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 id="2147483691" r:id="rId6"/>
  </p:sldMasterIdLst>
  <p:notesMasterIdLst>
    <p:notesMasterId r:id="rId49"/>
  </p:notesMasterIdLst>
  <p:handoutMasterIdLst>
    <p:handoutMasterId r:id="rId50"/>
  </p:handoutMasterIdLst>
  <p:sldIdLst>
    <p:sldId id="257" r:id="rId7"/>
    <p:sldId id="261" r:id="rId8"/>
    <p:sldId id="685" r:id="rId9"/>
    <p:sldId id="302" r:id="rId10"/>
    <p:sldId id="682" r:id="rId11"/>
    <p:sldId id="303" r:id="rId12"/>
    <p:sldId id="304" r:id="rId13"/>
    <p:sldId id="305" r:id="rId14"/>
    <p:sldId id="269" r:id="rId15"/>
    <p:sldId id="270" r:id="rId16"/>
    <p:sldId id="271" r:id="rId17"/>
    <p:sldId id="684" r:id="rId18"/>
    <p:sldId id="264" r:id="rId19"/>
    <p:sldId id="662" r:id="rId20"/>
    <p:sldId id="274" r:id="rId21"/>
    <p:sldId id="275" r:id="rId22"/>
    <p:sldId id="276" r:id="rId23"/>
    <p:sldId id="664" r:id="rId24"/>
    <p:sldId id="277" r:id="rId25"/>
    <p:sldId id="273" r:id="rId26"/>
    <p:sldId id="299" r:id="rId27"/>
    <p:sldId id="663" r:id="rId28"/>
    <p:sldId id="306" r:id="rId29"/>
    <p:sldId id="674" r:id="rId30"/>
    <p:sldId id="284" r:id="rId31"/>
    <p:sldId id="678" r:id="rId32"/>
    <p:sldId id="300" r:id="rId33"/>
    <p:sldId id="525" r:id="rId34"/>
    <p:sldId id="668" r:id="rId35"/>
    <p:sldId id="669" r:id="rId36"/>
    <p:sldId id="308" r:id="rId37"/>
    <p:sldId id="287" r:id="rId38"/>
    <p:sldId id="530" r:id="rId39"/>
    <p:sldId id="680" r:id="rId40"/>
    <p:sldId id="677" r:id="rId41"/>
    <p:sldId id="292" r:id="rId42"/>
    <p:sldId id="293" r:id="rId43"/>
    <p:sldId id="309" r:id="rId44"/>
    <p:sldId id="295" r:id="rId45"/>
    <p:sldId id="296" r:id="rId46"/>
    <p:sldId id="297" r:id="rId47"/>
    <p:sldId id="524"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Hendricks" initials="AH" lastIdx="2" clrIdx="0"/>
  <p:cmAuthor id="2" name="Author" initials="" lastIdx="1" clrIdx="1"/>
  <p:cmAuthor id="3" name="Kathryn Murray" initials="KM" lastIdx="2" clrIdx="2">
    <p:extLst>
      <p:ext uri="{19B8F6BF-5375-455C-9EA6-DF929625EA0E}">
        <p15:presenceInfo xmlns:p15="http://schemas.microsoft.com/office/powerpoint/2012/main" userId="SUpQTwrcw/ng7TJey5l3apBFRNnBcYxiHHaNmDXOwr8=" providerId="None"/>
      </p:ext>
    </p:extLst>
  </p:cmAuthor>
  <p:cmAuthor id="4" name="MK H" initials="MH" lastIdx="3" clrIdx="3">
    <p:extLst>
      <p:ext uri="{19B8F6BF-5375-455C-9EA6-DF929625EA0E}">
        <p15:presenceInfo xmlns:p15="http://schemas.microsoft.com/office/powerpoint/2012/main" userId="e6072a40738d52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C68"/>
    <a:srgbClr val="27AEA7"/>
    <a:srgbClr val="EC7424"/>
    <a:srgbClr val="002060"/>
    <a:srgbClr val="0E1F56"/>
    <a:srgbClr val="FFFFFF"/>
    <a:srgbClr val="013F73"/>
    <a:srgbClr val="2F5597"/>
    <a:srgbClr val="B4C7E7"/>
    <a:srgbClr val="2EB5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37" autoAdjust="0"/>
    <p:restoredTop sz="61787" autoAdjust="0"/>
  </p:normalViewPr>
  <p:slideViewPr>
    <p:cSldViewPr snapToGrid="0" snapToObjects="1">
      <p:cViewPr varScale="1">
        <p:scale>
          <a:sx n="67" d="100"/>
          <a:sy n="67" d="100"/>
        </p:scale>
        <p:origin x="648" y="30"/>
      </p:cViewPr>
      <p:guideLst>
        <p:guide orient="horz" pos="864"/>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6" d="100"/>
          <a:sy n="86" d="100"/>
        </p:scale>
        <p:origin x="297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19637-BBEC-40CB-A309-AE8CBEE57C7D}"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DE8348ED-5AE9-4E1C-9AD3-8D2755DCE2F8}">
      <dgm:prSet/>
      <dgm:spPr>
        <a:solidFill>
          <a:srgbClr val="BDCDE9">
            <a:alpha val="89804"/>
          </a:srgbClr>
        </a:solidFill>
      </dgm:spPr>
      <dgm:t>
        <a:bodyPr/>
        <a:lstStyle/>
        <a:p>
          <a:r>
            <a:rPr lang="en-US" dirty="0">
              <a:solidFill>
                <a:srgbClr val="002060"/>
              </a:solidFill>
            </a:rPr>
            <a:t>Identify sources of stress for yourself</a:t>
          </a:r>
        </a:p>
      </dgm:t>
    </dgm:pt>
    <dgm:pt modelId="{E0CE2FE2-4175-483C-B676-C9760B29FB31}" type="parTrans" cxnId="{A22DA6C9-70B6-454E-A64E-8CDAEFE32738}">
      <dgm:prSet/>
      <dgm:spPr/>
      <dgm:t>
        <a:bodyPr/>
        <a:lstStyle/>
        <a:p>
          <a:endParaRPr lang="en-US"/>
        </a:p>
      </dgm:t>
    </dgm:pt>
    <dgm:pt modelId="{5D6184CC-22FC-469D-B4AA-36AE02CEDE51}" type="sibTrans" cxnId="{A22DA6C9-70B6-454E-A64E-8CDAEFE32738}">
      <dgm:prSet phldrT="2" phldr="0"/>
      <dgm:spPr>
        <a:solidFill>
          <a:srgbClr val="B4C7E7"/>
        </a:solidFill>
        <a:ln>
          <a:solidFill>
            <a:schemeClr val="accent2"/>
          </a:solidFill>
        </a:ln>
      </dgm:spPr>
      <dgm:t>
        <a:bodyPr/>
        <a:lstStyle/>
        <a:p>
          <a:r>
            <a:rPr lang="en-US"/>
            <a:t>2</a:t>
          </a:r>
          <a:endParaRPr lang="en-US" dirty="0"/>
        </a:p>
      </dgm:t>
    </dgm:pt>
    <dgm:pt modelId="{4715F235-9883-4D84-A023-EAC23194B2FD}">
      <dgm:prSet/>
      <dgm:spPr>
        <a:solidFill>
          <a:srgbClr val="9CB4E0">
            <a:alpha val="89804"/>
          </a:srgbClr>
        </a:solidFill>
      </dgm:spPr>
      <dgm:t>
        <a:bodyPr/>
        <a:lstStyle/>
        <a:p>
          <a:r>
            <a:rPr lang="en-US" dirty="0">
              <a:solidFill>
                <a:srgbClr val="002060"/>
              </a:solidFill>
            </a:rPr>
            <a:t>Understand what secondary traumatic stress is and how it might impact you</a:t>
          </a:r>
        </a:p>
      </dgm:t>
    </dgm:pt>
    <dgm:pt modelId="{2F8ABE40-8EA5-44B7-B33C-C140BFC97CAB}" type="parTrans" cxnId="{81991B36-DCEF-4AC8-B5C3-02864D81F887}">
      <dgm:prSet/>
      <dgm:spPr/>
      <dgm:t>
        <a:bodyPr/>
        <a:lstStyle/>
        <a:p>
          <a:endParaRPr lang="en-US"/>
        </a:p>
      </dgm:t>
    </dgm:pt>
    <dgm:pt modelId="{E5640079-6C4D-4AA2-AAA5-EBC4693B4E19}" type="sibTrans" cxnId="{81991B36-DCEF-4AC8-B5C3-02864D81F887}">
      <dgm:prSet phldrT="3" phldr="0"/>
      <dgm:spPr>
        <a:solidFill>
          <a:srgbClr val="7F9ED7"/>
        </a:solidFill>
        <a:ln>
          <a:solidFill>
            <a:schemeClr val="accent2"/>
          </a:solidFill>
        </a:ln>
      </dgm:spPr>
      <dgm:t>
        <a:bodyPr/>
        <a:lstStyle/>
        <a:p>
          <a:r>
            <a:rPr lang="en-US"/>
            <a:t>3</a:t>
          </a:r>
          <a:endParaRPr lang="en-US" dirty="0"/>
        </a:p>
      </dgm:t>
    </dgm:pt>
    <dgm:pt modelId="{EBA18F4D-A297-4432-8BA0-A6227FC5EFC0}">
      <dgm:prSet custT="1"/>
      <dgm:spPr>
        <a:solidFill>
          <a:srgbClr val="82A1D8">
            <a:alpha val="89804"/>
          </a:srgbClr>
        </a:solidFill>
      </dgm:spPr>
      <dgm:t>
        <a:bodyPr/>
        <a:lstStyle/>
        <a:p>
          <a:r>
            <a:rPr lang="en-US" sz="1400" dirty="0">
              <a:solidFill>
                <a:srgbClr val="002060"/>
              </a:solidFill>
            </a:rPr>
            <a:t>Explore your window of tolerance and how to widen and stay within it to address stress</a:t>
          </a:r>
        </a:p>
      </dgm:t>
    </dgm:pt>
    <dgm:pt modelId="{17DF909C-AFA5-42DF-A2F9-D765E212B1FE}" type="parTrans" cxnId="{47C0F290-B609-41C9-A8D7-B10CC1E291D7}">
      <dgm:prSet/>
      <dgm:spPr/>
      <dgm:t>
        <a:bodyPr/>
        <a:lstStyle/>
        <a:p>
          <a:endParaRPr lang="en-US"/>
        </a:p>
      </dgm:t>
    </dgm:pt>
    <dgm:pt modelId="{62740BF6-79F5-43E8-B460-FB4CE9DFFB58}" type="sibTrans" cxnId="{47C0F290-B609-41C9-A8D7-B10CC1E291D7}">
      <dgm:prSet phldrT="4" phldr="0"/>
      <dgm:spPr>
        <a:solidFill>
          <a:srgbClr val="6D91D1"/>
        </a:solidFill>
        <a:ln>
          <a:solidFill>
            <a:schemeClr val="accent2"/>
          </a:solidFill>
        </a:ln>
      </dgm:spPr>
      <dgm:t>
        <a:bodyPr/>
        <a:lstStyle/>
        <a:p>
          <a:r>
            <a:rPr lang="en-US"/>
            <a:t>4</a:t>
          </a:r>
          <a:endParaRPr lang="en-US" dirty="0"/>
        </a:p>
      </dgm:t>
    </dgm:pt>
    <dgm:pt modelId="{62CB9315-DD3D-489A-94CF-2A1E9E62A604}">
      <dgm:prSet custT="1"/>
      <dgm:spPr>
        <a:solidFill>
          <a:srgbClr val="678CCF">
            <a:alpha val="89804"/>
          </a:srgbClr>
        </a:solidFill>
      </dgm:spPr>
      <dgm:t>
        <a:bodyPr/>
        <a:lstStyle/>
        <a:p>
          <a:r>
            <a:rPr lang="en-US" sz="1400" dirty="0">
              <a:solidFill>
                <a:srgbClr val="002060"/>
              </a:solidFill>
            </a:rPr>
            <a:t>Develop a personalized “stress buster” action plan</a:t>
          </a:r>
        </a:p>
      </dgm:t>
    </dgm:pt>
    <dgm:pt modelId="{76DC30DE-7AE3-4E1F-A7EE-3BDB51A6E630}" type="parTrans" cxnId="{E749F59D-AB8F-4EE6-A896-F3CCEF805B9F}">
      <dgm:prSet/>
      <dgm:spPr/>
      <dgm:t>
        <a:bodyPr/>
        <a:lstStyle/>
        <a:p>
          <a:endParaRPr lang="en-US"/>
        </a:p>
      </dgm:t>
    </dgm:pt>
    <dgm:pt modelId="{F15A1C5E-55FF-40F1-A85C-7F0492520B95}" type="sibTrans" cxnId="{E749F59D-AB8F-4EE6-A896-F3CCEF805B9F}">
      <dgm:prSet phldrT="5" phldr="0"/>
      <dgm:spPr>
        <a:solidFill>
          <a:srgbClr val="5F86CD"/>
        </a:solidFill>
        <a:ln>
          <a:solidFill>
            <a:schemeClr val="accent2"/>
          </a:solidFill>
        </a:ln>
      </dgm:spPr>
      <dgm:t>
        <a:bodyPr/>
        <a:lstStyle/>
        <a:p>
          <a:r>
            <a:rPr lang="en-US"/>
            <a:t>5</a:t>
          </a:r>
          <a:endParaRPr lang="en-US" dirty="0"/>
        </a:p>
      </dgm:t>
    </dgm:pt>
    <dgm:pt modelId="{89595F9F-D40D-4A4E-9AE1-BB79D262375B}">
      <dgm:prSet/>
      <dgm:spPr>
        <a:solidFill>
          <a:schemeClr val="accent1">
            <a:lumMod val="20000"/>
            <a:lumOff val="80000"/>
            <a:alpha val="90000"/>
          </a:schemeClr>
        </a:solidFill>
      </dgm:spPr>
      <dgm:t>
        <a:bodyPr/>
        <a:lstStyle/>
        <a:p>
          <a:r>
            <a:rPr lang="en-US" dirty="0">
              <a:solidFill>
                <a:srgbClr val="002060"/>
              </a:solidFill>
            </a:rPr>
            <a:t>Describe trauma and its impacts on children, youth and caregivers</a:t>
          </a:r>
        </a:p>
      </dgm:t>
    </dgm:pt>
    <dgm:pt modelId="{06DA84D6-04E1-4ABC-A7DD-E6AF13999B8A}" type="sibTrans" cxnId="{B42D250D-4E22-4B0B-87B3-09173703EB09}">
      <dgm:prSet phldrT="1" phldr="0"/>
      <dgm:spPr>
        <a:solidFill>
          <a:schemeClr val="accent1">
            <a:lumMod val="20000"/>
            <a:lumOff val="80000"/>
          </a:schemeClr>
        </a:solidFill>
        <a:ln>
          <a:solidFill>
            <a:schemeClr val="accent2"/>
          </a:solidFill>
        </a:ln>
      </dgm:spPr>
      <dgm:t>
        <a:bodyPr/>
        <a:lstStyle/>
        <a:p>
          <a:r>
            <a:rPr lang="en-US"/>
            <a:t>1</a:t>
          </a:r>
        </a:p>
      </dgm:t>
    </dgm:pt>
    <dgm:pt modelId="{6C933978-F2FD-478C-8E75-975494D22D1E}" type="parTrans" cxnId="{B42D250D-4E22-4B0B-87B3-09173703EB09}">
      <dgm:prSet/>
      <dgm:spPr/>
      <dgm:t>
        <a:bodyPr/>
        <a:lstStyle/>
        <a:p>
          <a:endParaRPr lang="en-US"/>
        </a:p>
      </dgm:t>
    </dgm:pt>
    <dgm:pt modelId="{99C1C5A2-6B75-4925-92EB-94872A477B0A}" type="pres">
      <dgm:prSet presAssocID="{3EF19637-BBEC-40CB-A309-AE8CBEE57C7D}" presName="Name0" presStyleCnt="0">
        <dgm:presLayoutVars>
          <dgm:animLvl val="lvl"/>
          <dgm:resizeHandles val="exact"/>
        </dgm:presLayoutVars>
      </dgm:prSet>
      <dgm:spPr/>
    </dgm:pt>
    <dgm:pt modelId="{3A7A71F3-94F4-4426-878E-49DE528900C8}" type="pres">
      <dgm:prSet presAssocID="{89595F9F-D40D-4A4E-9AE1-BB79D262375B}" presName="compositeNode" presStyleCnt="0">
        <dgm:presLayoutVars>
          <dgm:bulletEnabled val="1"/>
        </dgm:presLayoutVars>
      </dgm:prSet>
      <dgm:spPr/>
    </dgm:pt>
    <dgm:pt modelId="{757FED62-F00F-4929-AF01-0136F6D8553D}" type="pres">
      <dgm:prSet presAssocID="{89595F9F-D40D-4A4E-9AE1-BB79D262375B}" presName="bgRect" presStyleLbl="bgAccFollowNode1" presStyleIdx="0" presStyleCnt="5" custLinFactNeighborX="-977"/>
      <dgm:spPr/>
    </dgm:pt>
    <dgm:pt modelId="{497A3D99-83E7-42C9-921C-409A44717DFF}" type="pres">
      <dgm:prSet presAssocID="{06DA84D6-04E1-4ABC-A7DD-E6AF13999B8A}" presName="sibTransNodeCircle" presStyleLbl="alignNode1" presStyleIdx="0" presStyleCnt="10" custScaleY="113972">
        <dgm:presLayoutVars>
          <dgm:chMax val="0"/>
          <dgm:bulletEnabled/>
        </dgm:presLayoutVars>
      </dgm:prSet>
      <dgm:spPr/>
    </dgm:pt>
    <dgm:pt modelId="{39252AD6-A428-4693-86D4-E7A58854D7E8}" type="pres">
      <dgm:prSet presAssocID="{89595F9F-D40D-4A4E-9AE1-BB79D262375B}" presName="bottomLine" presStyleLbl="alignNode1" presStyleIdx="1" presStyleCnt="10">
        <dgm:presLayoutVars/>
      </dgm:prSet>
      <dgm:spPr>
        <a:ln>
          <a:solidFill>
            <a:schemeClr val="accent2"/>
          </a:solidFill>
        </a:ln>
      </dgm:spPr>
    </dgm:pt>
    <dgm:pt modelId="{64462626-9611-4405-877B-C9A8E0087B0E}" type="pres">
      <dgm:prSet presAssocID="{89595F9F-D40D-4A4E-9AE1-BB79D262375B}" presName="nodeText" presStyleLbl="bgAccFollowNode1" presStyleIdx="0" presStyleCnt="5">
        <dgm:presLayoutVars>
          <dgm:bulletEnabled val="1"/>
        </dgm:presLayoutVars>
      </dgm:prSet>
      <dgm:spPr/>
    </dgm:pt>
    <dgm:pt modelId="{42F5CDFA-25B9-4541-86B0-CCB3BC4E923D}" type="pres">
      <dgm:prSet presAssocID="{06DA84D6-04E1-4ABC-A7DD-E6AF13999B8A}" presName="sibTrans" presStyleCnt="0"/>
      <dgm:spPr/>
    </dgm:pt>
    <dgm:pt modelId="{AF49F3E9-1C3D-4ABE-9E2D-6C84041213A4}" type="pres">
      <dgm:prSet presAssocID="{DE8348ED-5AE9-4E1C-9AD3-8D2755DCE2F8}" presName="compositeNode" presStyleCnt="0">
        <dgm:presLayoutVars>
          <dgm:bulletEnabled val="1"/>
        </dgm:presLayoutVars>
      </dgm:prSet>
      <dgm:spPr/>
    </dgm:pt>
    <dgm:pt modelId="{EC57ADE0-DFB7-4B10-826B-DD2216A9F327}" type="pres">
      <dgm:prSet presAssocID="{DE8348ED-5AE9-4E1C-9AD3-8D2755DCE2F8}" presName="bgRect" presStyleLbl="bgAccFollowNode1" presStyleIdx="1" presStyleCnt="5"/>
      <dgm:spPr/>
    </dgm:pt>
    <dgm:pt modelId="{0BCA71F8-A52C-49D7-92E8-5AEF23E7E2D4}" type="pres">
      <dgm:prSet presAssocID="{5D6184CC-22FC-469D-B4AA-36AE02CEDE51}" presName="sibTransNodeCircle" presStyleLbl="alignNode1" presStyleIdx="2" presStyleCnt="10" custScaleY="120879">
        <dgm:presLayoutVars>
          <dgm:chMax val="0"/>
          <dgm:bulletEnabled/>
        </dgm:presLayoutVars>
      </dgm:prSet>
      <dgm:spPr/>
    </dgm:pt>
    <dgm:pt modelId="{C2282404-E0D9-4CCE-B8E4-CEE037D9F194}" type="pres">
      <dgm:prSet presAssocID="{DE8348ED-5AE9-4E1C-9AD3-8D2755DCE2F8}" presName="bottomLine" presStyleLbl="alignNode1" presStyleIdx="3" presStyleCnt="10">
        <dgm:presLayoutVars/>
      </dgm:prSet>
      <dgm:spPr>
        <a:ln>
          <a:solidFill>
            <a:schemeClr val="accent2"/>
          </a:solidFill>
        </a:ln>
      </dgm:spPr>
    </dgm:pt>
    <dgm:pt modelId="{B4A08E8E-05F5-48D4-B136-9FA0861F5F66}" type="pres">
      <dgm:prSet presAssocID="{DE8348ED-5AE9-4E1C-9AD3-8D2755DCE2F8}" presName="nodeText" presStyleLbl="bgAccFollowNode1" presStyleIdx="1" presStyleCnt="5">
        <dgm:presLayoutVars>
          <dgm:bulletEnabled val="1"/>
        </dgm:presLayoutVars>
      </dgm:prSet>
      <dgm:spPr/>
    </dgm:pt>
    <dgm:pt modelId="{252446FA-7707-46D7-9E04-84104EC5BCD8}" type="pres">
      <dgm:prSet presAssocID="{5D6184CC-22FC-469D-B4AA-36AE02CEDE51}" presName="sibTrans" presStyleCnt="0"/>
      <dgm:spPr/>
    </dgm:pt>
    <dgm:pt modelId="{FA653D34-31D1-40BE-A6FE-67A40877433B}" type="pres">
      <dgm:prSet presAssocID="{4715F235-9883-4D84-A023-EAC23194B2FD}" presName="compositeNode" presStyleCnt="0">
        <dgm:presLayoutVars>
          <dgm:bulletEnabled val="1"/>
        </dgm:presLayoutVars>
      </dgm:prSet>
      <dgm:spPr/>
    </dgm:pt>
    <dgm:pt modelId="{05CA2A70-6182-4575-9625-D45B7D5044A4}" type="pres">
      <dgm:prSet presAssocID="{4715F235-9883-4D84-A023-EAC23194B2FD}" presName="bgRect" presStyleLbl="bgAccFollowNode1" presStyleIdx="2" presStyleCnt="5"/>
      <dgm:spPr/>
    </dgm:pt>
    <dgm:pt modelId="{E94314B1-F058-4164-A24F-080770359DD3}" type="pres">
      <dgm:prSet presAssocID="{E5640079-6C4D-4AA2-AAA5-EBC4693B4E19}" presName="sibTransNodeCircle" presStyleLbl="alignNode1" presStyleIdx="4" presStyleCnt="10" custScaleY="127586" custLinFactNeighborX="0" custLinFactNeighborY="3943">
        <dgm:presLayoutVars>
          <dgm:chMax val="0"/>
          <dgm:bulletEnabled/>
        </dgm:presLayoutVars>
      </dgm:prSet>
      <dgm:spPr/>
    </dgm:pt>
    <dgm:pt modelId="{155B60EA-89A6-4EED-BE0F-CAB0CB107BD2}" type="pres">
      <dgm:prSet presAssocID="{4715F235-9883-4D84-A023-EAC23194B2FD}" presName="bottomLine" presStyleLbl="alignNode1" presStyleIdx="5" presStyleCnt="10">
        <dgm:presLayoutVars/>
      </dgm:prSet>
      <dgm:spPr>
        <a:ln>
          <a:solidFill>
            <a:schemeClr val="accent2"/>
          </a:solidFill>
        </a:ln>
      </dgm:spPr>
    </dgm:pt>
    <dgm:pt modelId="{53CF7244-2B02-455F-89BC-56C0E53552E2}" type="pres">
      <dgm:prSet presAssocID="{4715F235-9883-4D84-A023-EAC23194B2FD}" presName="nodeText" presStyleLbl="bgAccFollowNode1" presStyleIdx="2" presStyleCnt="5">
        <dgm:presLayoutVars>
          <dgm:bulletEnabled val="1"/>
        </dgm:presLayoutVars>
      </dgm:prSet>
      <dgm:spPr/>
    </dgm:pt>
    <dgm:pt modelId="{C54DE1E3-879B-4075-B8C1-51BA2CE1C9C3}" type="pres">
      <dgm:prSet presAssocID="{E5640079-6C4D-4AA2-AAA5-EBC4693B4E19}" presName="sibTrans" presStyleCnt="0"/>
      <dgm:spPr/>
    </dgm:pt>
    <dgm:pt modelId="{9408788F-7DBA-4FA7-833B-CAEBBA4A0A62}" type="pres">
      <dgm:prSet presAssocID="{EBA18F4D-A297-4432-8BA0-A6227FC5EFC0}" presName="compositeNode" presStyleCnt="0">
        <dgm:presLayoutVars>
          <dgm:bulletEnabled val="1"/>
        </dgm:presLayoutVars>
      </dgm:prSet>
      <dgm:spPr/>
    </dgm:pt>
    <dgm:pt modelId="{1E95E8AB-26F9-4F6A-BCAD-078466565169}" type="pres">
      <dgm:prSet presAssocID="{EBA18F4D-A297-4432-8BA0-A6227FC5EFC0}" presName="bgRect" presStyleLbl="bgAccFollowNode1" presStyleIdx="3" presStyleCnt="5"/>
      <dgm:spPr/>
    </dgm:pt>
    <dgm:pt modelId="{FCB97754-2BA8-4AB8-A4D7-9557824218E3}" type="pres">
      <dgm:prSet presAssocID="{62740BF6-79F5-43E8-B460-FB4CE9DFFB58}" presName="sibTransNodeCircle" presStyleLbl="alignNode1" presStyleIdx="6" presStyleCnt="10" custScaleY="128176">
        <dgm:presLayoutVars>
          <dgm:chMax val="0"/>
          <dgm:bulletEnabled/>
        </dgm:presLayoutVars>
      </dgm:prSet>
      <dgm:spPr/>
    </dgm:pt>
    <dgm:pt modelId="{83DBDDBF-5AD6-408E-9D68-D6BEBABCA135}" type="pres">
      <dgm:prSet presAssocID="{EBA18F4D-A297-4432-8BA0-A6227FC5EFC0}" presName="bottomLine" presStyleLbl="alignNode1" presStyleIdx="7" presStyleCnt="10" custLinFactY="-6900000" custLinFactNeighborX="-2043" custLinFactNeighborY="-6904167">
        <dgm:presLayoutVars/>
      </dgm:prSet>
      <dgm:spPr>
        <a:ln>
          <a:solidFill>
            <a:schemeClr val="accent2"/>
          </a:solidFill>
        </a:ln>
      </dgm:spPr>
    </dgm:pt>
    <dgm:pt modelId="{8C853099-0233-4E0D-9344-35F5553C4FE9}" type="pres">
      <dgm:prSet presAssocID="{EBA18F4D-A297-4432-8BA0-A6227FC5EFC0}" presName="nodeText" presStyleLbl="bgAccFollowNode1" presStyleIdx="3" presStyleCnt="5">
        <dgm:presLayoutVars>
          <dgm:bulletEnabled val="1"/>
        </dgm:presLayoutVars>
      </dgm:prSet>
      <dgm:spPr/>
    </dgm:pt>
    <dgm:pt modelId="{E438B8EB-EA24-4A00-A453-4B22AD88EC71}" type="pres">
      <dgm:prSet presAssocID="{62740BF6-79F5-43E8-B460-FB4CE9DFFB58}" presName="sibTrans" presStyleCnt="0"/>
      <dgm:spPr/>
    </dgm:pt>
    <dgm:pt modelId="{673AB49F-7792-4DB2-AA58-FE87F413692D}" type="pres">
      <dgm:prSet presAssocID="{62CB9315-DD3D-489A-94CF-2A1E9E62A604}" presName="compositeNode" presStyleCnt="0">
        <dgm:presLayoutVars>
          <dgm:bulletEnabled val="1"/>
        </dgm:presLayoutVars>
      </dgm:prSet>
      <dgm:spPr/>
    </dgm:pt>
    <dgm:pt modelId="{AC88D5ED-61D5-4491-AAF6-018A63DE9FBA}" type="pres">
      <dgm:prSet presAssocID="{62CB9315-DD3D-489A-94CF-2A1E9E62A604}" presName="bgRect" presStyleLbl="bgAccFollowNode1" presStyleIdx="4" presStyleCnt="5"/>
      <dgm:spPr/>
    </dgm:pt>
    <dgm:pt modelId="{97507102-2E72-4F19-8D34-69C876F6E267}" type="pres">
      <dgm:prSet presAssocID="{F15A1C5E-55FF-40F1-A85C-7F0492520B95}" presName="sibTransNodeCircle" presStyleLbl="alignNode1" presStyleIdx="8" presStyleCnt="10" custScaleY="120879">
        <dgm:presLayoutVars>
          <dgm:chMax val="0"/>
          <dgm:bulletEnabled/>
        </dgm:presLayoutVars>
      </dgm:prSet>
      <dgm:spPr/>
    </dgm:pt>
    <dgm:pt modelId="{C7478D13-A805-4999-BA0B-5A743920E7CA}" type="pres">
      <dgm:prSet presAssocID="{62CB9315-DD3D-489A-94CF-2A1E9E62A604}" presName="bottomLine" presStyleLbl="alignNode1" presStyleIdx="9" presStyleCnt="10">
        <dgm:presLayoutVars/>
      </dgm:prSet>
      <dgm:spPr>
        <a:ln>
          <a:solidFill>
            <a:schemeClr val="accent2"/>
          </a:solidFill>
        </a:ln>
      </dgm:spPr>
    </dgm:pt>
    <dgm:pt modelId="{7457B34E-31D0-44DF-9702-1BCA3F80CE3B}" type="pres">
      <dgm:prSet presAssocID="{62CB9315-DD3D-489A-94CF-2A1E9E62A604}" presName="nodeText" presStyleLbl="bgAccFollowNode1" presStyleIdx="4" presStyleCnt="5">
        <dgm:presLayoutVars>
          <dgm:bulletEnabled val="1"/>
        </dgm:presLayoutVars>
      </dgm:prSet>
      <dgm:spPr/>
    </dgm:pt>
  </dgm:ptLst>
  <dgm:cxnLst>
    <dgm:cxn modelId="{A0D26705-BFE6-45B4-B627-067B8A5A801D}" type="presOf" srcId="{62CB9315-DD3D-489A-94CF-2A1E9E62A604}" destId="{AC88D5ED-61D5-4491-AAF6-018A63DE9FBA}" srcOrd="0" destOrd="0" presId="urn:microsoft.com/office/officeart/2016/7/layout/BasicLinearProcessNumbered"/>
    <dgm:cxn modelId="{C4746107-8E68-4DF9-B2CA-D057A90A029A}" type="presOf" srcId="{89595F9F-D40D-4A4E-9AE1-BB79D262375B}" destId="{757FED62-F00F-4929-AF01-0136F6D8553D}" srcOrd="0" destOrd="0" presId="urn:microsoft.com/office/officeart/2016/7/layout/BasicLinearProcessNumbered"/>
    <dgm:cxn modelId="{B42D250D-4E22-4B0B-87B3-09173703EB09}" srcId="{3EF19637-BBEC-40CB-A309-AE8CBEE57C7D}" destId="{89595F9F-D40D-4A4E-9AE1-BB79D262375B}" srcOrd="0" destOrd="0" parTransId="{6C933978-F2FD-478C-8E75-975494D22D1E}" sibTransId="{06DA84D6-04E1-4ABC-A7DD-E6AF13999B8A}"/>
    <dgm:cxn modelId="{A40D581B-3B6B-4DCE-9AE6-A4E709E2626E}" type="presOf" srcId="{4715F235-9883-4D84-A023-EAC23194B2FD}" destId="{05CA2A70-6182-4575-9625-D45B7D5044A4}" srcOrd="0" destOrd="0" presId="urn:microsoft.com/office/officeart/2016/7/layout/BasicLinearProcessNumbered"/>
    <dgm:cxn modelId="{81991B36-DCEF-4AC8-B5C3-02864D81F887}" srcId="{3EF19637-BBEC-40CB-A309-AE8CBEE57C7D}" destId="{4715F235-9883-4D84-A023-EAC23194B2FD}" srcOrd="2" destOrd="0" parTransId="{2F8ABE40-8EA5-44B7-B33C-C140BFC97CAB}" sibTransId="{E5640079-6C4D-4AA2-AAA5-EBC4693B4E19}"/>
    <dgm:cxn modelId="{DF58E866-DCDA-4DA6-8AD2-BC6F8A7DD783}" type="presOf" srcId="{DE8348ED-5AE9-4E1C-9AD3-8D2755DCE2F8}" destId="{B4A08E8E-05F5-48D4-B136-9FA0861F5F66}" srcOrd="1" destOrd="0" presId="urn:microsoft.com/office/officeart/2016/7/layout/BasicLinearProcessNumbered"/>
    <dgm:cxn modelId="{D7FBA86C-A0D6-458E-8D48-4217ADCAB3EB}" type="presOf" srcId="{4715F235-9883-4D84-A023-EAC23194B2FD}" destId="{53CF7244-2B02-455F-89BC-56C0E53552E2}" srcOrd="1" destOrd="0" presId="urn:microsoft.com/office/officeart/2016/7/layout/BasicLinearProcessNumbered"/>
    <dgm:cxn modelId="{59F57552-281A-4664-A44D-0121B8E37EB7}" type="presOf" srcId="{62740BF6-79F5-43E8-B460-FB4CE9DFFB58}" destId="{FCB97754-2BA8-4AB8-A4D7-9557824218E3}" srcOrd="0" destOrd="0" presId="urn:microsoft.com/office/officeart/2016/7/layout/BasicLinearProcessNumbered"/>
    <dgm:cxn modelId="{639D968B-237C-43E6-A358-2C72910ED62F}" type="presOf" srcId="{E5640079-6C4D-4AA2-AAA5-EBC4693B4E19}" destId="{E94314B1-F058-4164-A24F-080770359DD3}" srcOrd="0" destOrd="0" presId="urn:microsoft.com/office/officeart/2016/7/layout/BasicLinearProcessNumbered"/>
    <dgm:cxn modelId="{47C0F290-B609-41C9-A8D7-B10CC1E291D7}" srcId="{3EF19637-BBEC-40CB-A309-AE8CBEE57C7D}" destId="{EBA18F4D-A297-4432-8BA0-A6227FC5EFC0}" srcOrd="3" destOrd="0" parTransId="{17DF909C-AFA5-42DF-A2F9-D765E212B1FE}" sibTransId="{62740BF6-79F5-43E8-B460-FB4CE9DFFB58}"/>
    <dgm:cxn modelId="{8E976497-B7A0-446C-800F-1FD96370130C}" type="presOf" srcId="{DE8348ED-5AE9-4E1C-9AD3-8D2755DCE2F8}" destId="{EC57ADE0-DFB7-4B10-826B-DD2216A9F327}" srcOrd="0" destOrd="0" presId="urn:microsoft.com/office/officeart/2016/7/layout/BasicLinearProcessNumbered"/>
    <dgm:cxn modelId="{E749F59D-AB8F-4EE6-A896-F3CCEF805B9F}" srcId="{3EF19637-BBEC-40CB-A309-AE8CBEE57C7D}" destId="{62CB9315-DD3D-489A-94CF-2A1E9E62A604}" srcOrd="4" destOrd="0" parTransId="{76DC30DE-7AE3-4E1F-A7EE-3BDB51A6E630}" sibTransId="{F15A1C5E-55FF-40F1-A85C-7F0492520B95}"/>
    <dgm:cxn modelId="{C9FD59A6-B1F8-4DAA-8E06-3AF2A2FC4A19}" type="presOf" srcId="{F15A1C5E-55FF-40F1-A85C-7F0492520B95}" destId="{97507102-2E72-4F19-8D34-69C876F6E267}" srcOrd="0" destOrd="0" presId="urn:microsoft.com/office/officeart/2016/7/layout/BasicLinearProcessNumbered"/>
    <dgm:cxn modelId="{83CF22B0-06C3-45AC-A00E-4BADE55B201C}" type="presOf" srcId="{06DA84D6-04E1-4ABC-A7DD-E6AF13999B8A}" destId="{497A3D99-83E7-42C9-921C-409A44717DFF}" srcOrd="0" destOrd="0" presId="urn:microsoft.com/office/officeart/2016/7/layout/BasicLinearProcessNumbered"/>
    <dgm:cxn modelId="{F9BA5BBA-8C94-4DCC-B69C-1427D914AFD2}" type="presOf" srcId="{EBA18F4D-A297-4432-8BA0-A6227FC5EFC0}" destId="{8C853099-0233-4E0D-9344-35F5553C4FE9}" srcOrd="1" destOrd="0" presId="urn:microsoft.com/office/officeart/2016/7/layout/BasicLinearProcessNumbered"/>
    <dgm:cxn modelId="{CAA7B4C8-2C6D-4587-81C5-4CB5BDC42674}" type="presOf" srcId="{EBA18F4D-A297-4432-8BA0-A6227FC5EFC0}" destId="{1E95E8AB-26F9-4F6A-BCAD-078466565169}" srcOrd="0" destOrd="0" presId="urn:microsoft.com/office/officeart/2016/7/layout/BasicLinearProcessNumbered"/>
    <dgm:cxn modelId="{A22DA6C9-70B6-454E-A64E-8CDAEFE32738}" srcId="{3EF19637-BBEC-40CB-A309-AE8CBEE57C7D}" destId="{DE8348ED-5AE9-4E1C-9AD3-8D2755DCE2F8}" srcOrd="1" destOrd="0" parTransId="{E0CE2FE2-4175-483C-B676-C9760B29FB31}" sibTransId="{5D6184CC-22FC-469D-B4AA-36AE02CEDE51}"/>
    <dgm:cxn modelId="{3840C7C9-163D-46F8-94FB-BE36E105B291}" type="presOf" srcId="{62CB9315-DD3D-489A-94CF-2A1E9E62A604}" destId="{7457B34E-31D0-44DF-9702-1BCA3F80CE3B}" srcOrd="1" destOrd="0" presId="urn:microsoft.com/office/officeart/2016/7/layout/BasicLinearProcessNumbered"/>
    <dgm:cxn modelId="{EFFD0DCA-9316-4EF0-87C8-EAB1291D2DAA}" type="presOf" srcId="{3EF19637-BBEC-40CB-A309-AE8CBEE57C7D}" destId="{99C1C5A2-6B75-4925-92EB-94872A477B0A}" srcOrd="0" destOrd="0" presId="urn:microsoft.com/office/officeart/2016/7/layout/BasicLinearProcessNumbered"/>
    <dgm:cxn modelId="{3F1D91D1-072E-47EC-9C58-7AFE462935C4}" type="presOf" srcId="{89595F9F-D40D-4A4E-9AE1-BB79D262375B}" destId="{64462626-9611-4405-877B-C9A8E0087B0E}" srcOrd="1" destOrd="0" presId="urn:microsoft.com/office/officeart/2016/7/layout/BasicLinearProcessNumbered"/>
    <dgm:cxn modelId="{9BD484FE-6DF1-4E22-AA73-077F04414277}" type="presOf" srcId="{5D6184CC-22FC-469D-B4AA-36AE02CEDE51}" destId="{0BCA71F8-A52C-49D7-92E8-5AEF23E7E2D4}" srcOrd="0" destOrd="0" presId="urn:microsoft.com/office/officeart/2016/7/layout/BasicLinearProcessNumbered"/>
    <dgm:cxn modelId="{107FD90B-555E-4BAC-9932-FD99154EC09F}" type="presParOf" srcId="{99C1C5A2-6B75-4925-92EB-94872A477B0A}" destId="{3A7A71F3-94F4-4426-878E-49DE528900C8}" srcOrd="0" destOrd="0" presId="urn:microsoft.com/office/officeart/2016/7/layout/BasicLinearProcessNumbered"/>
    <dgm:cxn modelId="{9F4FE466-F753-4875-8855-6AD0CE6C6AD7}" type="presParOf" srcId="{3A7A71F3-94F4-4426-878E-49DE528900C8}" destId="{757FED62-F00F-4929-AF01-0136F6D8553D}" srcOrd="0" destOrd="0" presId="urn:microsoft.com/office/officeart/2016/7/layout/BasicLinearProcessNumbered"/>
    <dgm:cxn modelId="{A5EB2C62-2080-42F3-8577-600FDC0186E9}" type="presParOf" srcId="{3A7A71F3-94F4-4426-878E-49DE528900C8}" destId="{497A3D99-83E7-42C9-921C-409A44717DFF}" srcOrd="1" destOrd="0" presId="urn:microsoft.com/office/officeart/2016/7/layout/BasicLinearProcessNumbered"/>
    <dgm:cxn modelId="{30DEB6A7-B479-4704-93D7-A8DB3C20A72C}" type="presParOf" srcId="{3A7A71F3-94F4-4426-878E-49DE528900C8}" destId="{39252AD6-A428-4693-86D4-E7A58854D7E8}" srcOrd="2" destOrd="0" presId="urn:microsoft.com/office/officeart/2016/7/layout/BasicLinearProcessNumbered"/>
    <dgm:cxn modelId="{062087B5-2C95-4024-88C7-9E4634042102}" type="presParOf" srcId="{3A7A71F3-94F4-4426-878E-49DE528900C8}" destId="{64462626-9611-4405-877B-C9A8E0087B0E}" srcOrd="3" destOrd="0" presId="urn:microsoft.com/office/officeart/2016/7/layout/BasicLinearProcessNumbered"/>
    <dgm:cxn modelId="{E45289AF-F574-4B23-9D22-80AC8E27FD6C}" type="presParOf" srcId="{99C1C5A2-6B75-4925-92EB-94872A477B0A}" destId="{42F5CDFA-25B9-4541-86B0-CCB3BC4E923D}" srcOrd="1" destOrd="0" presId="urn:microsoft.com/office/officeart/2016/7/layout/BasicLinearProcessNumbered"/>
    <dgm:cxn modelId="{1F23FC54-911B-4C7A-8FFD-F198443F09E5}" type="presParOf" srcId="{99C1C5A2-6B75-4925-92EB-94872A477B0A}" destId="{AF49F3E9-1C3D-4ABE-9E2D-6C84041213A4}" srcOrd="2" destOrd="0" presId="urn:microsoft.com/office/officeart/2016/7/layout/BasicLinearProcessNumbered"/>
    <dgm:cxn modelId="{E4C68107-EC1E-424E-90C6-F2058981C496}" type="presParOf" srcId="{AF49F3E9-1C3D-4ABE-9E2D-6C84041213A4}" destId="{EC57ADE0-DFB7-4B10-826B-DD2216A9F327}" srcOrd="0" destOrd="0" presId="urn:microsoft.com/office/officeart/2016/7/layout/BasicLinearProcessNumbered"/>
    <dgm:cxn modelId="{EB2E797A-50C0-489C-8E2C-D9EE988C7FE7}" type="presParOf" srcId="{AF49F3E9-1C3D-4ABE-9E2D-6C84041213A4}" destId="{0BCA71F8-A52C-49D7-92E8-5AEF23E7E2D4}" srcOrd="1" destOrd="0" presId="urn:microsoft.com/office/officeart/2016/7/layout/BasicLinearProcessNumbered"/>
    <dgm:cxn modelId="{6251F966-6D2C-4971-AEB3-01736AF26651}" type="presParOf" srcId="{AF49F3E9-1C3D-4ABE-9E2D-6C84041213A4}" destId="{C2282404-E0D9-4CCE-B8E4-CEE037D9F194}" srcOrd="2" destOrd="0" presId="urn:microsoft.com/office/officeart/2016/7/layout/BasicLinearProcessNumbered"/>
    <dgm:cxn modelId="{57B3B8CA-C540-4226-AA7B-9445D22434E0}" type="presParOf" srcId="{AF49F3E9-1C3D-4ABE-9E2D-6C84041213A4}" destId="{B4A08E8E-05F5-48D4-B136-9FA0861F5F66}" srcOrd="3" destOrd="0" presId="urn:microsoft.com/office/officeart/2016/7/layout/BasicLinearProcessNumbered"/>
    <dgm:cxn modelId="{D8A923EE-2E31-449E-8C88-99F7BBDF22E3}" type="presParOf" srcId="{99C1C5A2-6B75-4925-92EB-94872A477B0A}" destId="{252446FA-7707-46D7-9E04-84104EC5BCD8}" srcOrd="3" destOrd="0" presId="urn:microsoft.com/office/officeart/2016/7/layout/BasicLinearProcessNumbered"/>
    <dgm:cxn modelId="{CEAE2755-E32C-496A-AB85-03A9438E96A6}" type="presParOf" srcId="{99C1C5A2-6B75-4925-92EB-94872A477B0A}" destId="{FA653D34-31D1-40BE-A6FE-67A40877433B}" srcOrd="4" destOrd="0" presId="urn:microsoft.com/office/officeart/2016/7/layout/BasicLinearProcessNumbered"/>
    <dgm:cxn modelId="{92D7E1E5-FC19-4EC9-82A6-79CBEC3FD296}" type="presParOf" srcId="{FA653D34-31D1-40BE-A6FE-67A40877433B}" destId="{05CA2A70-6182-4575-9625-D45B7D5044A4}" srcOrd="0" destOrd="0" presId="urn:microsoft.com/office/officeart/2016/7/layout/BasicLinearProcessNumbered"/>
    <dgm:cxn modelId="{B637887D-E171-4F78-ADD0-C278DB3EE5E6}" type="presParOf" srcId="{FA653D34-31D1-40BE-A6FE-67A40877433B}" destId="{E94314B1-F058-4164-A24F-080770359DD3}" srcOrd="1" destOrd="0" presId="urn:microsoft.com/office/officeart/2016/7/layout/BasicLinearProcessNumbered"/>
    <dgm:cxn modelId="{39822136-B010-41CA-A5C0-D7008E9C97CA}" type="presParOf" srcId="{FA653D34-31D1-40BE-A6FE-67A40877433B}" destId="{155B60EA-89A6-4EED-BE0F-CAB0CB107BD2}" srcOrd="2" destOrd="0" presId="urn:microsoft.com/office/officeart/2016/7/layout/BasicLinearProcessNumbered"/>
    <dgm:cxn modelId="{2F4D27DB-4CC0-42EC-9313-82D0D98E602F}" type="presParOf" srcId="{FA653D34-31D1-40BE-A6FE-67A40877433B}" destId="{53CF7244-2B02-455F-89BC-56C0E53552E2}" srcOrd="3" destOrd="0" presId="urn:microsoft.com/office/officeart/2016/7/layout/BasicLinearProcessNumbered"/>
    <dgm:cxn modelId="{171A1E11-7327-473A-B0B8-B3D0123862ED}" type="presParOf" srcId="{99C1C5A2-6B75-4925-92EB-94872A477B0A}" destId="{C54DE1E3-879B-4075-B8C1-51BA2CE1C9C3}" srcOrd="5" destOrd="0" presId="urn:microsoft.com/office/officeart/2016/7/layout/BasicLinearProcessNumbered"/>
    <dgm:cxn modelId="{466A4EE0-FBFA-488F-A8D4-B97890692745}" type="presParOf" srcId="{99C1C5A2-6B75-4925-92EB-94872A477B0A}" destId="{9408788F-7DBA-4FA7-833B-CAEBBA4A0A62}" srcOrd="6" destOrd="0" presId="urn:microsoft.com/office/officeart/2016/7/layout/BasicLinearProcessNumbered"/>
    <dgm:cxn modelId="{606A9490-4082-4C2E-B388-427345EE965F}" type="presParOf" srcId="{9408788F-7DBA-4FA7-833B-CAEBBA4A0A62}" destId="{1E95E8AB-26F9-4F6A-BCAD-078466565169}" srcOrd="0" destOrd="0" presId="urn:microsoft.com/office/officeart/2016/7/layout/BasicLinearProcessNumbered"/>
    <dgm:cxn modelId="{5DCCA96A-A7A1-4085-86EB-248ACA68AB37}" type="presParOf" srcId="{9408788F-7DBA-4FA7-833B-CAEBBA4A0A62}" destId="{FCB97754-2BA8-4AB8-A4D7-9557824218E3}" srcOrd="1" destOrd="0" presId="urn:microsoft.com/office/officeart/2016/7/layout/BasicLinearProcessNumbered"/>
    <dgm:cxn modelId="{E628640C-F943-447F-8A19-EA0FCC9540A9}" type="presParOf" srcId="{9408788F-7DBA-4FA7-833B-CAEBBA4A0A62}" destId="{83DBDDBF-5AD6-408E-9D68-D6BEBABCA135}" srcOrd="2" destOrd="0" presId="urn:microsoft.com/office/officeart/2016/7/layout/BasicLinearProcessNumbered"/>
    <dgm:cxn modelId="{1A00CCDF-5FCC-44D6-B114-A87B6ADA56CB}" type="presParOf" srcId="{9408788F-7DBA-4FA7-833B-CAEBBA4A0A62}" destId="{8C853099-0233-4E0D-9344-35F5553C4FE9}" srcOrd="3" destOrd="0" presId="urn:microsoft.com/office/officeart/2016/7/layout/BasicLinearProcessNumbered"/>
    <dgm:cxn modelId="{AE1946E6-9262-4CA4-A996-BEC3F421E5D3}" type="presParOf" srcId="{99C1C5A2-6B75-4925-92EB-94872A477B0A}" destId="{E438B8EB-EA24-4A00-A453-4B22AD88EC71}" srcOrd="7" destOrd="0" presId="urn:microsoft.com/office/officeart/2016/7/layout/BasicLinearProcessNumbered"/>
    <dgm:cxn modelId="{1102F28B-BF22-4A08-AAB6-1E440C60E70A}" type="presParOf" srcId="{99C1C5A2-6B75-4925-92EB-94872A477B0A}" destId="{673AB49F-7792-4DB2-AA58-FE87F413692D}" srcOrd="8" destOrd="0" presId="urn:microsoft.com/office/officeart/2016/7/layout/BasicLinearProcessNumbered"/>
    <dgm:cxn modelId="{BDBFCA81-77B8-401B-AE71-FC21436237F8}" type="presParOf" srcId="{673AB49F-7792-4DB2-AA58-FE87F413692D}" destId="{AC88D5ED-61D5-4491-AAF6-018A63DE9FBA}" srcOrd="0" destOrd="0" presId="urn:microsoft.com/office/officeart/2016/7/layout/BasicLinearProcessNumbered"/>
    <dgm:cxn modelId="{51FF3128-A62A-43AF-BF25-564324502C0E}" type="presParOf" srcId="{673AB49F-7792-4DB2-AA58-FE87F413692D}" destId="{97507102-2E72-4F19-8D34-69C876F6E267}" srcOrd="1" destOrd="0" presId="urn:microsoft.com/office/officeart/2016/7/layout/BasicLinearProcessNumbered"/>
    <dgm:cxn modelId="{61BF09CD-C4F1-47D0-8D75-EE9698BD0C02}" type="presParOf" srcId="{673AB49F-7792-4DB2-AA58-FE87F413692D}" destId="{C7478D13-A805-4999-BA0B-5A743920E7CA}" srcOrd="2" destOrd="0" presId="urn:microsoft.com/office/officeart/2016/7/layout/BasicLinearProcessNumbered"/>
    <dgm:cxn modelId="{270A9759-8F95-40FD-8340-4545D008CB52}" type="presParOf" srcId="{673AB49F-7792-4DB2-AA58-FE87F413692D}" destId="{7457B34E-31D0-44DF-9702-1BCA3F80CE3B}" srcOrd="3" destOrd="0" presId="urn:microsoft.com/office/officeart/2016/7/layout/BasicLinearProcessNumbere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46E20D-BAD7-475A-94F7-942DAF3FFBF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7C5B4B6-5274-4BDD-AB61-ECB26A98706C}">
      <dgm:prSet/>
      <dgm:spPr>
        <a:solidFill>
          <a:srgbClr val="2EB5AD"/>
        </a:solidFill>
      </dgm:spPr>
      <dgm:t>
        <a:bodyPr/>
        <a:lstStyle/>
        <a:p>
          <a:r>
            <a:rPr lang="en-US" dirty="0"/>
            <a:t>Hearing graphics details about the trauma</a:t>
          </a:r>
        </a:p>
      </dgm:t>
    </dgm:pt>
    <dgm:pt modelId="{DE362E6B-05A1-4B20-A097-3113C28436EC}" type="parTrans" cxnId="{AE98F7C3-2C47-496F-B08C-9C20D765AB50}">
      <dgm:prSet/>
      <dgm:spPr/>
      <dgm:t>
        <a:bodyPr/>
        <a:lstStyle/>
        <a:p>
          <a:endParaRPr lang="en-US"/>
        </a:p>
      </dgm:t>
    </dgm:pt>
    <dgm:pt modelId="{84A18E76-98E5-4C38-9E17-E160CDA67061}" type="sibTrans" cxnId="{AE98F7C3-2C47-496F-B08C-9C20D765AB50}">
      <dgm:prSet/>
      <dgm:spPr/>
      <dgm:t>
        <a:bodyPr/>
        <a:lstStyle/>
        <a:p>
          <a:endParaRPr lang="en-US"/>
        </a:p>
      </dgm:t>
    </dgm:pt>
    <dgm:pt modelId="{B563A2C3-A2D6-4F15-9EF7-07291FA59633}">
      <dgm:prSet/>
      <dgm:spPr>
        <a:solidFill>
          <a:srgbClr val="013F73"/>
        </a:solidFill>
      </dgm:spPr>
      <dgm:t>
        <a:bodyPr/>
        <a:lstStyle/>
        <a:p>
          <a:r>
            <a:rPr lang="en-US" dirty="0"/>
            <a:t>Seeing the aftereffects of violence/trauma</a:t>
          </a:r>
        </a:p>
      </dgm:t>
    </dgm:pt>
    <dgm:pt modelId="{CB79EBCC-E96C-4263-A781-9D5CB11F3D85}" type="parTrans" cxnId="{C1B2F45B-52C3-48B1-962B-9776A6321DEF}">
      <dgm:prSet/>
      <dgm:spPr/>
      <dgm:t>
        <a:bodyPr/>
        <a:lstStyle/>
        <a:p>
          <a:endParaRPr lang="en-US"/>
        </a:p>
      </dgm:t>
    </dgm:pt>
    <dgm:pt modelId="{3C08B2FC-639C-4C4B-917A-EE183BDB4C3B}" type="sibTrans" cxnId="{C1B2F45B-52C3-48B1-962B-9776A6321DEF}">
      <dgm:prSet/>
      <dgm:spPr/>
      <dgm:t>
        <a:bodyPr/>
        <a:lstStyle/>
        <a:p>
          <a:endParaRPr lang="en-US"/>
        </a:p>
      </dgm:t>
    </dgm:pt>
    <dgm:pt modelId="{94407835-C3B6-4D07-AA8B-4FF4FB7C79A8}">
      <dgm:prSet/>
      <dgm:spPr>
        <a:solidFill>
          <a:srgbClr val="B4C7E7"/>
        </a:solidFill>
      </dgm:spPr>
      <dgm:t>
        <a:bodyPr/>
        <a:lstStyle/>
        <a:p>
          <a:r>
            <a:rPr lang="en-US" dirty="0"/>
            <a:t>Witnessing human suffering</a:t>
          </a:r>
        </a:p>
      </dgm:t>
    </dgm:pt>
    <dgm:pt modelId="{BF83EED3-8372-4EBF-A05D-F669EF034A87}" type="parTrans" cxnId="{42D594B3-4ADE-4438-9F36-FA04F072BF8F}">
      <dgm:prSet/>
      <dgm:spPr/>
      <dgm:t>
        <a:bodyPr/>
        <a:lstStyle/>
        <a:p>
          <a:endParaRPr lang="en-US"/>
        </a:p>
      </dgm:t>
    </dgm:pt>
    <dgm:pt modelId="{AF550CAA-D2A8-42FC-BC8E-214A1E4DFA10}" type="sibTrans" cxnId="{42D594B3-4ADE-4438-9F36-FA04F072BF8F}">
      <dgm:prSet/>
      <dgm:spPr/>
      <dgm:t>
        <a:bodyPr/>
        <a:lstStyle/>
        <a:p>
          <a:endParaRPr lang="en-US"/>
        </a:p>
      </dgm:t>
    </dgm:pt>
    <dgm:pt modelId="{10CECAE5-44E0-4023-AB36-C56CE0FDC09C}">
      <dgm:prSet/>
      <dgm:spPr>
        <a:solidFill>
          <a:srgbClr val="0E1F56"/>
        </a:solidFill>
      </dgm:spPr>
      <dgm:t>
        <a:bodyPr/>
        <a:lstStyle/>
        <a:p>
          <a:r>
            <a:rPr lang="en-US" dirty="0"/>
            <a:t>Having to repeat trauma details </a:t>
          </a:r>
        </a:p>
      </dgm:t>
    </dgm:pt>
    <dgm:pt modelId="{B8CD84B3-0C50-4689-BC0F-6A54350FB77A}" type="parTrans" cxnId="{3890F11F-7663-4385-AC0E-5CFBEF2FF659}">
      <dgm:prSet/>
      <dgm:spPr/>
      <dgm:t>
        <a:bodyPr/>
        <a:lstStyle/>
        <a:p>
          <a:endParaRPr lang="en-US"/>
        </a:p>
      </dgm:t>
    </dgm:pt>
    <dgm:pt modelId="{0BA562D6-32AA-436D-BF9C-49A0F2046DFF}" type="sibTrans" cxnId="{3890F11F-7663-4385-AC0E-5CFBEF2FF659}">
      <dgm:prSet/>
      <dgm:spPr/>
      <dgm:t>
        <a:bodyPr/>
        <a:lstStyle/>
        <a:p>
          <a:endParaRPr lang="en-US"/>
        </a:p>
      </dgm:t>
    </dgm:pt>
    <dgm:pt modelId="{78FF1976-1676-4BCA-AA71-AF471D73F180}">
      <dgm:prSet/>
      <dgm:spPr>
        <a:solidFill>
          <a:srgbClr val="2F5597"/>
        </a:solidFill>
      </dgm:spPr>
      <dgm:t>
        <a:bodyPr/>
        <a:lstStyle/>
        <a:p>
          <a:r>
            <a:rPr lang="en-US" dirty="0">
              <a:solidFill>
                <a:schemeClr val="bg1"/>
              </a:solidFill>
            </a:rPr>
            <a:t>Exposure to trauma reminders</a:t>
          </a:r>
        </a:p>
      </dgm:t>
    </dgm:pt>
    <dgm:pt modelId="{D47BFDFC-3034-435A-A4AE-A64A30AE3DEF}" type="parTrans" cxnId="{7090F9DE-1D4A-4707-BBBD-DB9F582FABC8}">
      <dgm:prSet/>
      <dgm:spPr/>
      <dgm:t>
        <a:bodyPr/>
        <a:lstStyle/>
        <a:p>
          <a:endParaRPr lang="en-US"/>
        </a:p>
      </dgm:t>
    </dgm:pt>
    <dgm:pt modelId="{91D19C43-ABA6-4788-8419-218A889C10E7}" type="sibTrans" cxnId="{7090F9DE-1D4A-4707-BBBD-DB9F582FABC8}">
      <dgm:prSet/>
      <dgm:spPr/>
      <dgm:t>
        <a:bodyPr/>
        <a:lstStyle/>
        <a:p>
          <a:endParaRPr lang="en-US"/>
        </a:p>
      </dgm:t>
    </dgm:pt>
    <dgm:pt modelId="{7F0EF833-C5EF-4DA0-BB68-7FC478299667}">
      <dgm:prSet/>
      <dgm:spPr>
        <a:solidFill>
          <a:srgbClr val="0E1F56">
            <a:alpha val="76863"/>
          </a:srgbClr>
        </a:solidFill>
      </dgm:spPr>
      <dgm:t>
        <a:bodyPr/>
        <a:lstStyle/>
        <a:p>
          <a:r>
            <a:rPr lang="en-US" dirty="0">
              <a:solidFill>
                <a:schemeClr val="bg1"/>
              </a:solidFill>
            </a:rPr>
            <a:t>Culture and Historical Trauma</a:t>
          </a:r>
        </a:p>
      </dgm:t>
    </dgm:pt>
    <dgm:pt modelId="{6E279306-C4E9-4D7A-BFD0-7D2B50E12218}" type="parTrans" cxnId="{A92EF50E-BA69-4E78-9570-6A6F49F35E3A}">
      <dgm:prSet/>
      <dgm:spPr/>
      <dgm:t>
        <a:bodyPr/>
        <a:lstStyle/>
        <a:p>
          <a:endParaRPr lang="en-US"/>
        </a:p>
      </dgm:t>
    </dgm:pt>
    <dgm:pt modelId="{7DA44725-F6BF-428F-82C3-C22A628DE3D0}" type="sibTrans" cxnId="{A92EF50E-BA69-4E78-9570-6A6F49F35E3A}">
      <dgm:prSet/>
      <dgm:spPr/>
      <dgm:t>
        <a:bodyPr/>
        <a:lstStyle/>
        <a:p>
          <a:endParaRPr lang="en-US"/>
        </a:p>
      </dgm:t>
    </dgm:pt>
    <dgm:pt modelId="{1448336E-2B58-47AD-837A-C08936ABD2C1}" type="pres">
      <dgm:prSet presAssocID="{CE46E20D-BAD7-475A-94F7-942DAF3FFBF2}" presName="diagram" presStyleCnt="0">
        <dgm:presLayoutVars>
          <dgm:dir/>
          <dgm:resizeHandles val="exact"/>
        </dgm:presLayoutVars>
      </dgm:prSet>
      <dgm:spPr/>
    </dgm:pt>
    <dgm:pt modelId="{BD9A121D-7AE1-48CE-AC92-00A54320F35B}" type="pres">
      <dgm:prSet presAssocID="{87C5B4B6-5274-4BDD-AB61-ECB26A98706C}" presName="node" presStyleLbl="node1" presStyleIdx="0" presStyleCnt="6" custLinFactNeighborY="-6359">
        <dgm:presLayoutVars>
          <dgm:bulletEnabled val="1"/>
        </dgm:presLayoutVars>
      </dgm:prSet>
      <dgm:spPr/>
    </dgm:pt>
    <dgm:pt modelId="{E4F0D190-1733-4D7C-A7FB-1A4E8694E795}" type="pres">
      <dgm:prSet presAssocID="{84A18E76-98E5-4C38-9E17-E160CDA67061}" presName="sibTrans" presStyleCnt="0"/>
      <dgm:spPr/>
    </dgm:pt>
    <dgm:pt modelId="{F59F2769-9F6F-4E4C-B150-4FC30F764D76}" type="pres">
      <dgm:prSet presAssocID="{B563A2C3-A2D6-4F15-9EF7-07291FA59633}" presName="node" presStyleLbl="node1" presStyleIdx="1" presStyleCnt="6" custLinFactNeighborY="-6359">
        <dgm:presLayoutVars>
          <dgm:bulletEnabled val="1"/>
        </dgm:presLayoutVars>
      </dgm:prSet>
      <dgm:spPr/>
    </dgm:pt>
    <dgm:pt modelId="{5D638D75-E26D-4614-B7B3-7DB06436AC34}" type="pres">
      <dgm:prSet presAssocID="{3C08B2FC-639C-4C4B-917A-EE183BDB4C3B}" presName="sibTrans" presStyleCnt="0"/>
      <dgm:spPr/>
    </dgm:pt>
    <dgm:pt modelId="{B805075D-0635-4A3D-AEF6-0A7A5F2A278C}" type="pres">
      <dgm:prSet presAssocID="{94407835-C3B6-4D07-AA8B-4FF4FB7C79A8}" presName="node" presStyleLbl="node1" presStyleIdx="2" presStyleCnt="6" custLinFactNeighborY="-6359">
        <dgm:presLayoutVars>
          <dgm:bulletEnabled val="1"/>
        </dgm:presLayoutVars>
      </dgm:prSet>
      <dgm:spPr/>
    </dgm:pt>
    <dgm:pt modelId="{DC0867F8-F744-451B-BE11-13C804E59352}" type="pres">
      <dgm:prSet presAssocID="{AF550CAA-D2A8-42FC-BC8E-214A1E4DFA10}" presName="sibTrans" presStyleCnt="0"/>
      <dgm:spPr/>
    </dgm:pt>
    <dgm:pt modelId="{0DC468C5-548E-45F8-8072-90D28ED9E805}" type="pres">
      <dgm:prSet presAssocID="{10CECAE5-44E0-4023-AB36-C56CE0FDC09C}" presName="node" presStyleLbl="node1" presStyleIdx="3" presStyleCnt="6" custLinFactNeighborY="-9583">
        <dgm:presLayoutVars>
          <dgm:bulletEnabled val="1"/>
        </dgm:presLayoutVars>
      </dgm:prSet>
      <dgm:spPr/>
    </dgm:pt>
    <dgm:pt modelId="{BEF98468-3F2A-43CE-9E1A-4F2F1C52C211}" type="pres">
      <dgm:prSet presAssocID="{0BA562D6-32AA-436D-BF9C-49A0F2046DFF}" presName="sibTrans" presStyleCnt="0"/>
      <dgm:spPr/>
    </dgm:pt>
    <dgm:pt modelId="{25F8F9B9-32A9-45AA-87A3-F1CDD104F135}" type="pres">
      <dgm:prSet presAssocID="{78FF1976-1676-4BCA-AA71-AF471D73F180}" presName="node" presStyleLbl="node1" presStyleIdx="4" presStyleCnt="6" custLinFactNeighborY="-9583">
        <dgm:presLayoutVars>
          <dgm:bulletEnabled val="1"/>
        </dgm:presLayoutVars>
      </dgm:prSet>
      <dgm:spPr/>
    </dgm:pt>
    <dgm:pt modelId="{773B4B0C-E201-4709-AD15-14ABCD43BEB2}" type="pres">
      <dgm:prSet presAssocID="{91D19C43-ABA6-4788-8419-218A889C10E7}" presName="sibTrans" presStyleCnt="0"/>
      <dgm:spPr/>
    </dgm:pt>
    <dgm:pt modelId="{B31412FB-DA7B-47E4-912B-5CFF9772229D}" type="pres">
      <dgm:prSet presAssocID="{7F0EF833-C5EF-4DA0-BB68-7FC478299667}" presName="node" presStyleLbl="node1" presStyleIdx="5" presStyleCnt="6" custLinFactNeighborY="-9583">
        <dgm:presLayoutVars>
          <dgm:bulletEnabled val="1"/>
        </dgm:presLayoutVars>
      </dgm:prSet>
      <dgm:spPr/>
    </dgm:pt>
  </dgm:ptLst>
  <dgm:cxnLst>
    <dgm:cxn modelId="{CA2D8D0B-8223-43B3-82B0-333228F99AA3}" type="presOf" srcId="{87C5B4B6-5274-4BDD-AB61-ECB26A98706C}" destId="{BD9A121D-7AE1-48CE-AC92-00A54320F35B}" srcOrd="0" destOrd="0" presId="urn:microsoft.com/office/officeart/2005/8/layout/default"/>
    <dgm:cxn modelId="{A92EF50E-BA69-4E78-9570-6A6F49F35E3A}" srcId="{CE46E20D-BAD7-475A-94F7-942DAF3FFBF2}" destId="{7F0EF833-C5EF-4DA0-BB68-7FC478299667}" srcOrd="5" destOrd="0" parTransId="{6E279306-C4E9-4D7A-BFD0-7D2B50E12218}" sibTransId="{7DA44725-F6BF-428F-82C3-C22A628DE3D0}"/>
    <dgm:cxn modelId="{3D6B511D-E303-469C-9B5B-85FDFFE30CD7}" type="presOf" srcId="{10CECAE5-44E0-4023-AB36-C56CE0FDC09C}" destId="{0DC468C5-548E-45F8-8072-90D28ED9E805}" srcOrd="0" destOrd="0" presId="urn:microsoft.com/office/officeart/2005/8/layout/default"/>
    <dgm:cxn modelId="{3890F11F-7663-4385-AC0E-5CFBEF2FF659}" srcId="{CE46E20D-BAD7-475A-94F7-942DAF3FFBF2}" destId="{10CECAE5-44E0-4023-AB36-C56CE0FDC09C}" srcOrd="3" destOrd="0" parTransId="{B8CD84B3-0C50-4689-BC0F-6A54350FB77A}" sibTransId="{0BA562D6-32AA-436D-BF9C-49A0F2046DFF}"/>
    <dgm:cxn modelId="{8A2D102C-9074-4798-A63F-196D0EBF742D}" type="presOf" srcId="{CE46E20D-BAD7-475A-94F7-942DAF3FFBF2}" destId="{1448336E-2B58-47AD-837A-C08936ABD2C1}" srcOrd="0" destOrd="0" presId="urn:microsoft.com/office/officeart/2005/8/layout/default"/>
    <dgm:cxn modelId="{7B704E38-DF23-4863-BD42-46AA59E90317}" type="presOf" srcId="{94407835-C3B6-4D07-AA8B-4FF4FB7C79A8}" destId="{B805075D-0635-4A3D-AEF6-0A7A5F2A278C}" srcOrd="0" destOrd="0" presId="urn:microsoft.com/office/officeart/2005/8/layout/default"/>
    <dgm:cxn modelId="{C1B2F45B-52C3-48B1-962B-9776A6321DEF}" srcId="{CE46E20D-BAD7-475A-94F7-942DAF3FFBF2}" destId="{B563A2C3-A2D6-4F15-9EF7-07291FA59633}" srcOrd="1" destOrd="0" parTransId="{CB79EBCC-E96C-4263-A781-9D5CB11F3D85}" sibTransId="{3C08B2FC-639C-4C4B-917A-EE183BDB4C3B}"/>
    <dgm:cxn modelId="{A953F599-58A9-4274-AA59-78279AAE8438}" type="presOf" srcId="{7F0EF833-C5EF-4DA0-BB68-7FC478299667}" destId="{B31412FB-DA7B-47E4-912B-5CFF9772229D}" srcOrd="0" destOrd="0" presId="urn:microsoft.com/office/officeart/2005/8/layout/default"/>
    <dgm:cxn modelId="{42D594B3-4ADE-4438-9F36-FA04F072BF8F}" srcId="{CE46E20D-BAD7-475A-94F7-942DAF3FFBF2}" destId="{94407835-C3B6-4D07-AA8B-4FF4FB7C79A8}" srcOrd="2" destOrd="0" parTransId="{BF83EED3-8372-4EBF-A05D-F669EF034A87}" sibTransId="{AF550CAA-D2A8-42FC-BC8E-214A1E4DFA10}"/>
    <dgm:cxn modelId="{E567AFB8-0629-4836-A803-FEA27BC1A8C4}" type="presOf" srcId="{B563A2C3-A2D6-4F15-9EF7-07291FA59633}" destId="{F59F2769-9F6F-4E4C-B150-4FC30F764D76}" srcOrd="0" destOrd="0" presId="urn:microsoft.com/office/officeart/2005/8/layout/default"/>
    <dgm:cxn modelId="{AE98F7C3-2C47-496F-B08C-9C20D765AB50}" srcId="{CE46E20D-BAD7-475A-94F7-942DAF3FFBF2}" destId="{87C5B4B6-5274-4BDD-AB61-ECB26A98706C}" srcOrd="0" destOrd="0" parTransId="{DE362E6B-05A1-4B20-A097-3113C28436EC}" sibTransId="{84A18E76-98E5-4C38-9E17-E160CDA67061}"/>
    <dgm:cxn modelId="{7090F9DE-1D4A-4707-BBBD-DB9F582FABC8}" srcId="{CE46E20D-BAD7-475A-94F7-942DAF3FFBF2}" destId="{78FF1976-1676-4BCA-AA71-AF471D73F180}" srcOrd="4" destOrd="0" parTransId="{D47BFDFC-3034-435A-A4AE-A64A30AE3DEF}" sibTransId="{91D19C43-ABA6-4788-8419-218A889C10E7}"/>
    <dgm:cxn modelId="{74E0C1F2-4457-4A5B-9B95-DD7DBAE54507}" type="presOf" srcId="{78FF1976-1676-4BCA-AA71-AF471D73F180}" destId="{25F8F9B9-32A9-45AA-87A3-F1CDD104F135}" srcOrd="0" destOrd="0" presId="urn:microsoft.com/office/officeart/2005/8/layout/default"/>
    <dgm:cxn modelId="{A823CAD4-13CA-4A55-8E4B-7AB5D6A4C42B}" type="presParOf" srcId="{1448336E-2B58-47AD-837A-C08936ABD2C1}" destId="{BD9A121D-7AE1-48CE-AC92-00A54320F35B}" srcOrd="0" destOrd="0" presId="urn:microsoft.com/office/officeart/2005/8/layout/default"/>
    <dgm:cxn modelId="{FD5D12F4-C042-476F-AEB8-C3044B81204B}" type="presParOf" srcId="{1448336E-2B58-47AD-837A-C08936ABD2C1}" destId="{E4F0D190-1733-4D7C-A7FB-1A4E8694E795}" srcOrd="1" destOrd="0" presId="urn:microsoft.com/office/officeart/2005/8/layout/default"/>
    <dgm:cxn modelId="{85FCD635-30B2-409B-86A7-55FB001237A4}" type="presParOf" srcId="{1448336E-2B58-47AD-837A-C08936ABD2C1}" destId="{F59F2769-9F6F-4E4C-B150-4FC30F764D76}" srcOrd="2" destOrd="0" presId="urn:microsoft.com/office/officeart/2005/8/layout/default"/>
    <dgm:cxn modelId="{9E5158E7-2033-46F1-95AE-66CF654E0A63}" type="presParOf" srcId="{1448336E-2B58-47AD-837A-C08936ABD2C1}" destId="{5D638D75-E26D-4614-B7B3-7DB06436AC34}" srcOrd="3" destOrd="0" presId="urn:microsoft.com/office/officeart/2005/8/layout/default"/>
    <dgm:cxn modelId="{632A4089-C9E4-4602-B5B7-1841D8D95F7B}" type="presParOf" srcId="{1448336E-2B58-47AD-837A-C08936ABD2C1}" destId="{B805075D-0635-4A3D-AEF6-0A7A5F2A278C}" srcOrd="4" destOrd="0" presId="urn:microsoft.com/office/officeart/2005/8/layout/default"/>
    <dgm:cxn modelId="{867C1BB3-9D1C-467F-91A9-3A3E0AAED34E}" type="presParOf" srcId="{1448336E-2B58-47AD-837A-C08936ABD2C1}" destId="{DC0867F8-F744-451B-BE11-13C804E59352}" srcOrd="5" destOrd="0" presId="urn:microsoft.com/office/officeart/2005/8/layout/default"/>
    <dgm:cxn modelId="{42B23EDC-CC5F-42DB-8155-F0E86EB89670}" type="presParOf" srcId="{1448336E-2B58-47AD-837A-C08936ABD2C1}" destId="{0DC468C5-548E-45F8-8072-90D28ED9E805}" srcOrd="6" destOrd="0" presId="urn:microsoft.com/office/officeart/2005/8/layout/default"/>
    <dgm:cxn modelId="{11FA8384-B817-4C32-9F45-EB5A5791A366}" type="presParOf" srcId="{1448336E-2B58-47AD-837A-C08936ABD2C1}" destId="{BEF98468-3F2A-43CE-9E1A-4F2F1C52C211}" srcOrd="7" destOrd="0" presId="urn:microsoft.com/office/officeart/2005/8/layout/default"/>
    <dgm:cxn modelId="{6C4D3835-C3F1-46A0-B518-5E499219C3AF}" type="presParOf" srcId="{1448336E-2B58-47AD-837A-C08936ABD2C1}" destId="{25F8F9B9-32A9-45AA-87A3-F1CDD104F135}" srcOrd="8" destOrd="0" presId="urn:microsoft.com/office/officeart/2005/8/layout/default"/>
    <dgm:cxn modelId="{17AA34F9-D4B1-40E3-9065-638DA771311C}" type="presParOf" srcId="{1448336E-2B58-47AD-837A-C08936ABD2C1}" destId="{773B4B0C-E201-4709-AD15-14ABCD43BEB2}" srcOrd="9" destOrd="0" presId="urn:microsoft.com/office/officeart/2005/8/layout/default"/>
    <dgm:cxn modelId="{657FFD6E-172B-45E5-830F-8D6C20688B6E}" type="presParOf" srcId="{1448336E-2B58-47AD-837A-C08936ABD2C1}" destId="{B31412FB-DA7B-47E4-912B-5CFF9772229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CCE8BC-A438-4FDE-B03E-2CA8530031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84111C3-48DE-41EB-9B7D-40B6F29269A1}">
      <dgm:prSet/>
      <dgm:spPr/>
      <dgm:t>
        <a:bodyPr/>
        <a:lstStyle/>
        <a:p>
          <a:r>
            <a:rPr lang="en-US" dirty="0">
              <a:solidFill>
                <a:srgbClr val="0E2C68"/>
              </a:solidFill>
            </a:rPr>
            <a:t>Know who you can lean on to provide support when you are having trouble staying in your Window of Tolerance</a:t>
          </a:r>
        </a:p>
      </dgm:t>
    </dgm:pt>
    <dgm:pt modelId="{B5B585D7-CA8C-4949-BBC6-AE1FAEBD94AD}" type="parTrans" cxnId="{70551829-F3D8-4EDE-9409-A9355DE86A32}">
      <dgm:prSet/>
      <dgm:spPr/>
      <dgm:t>
        <a:bodyPr/>
        <a:lstStyle/>
        <a:p>
          <a:endParaRPr lang="en-US"/>
        </a:p>
      </dgm:t>
    </dgm:pt>
    <dgm:pt modelId="{4DF5031A-F3FE-4233-A17D-6886EA6AF107}" type="sibTrans" cxnId="{70551829-F3D8-4EDE-9409-A9355DE86A32}">
      <dgm:prSet/>
      <dgm:spPr/>
      <dgm:t>
        <a:bodyPr/>
        <a:lstStyle/>
        <a:p>
          <a:endParaRPr lang="en-US"/>
        </a:p>
      </dgm:t>
    </dgm:pt>
    <dgm:pt modelId="{FF8F9699-BB8F-403E-BD5F-B676606792C8}">
      <dgm:prSet/>
      <dgm:spPr/>
      <dgm:t>
        <a:bodyPr/>
        <a:lstStyle/>
        <a:p>
          <a:r>
            <a:rPr lang="en-US" dirty="0">
              <a:solidFill>
                <a:srgbClr val="0E2C68"/>
              </a:solidFill>
            </a:rPr>
            <a:t>May be different people for different stressors or for different needs</a:t>
          </a:r>
        </a:p>
      </dgm:t>
    </dgm:pt>
    <dgm:pt modelId="{A422E800-C711-476D-A03A-E224472304A3}" type="parTrans" cxnId="{C1DD2FFD-DFA2-48A0-B818-FE4FC8F6403A}">
      <dgm:prSet/>
      <dgm:spPr/>
      <dgm:t>
        <a:bodyPr/>
        <a:lstStyle/>
        <a:p>
          <a:endParaRPr lang="en-US"/>
        </a:p>
      </dgm:t>
    </dgm:pt>
    <dgm:pt modelId="{6C94F28D-A96A-41E5-BA48-40A6ABE07067}" type="sibTrans" cxnId="{C1DD2FFD-DFA2-48A0-B818-FE4FC8F6403A}">
      <dgm:prSet/>
      <dgm:spPr/>
      <dgm:t>
        <a:bodyPr/>
        <a:lstStyle/>
        <a:p>
          <a:endParaRPr lang="en-US"/>
        </a:p>
      </dgm:t>
    </dgm:pt>
    <dgm:pt modelId="{6E598130-F226-48D3-9817-E6A0569F5C54}" type="pres">
      <dgm:prSet presAssocID="{BACCE8BC-A438-4FDE-B03E-2CA85300317B}" presName="hierChild1" presStyleCnt="0">
        <dgm:presLayoutVars>
          <dgm:chPref val="1"/>
          <dgm:dir/>
          <dgm:animOne val="branch"/>
          <dgm:animLvl val="lvl"/>
          <dgm:resizeHandles/>
        </dgm:presLayoutVars>
      </dgm:prSet>
      <dgm:spPr/>
    </dgm:pt>
    <dgm:pt modelId="{079175A3-3BE7-480C-9E39-2CE6F4FE51DF}" type="pres">
      <dgm:prSet presAssocID="{884111C3-48DE-41EB-9B7D-40B6F29269A1}" presName="hierRoot1" presStyleCnt="0"/>
      <dgm:spPr/>
    </dgm:pt>
    <dgm:pt modelId="{03E75C77-AB1E-40C8-ABD0-976270236627}" type="pres">
      <dgm:prSet presAssocID="{884111C3-48DE-41EB-9B7D-40B6F29269A1}" presName="composite" presStyleCnt="0"/>
      <dgm:spPr/>
    </dgm:pt>
    <dgm:pt modelId="{BA4B1DAE-5968-46A8-8830-AF5C76FF7451}" type="pres">
      <dgm:prSet presAssocID="{884111C3-48DE-41EB-9B7D-40B6F29269A1}" presName="background" presStyleLbl="node0" presStyleIdx="0" presStyleCnt="2"/>
      <dgm:spPr>
        <a:solidFill>
          <a:srgbClr val="0E2C68"/>
        </a:solidFill>
      </dgm:spPr>
    </dgm:pt>
    <dgm:pt modelId="{D439E1B1-81BE-42D1-AA61-CC259F18CAC7}" type="pres">
      <dgm:prSet presAssocID="{884111C3-48DE-41EB-9B7D-40B6F29269A1}" presName="text" presStyleLbl="fgAcc0" presStyleIdx="0" presStyleCnt="2" custLinFactNeighborX="-2549">
        <dgm:presLayoutVars>
          <dgm:chPref val="3"/>
        </dgm:presLayoutVars>
      </dgm:prSet>
      <dgm:spPr/>
    </dgm:pt>
    <dgm:pt modelId="{92C76FEF-7154-4891-B5E5-DDAE1E16A70F}" type="pres">
      <dgm:prSet presAssocID="{884111C3-48DE-41EB-9B7D-40B6F29269A1}" presName="hierChild2" presStyleCnt="0"/>
      <dgm:spPr/>
    </dgm:pt>
    <dgm:pt modelId="{5F031C19-4603-409D-B521-8588CE48767F}" type="pres">
      <dgm:prSet presAssocID="{FF8F9699-BB8F-403E-BD5F-B676606792C8}" presName="hierRoot1" presStyleCnt="0"/>
      <dgm:spPr/>
    </dgm:pt>
    <dgm:pt modelId="{AADFC830-D218-47AA-9F0C-D71A644D065F}" type="pres">
      <dgm:prSet presAssocID="{FF8F9699-BB8F-403E-BD5F-B676606792C8}" presName="composite" presStyleCnt="0"/>
      <dgm:spPr/>
    </dgm:pt>
    <dgm:pt modelId="{F0AE8C7B-77A2-4B24-9DC0-779F501C5154}" type="pres">
      <dgm:prSet presAssocID="{FF8F9699-BB8F-403E-BD5F-B676606792C8}" presName="background" presStyleLbl="node0" presStyleIdx="1" presStyleCnt="2"/>
      <dgm:spPr>
        <a:solidFill>
          <a:srgbClr val="0E2C68"/>
        </a:solidFill>
      </dgm:spPr>
    </dgm:pt>
    <dgm:pt modelId="{AAB697B3-D1CD-42D4-9E75-DF5850679136}" type="pres">
      <dgm:prSet presAssocID="{FF8F9699-BB8F-403E-BD5F-B676606792C8}" presName="text" presStyleLbl="fgAcc0" presStyleIdx="1" presStyleCnt="2" custLinFactNeighborX="-5565">
        <dgm:presLayoutVars>
          <dgm:chPref val="3"/>
        </dgm:presLayoutVars>
      </dgm:prSet>
      <dgm:spPr/>
    </dgm:pt>
    <dgm:pt modelId="{A113D47D-8BA4-4C5E-833C-86CD451C215A}" type="pres">
      <dgm:prSet presAssocID="{FF8F9699-BB8F-403E-BD5F-B676606792C8}" presName="hierChild2" presStyleCnt="0"/>
      <dgm:spPr/>
    </dgm:pt>
  </dgm:ptLst>
  <dgm:cxnLst>
    <dgm:cxn modelId="{FB303F14-9EF3-45CD-A19B-54A4D09AEA45}" type="presOf" srcId="{FF8F9699-BB8F-403E-BD5F-B676606792C8}" destId="{AAB697B3-D1CD-42D4-9E75-DF5850679136}" srcOrd="0" destOrd="0" presId="urn:microsoft.com/office/officeart/2005/8/layout/hierarchy1"/>
    <dgm:cxn modelId="{70551829-F3D8-4EDE-9409-A9355DE86A32}" srcId="{BACCE8BC-A438-4FDE-B03E-2CA85300317B}" destId="{884111C3-48DE-41EB-9B7D-40B6F29269A1}" srcOrd="0" destOrd="0" parTransId="{B5B585D7-CA8C-4949-BBC6-AE1FAEBD94AD}" sibTransId="{4DF5031A-F3FE-4233-A17D-6886EA6AF107}"/>
    <dgm:cxn modelId="{EDB7F35D-CC16-4DCE-8820-0173155BBBE9}" type="presOf" srcId="{884111C3-48DE-41EB-9B7D-40B6F29269A1}" destId="{D439E1B1-81BE-42D1-AA61-CC259F18CAC7}" srcOrd="0" destOrd="0" presId="urn:microsoft.com/office/officeart/2005/8/layout/hierarchy1"/>
    <dgm:cxn modelId="{A9EC187F-BA6A-4C56-A499-1ED487348345}" type="presOf" srcId="{BACCE8BC-A438-4FDE-B03E-2CA85300317B}" destId="{6E598130-F226-48D3-9817-E6A0569F5C54}" srcOrd="0" destOrd="0" presId="urn:microsoft.com/office/officeart/2005/8/layout/hierarchy1"/>
    <dgm:cxn modelId="{C1DD2FFD-DFA2-48A0-B818-FE4FC8F6403A}" srcId="{BACCE8BC-A438-4FDE-B03E-2CA85300317B}" destId="{FF8F9699-BB8F-403E-BD5F-B676606792C8}" srcOrd="1" destOrd="0" parTransId="{A422E800-C711-476D-A03A-E224472304A3}" sibTransId="{6C94F28D-A96A-41E5-BA48-40A6ABE07067}"/>
    <dgm:cxn modelId="{A8BA44AC-943F-4B9A-BC3D-FC3F82312061}" type="presParOf" srcId="{6E598130-F226-48D3-9817-E6A0569F5C54}" destId="{079175A3-3BE7-480C-9E39-2CE6F4FE51DF}" srcOrd="0" destOrd="0" presId="urn:microsoft.com/office/officeart/2005/8/layout/hierarchy1"/>
    <dgm:cxn modelId="{1E4768EC-D10B-44A0-A943-8AFD4A7758E0}" type="presParOf" srcId="{079175A3-3BE7-480C-9E39-2CE6F4FE51DF}" destId="{03E75C77-AB1E-40C8-ABD0-976270236627}" srcOrd="0" destOrd="0" presId="urn:microsoft.com/office/officeart/2005/8/layout/hierarchy1"/>
    <dgm:cxn modelId="{8147D4E7-D164-4068-8DCC-E8C2230B1E75}" type="presParOf" srcId="{03E75C77-AB1E-40C8-ABD0-976270236627}" destId="{BA4B1DAE-5968-46A8-8830-AF5C76FF7451}" srcOrd="0" destOrd="0" presId="urn:microsoft.com/office/officeart/2005/8/layout/hierarchy1"/>
    <dgm:cxn modelId="{6CAE5D77-AEFC-4DDD-8FFC-BE61EDCBADF8}" type="presParOf" srcId="{03E75C77-AB1E-40C8-ABD0-976270236627}" destId="{D439E1B1-81BE-42D1-AA61-CC259F18CAC7}" srcOrd="1" destOrd="0" presId="urn:microsoft.com/office/officeart/2005/8/layout/hierarchy1"/>
    <dgm:cxn modelId="{7D28C7EE-3252-4EA9-B1CC-ACA547A0C9F9}" type="presParOf" srcId="{079175A3-3BE7-480C-9E39-2CE6F4FE51DF}" destId="{92C76FEF-7154-4891-B5E5-DDAE1E16A70F}" srcOrd="1" destOrd="0" presId="urn:microsoft.com/office/officeart/2005/8/layout/hierarchy1"/>
    <dgm:cxn modelId="{A4E86C3F-E8D3-484E-A238-9A330793804B}" type="presParOf" srcId="{6E598130-F226-48D3-9817-E6A0569F5C54}" destId="{5F031C19-4603-409D-B521-8588CE48767F}" srcOrd="1" destOrd="0" presId="urn:microsoft.com/office/officeart/2005/8/layout/hierarchy1"/>
    <dgm:cxn modelId="{3EEF9DCC-78B5-4082-98DD-D6FBA6F3C337}" type="presParOf" srcId="{5F031C19-4603-409D-B521-8588CE48767F}" destId="{AADFC830-D218-47AA-9F0C-D71A644D065F}" srcOrd="0" destOrd="0" presId="urn:microsoft.com/office/officeart/2005/8/layout/hierarchy1"/>
    <dgm:cxn modelId="{30E520A4-FDF2-4D16-9397-0C53BDA01A55}" type="presParOf" srcId="{AADFC830-D218-47AA-9F0C-D71A644D065F}" destId="{F0AE8C7B-77A2-4B24-9DC0-779F501C5154}" srcOrd="0" destOrd="0" presId="urn:microsoft.com/office/officeart/2005/8/layout/hierarchy1"/>
    <dgm:cxn modelId="{B801B7E0-8D76-44A9-9827-52952389CBC1}" type="presParOf" srcId="{AADFC830-D218-47AA-9F0C-D71A644D065F}" destId="{AAB697B3-D1CD-42D4-9E75-DF5850679136}" srcOrd="1" destOrd="0" presId="urn:microsoft.com/office/officeart/2005/8/layout/hierarchy1"/>
    <dgm:cxn modelId="{D56C9645-54C0-474F-87B0-09AC0651F720}" type="presParOf" srcId="{5F031C19-4603-409D-B521-8588CE48767F}" destId="{A113D47D-8BA4-4C5E-833C-86CD451C215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FED62-F00F-4929-AF01-0136F6D8553D}">
      <dsp:nvSpPr>
        <dsp:cNvPr id="0" name=""/>
        <dsp:cNvSpPr/>
      </dsp:nvSpPr>
      <dsp:spPr>
        <a:xfrm>
          <a:off x="0" y="614030"/>
          <a:ext cx="1802682" cy="2523754"/>
        </a:xfrm>
        <a:prstGeom prst="rect">
          <a:avLst/>
        </a:prstGeom>
        <a:solidFill>
          <a:schemeClr val="accent1">
            <a:lumMod val="20000"/>
            <a:lumOff val="80000"/>
            <a:alpha val="9000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544" tIns="330200" rIns="140544" bIns="330200" numCol="1" spcCol="1270" anchor="t" anchorCtr="0">
          <a:noAutofit/>
        </a:bodyPr>
        <a:lstStyle/>
        <a:p>
          <a:pPr marL="0" lvl="0" indent="0" algn="l" defTabSz="622300">
            <a:lnSpc>
              <a:spcPct val="90000"/>
            </a:lnSpc>
            <a:spcBef>
              <a:spcPct val="0"/>
            </a:spcBef>
            <a:spcAft>
              <a:spcPct val="35000"/>
            </a:spcAft>
            <a:buNone/>
          </a:pPr>
          <a:r>
            <a:rPr lang="en-US" sz="1400" kern="1200" dirty="0">
              <a:solidFill>
                <a:srgbClr val="002060"/>
              </a:solidFill>
            </a:rPr>
            <a:t>Describe trauma and its impacts on children, youth and caregivers</a:t>
          </a:r>
        </a:p>
      </dsp:txBody>
      <dsp:txXfrm>
        <a:off x="0" y="1573056"/>
        <a:ext cx="1802682" cy="1514252"/>
      </dsp:txXfrm>
    </dsp:sp>
    <dsp:sp modelId="{497A3D99-83E7-42C9-921C-409A44717DFF}">
      <dsp:nvSpPr>
        <dsp:cNvPr id="0" name=""/>
        <dsp:cNvSpPr/>
      </dsp:nvSpPr>
      <dsp:spPr>
        <a:xfrm>
          <a:off x="526107" y="813512"/>
          <a:ext cx="757126" cy="862912"/>
        </a:xfrm>
        <a:prstGeom prst="ellipse">
          <a:avLst/>
        </a:prstGeom>
        <a:solidFill>
          <a:schemeClr val="accent1">
            <a:lumMod val="20000"/>
            <a:lumOff val="8000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29" tIns="12700" rIns="59029" bIns="1270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36986" y="939883"/>
        <a:ext cx="535368" cy="610170"/>
      </dsp:txXfrm>
    </dsp:sp>
    <dsp:sp modelId="{39252AD6-A428-4693-86D4-E7A58854D7E8}">
      <dsp:nvSpPr>
        <dsp:cNvPr id="0" name=""/>
        <dsp:cNvSpPr/>
      </dsp:nvSpPr>
      <dsp:spPr>
        <a:xfrm>
          <a:off x="3329" y="3137712"/>
          <a:ext cx="1802682" cy="72"/>
        </a:xfrm>
        <a:prstGeom prst="rect">
          <a:avLst/>
        </a:prstGeom>
        <a:solidFill>
          <a:schemeClr val="accent5">
            <a:hueOff val="-750949"/>
            <a:satOff val="-1935"/>
            <a:lumOff val="-1307"/>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57ADE0-DFB7-4B10-826B-DD2216A9F327}">
      <dsp:nvSpPr>
        <dsp:cNvPr id="0" name=""/>
        <dsp:cNvSpPr/>
      </dsp:nvSpPr>
      <dsp:spPr>
        <a:xfrm>
          <a:off x="1986279" y="614030"/>
          <a:ext cx="1802682" cy="2523754"/>
        </a:xfrm>
        <a:prstGeom prst="rect">
          <a:avLst/>
        </a:prstGeom>
        <a:solidFill>
          <a:srgbClr val="BDCDE9">
            <a:alpha val="89804"/>
          </a:srgb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544" tIns="330200" rIns="140544" bIns="330200" numCol="1" spcCol="1270" anchor="t" anchorCtr="0">
          <a:noAutofit/>
        </a:bodyPr>
        <a:lstStyle/>
        <a:p>
          <a:pPr marL="0" lvl="0" indent="0" algn="l" defTabSz="622300">
            <a:lnSpc>
              <a:spcPct val="90000"/>
            </a:lnSpc>
            <a:spcBef>
              <a:spcPct val="0"/>
            </a:spcBef>
            <a:spcAft>
              <a:spcPct val="35000"/>
            </a:spcAft>
            <a:buNone/>
          </a:pPr>
          <a:r>
            <a:rPr lang="en-US" sz="1400" kern="1200" dirty="0">
              <a:solidFill>
                <a:srgbClr val="002060"/>
              </a:solidFill>
            </a:rPr>
            <a:t>Identify sources of stress for yourself</a:t>
          </a:r>
        </a:p>
      </dsp:txBody>
      <dsp:txXfrm>
        <a:off x="1986279" y="1573056"/>
        <a:ext cx="1802682" cy="1514252"/>
      </dsp:txXfrm>
    </dsp:sp>
    <dsp:sp modelId="{0BCA71F8-A52C-49D7-92E8-5AEF23E7E2D4}">
      <dsp:nvSpPr>
        <dsp:cNvPr id="0" name=""/>
        <dsp:cNvSpPr/>
      </dsp:nvSpPr>
      <dsp:spPr>
        <a:xfrm>
          <a:off x="2509057" y="787365"/>
          <a:ext cx="757126" cy="915206"/>
        </a:xfrm>
        <a:prstGeom prst="ellipse">
          <a:avLst/>
        </a:prstGeom>
        <a:solidFill>
          <a:srgbClr val="B4C7E7"/>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29" tIns="12700" rIns="59029" bIns="12700" numCol="1" spcCol="1270" anchor="ctr" anchorCtr="0">
          <a:noAutofit/>
        </a:bodyPr>
        <a:lstStyle/>
        <a:p>
          <a:pPr marL="0" lvl="0" indent="0" algn="ctr" defTabSz="1600200">
            <a:lnSpc>
              <a:spcPct val="90000"/>
            </a:lnSpc>
            <a:spcBef>
              <a:spcPct val="0"/>
            </a:spcBef>
            <a:spcAft>
              <a:spcPct val="35000"/>
            </a:spcAft>
            <a:buNone/>
          </a:pPr>
          <a:r>
            <a:rPr lang="en-US" sz="3600" kern="1200"/>
            <a:t>2</a:t>
          </a:r>
          <a:endParaRPr lang="en-US" sz="3600" kern="1200" dirty="0"/>
        </a:p>
      </dsp:txBody>
      <dsp:txXfrm>
        <a:off x="2619936" y="921394"/>
        <a:ext cx="535368" cy="647148"/>
      </dsp:txXfrm>
    </dsp:sp>
    <dsp:sp modelId="{C2282404-E0D9-4CCE-B8E4-CEE037D9F194}">
      <dsp:nvSpPr>
        <dsp:cNvPr id="0" name=""/>
        <dsp:cNvSpPr/>
      </dsp:nvSpPr>
      <dsp:spPr>
        <a:xfrm>
          <a:off x="1986279" y="3137712"/>
          <a:ext cx="1802682" cy="72"/>
        </a:xfrm>
        <a:prstGeom prst="rect">
          <a:avLst/>
        </a:prstGeom>
        <a:solidFill>
          <a:schemeClr val="accent5">
            <a:hueOff val="-2252848"/>
            <a:satOff val="-5806"/>
            <a:lumOff val="-3922"/>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CA2A70-6182-4575-9625-D45B7D5044A4}">
      <dsp:nvSpPr>
        <dsp:cNvPr id="0" name=""/>
        <dsp:cNvSpPr/>
      </dsp:nvSpPr>
      <dsp:spPr>
        <a:xfrm>
          <a:off x="3969229" y="614030"/>
          <a:ext cx="1802682" cy="2523754"/>
        </a:xfrm>
        <a:prstGeom prst="rect">
          <a:avLst/>
        </a:prstGeom>
        <a:solidFill>
          <a:srgbClr val="9CB4E0">
            <a:alpha val="89804"/>
          </a:srgb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544" tIns="330200" rIns="140544" bIns="330200" numCol="1" spcCol="1270" anchor="t" anchorCtr="0">
          <a:noAutofit/>
        </a:bodyPr>
        <a:lstStyle/>
        <a:p>
          <a:pPr marL="0" lvl="0" indent="0" algn="l" defTabSz="622300">
            <a:lnSpc>
              <a:spcPct val="90000"/>
            </a:lnSpc>
            <a:spcBef>
              <a:spcPct val="0"/>
            </a:spcBef>
            <a:spcAft>
              <a:spcPct val="35000"/>
            </a:spcAft>
            <a:buNone/>
          </a:pPr>
          <a:r>
            <a:rPr lang="en-US" sz="1400" kern="1200" dirty="0">
              <a:solidFill>
                <a:srgbClr val="002060"/>
              </a:solidFill>
            </a:rPr>
            <a:t>Understand what secondary traumatic stress is and how it might impact you</a:t>
          </a:r>
        </a:p>
      </dsp:txBody>
      <dsp:txXfrm>
        <a:off x="3969229" y="1573056"/>
        <a:ext cx="1802682" cy="1514252"/>
      </dsp:txXfrm>
    </dsp:sp>
    <dsp:sp modelId="{E94314B1-F058-4164-A24F-080770359DD3}">
      <dsp:nvSpPr>
        <dsp:cNvPr id="0" name=""/>
        <dsp:cNvSpPr/>
      </dsp:nvSpPr>
      <dsp:spPr>
        <a:xfrm>
          <a:off x="4492007" y="791828"/>
          <a:ext cx="757126" cy="965987"/>
        </a:xfrm>
        <a:prstGeom prst="ellipse">
          <a:avLst/>
        </a:prstGeom>
        <a:solidFill>
          <a:srgbClr val="7F9ED7"/>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29" tIns="12700" rIns="59029" bIns="12700" numCol="1" spcCol="1270" anchor="ctr" anchorCtr="0">
          <a:noAutofit/>
        </a:bodyPr>
        <a:lstStyle/>
        <a:p>
          <a:pPr marL="0" lvl="0" indent="0" algn="ctr" defTabSz="1600200">
            <a:lnSpc>
              <a:spcPct val="90000"/>
            </a:lnSpc>
            <a:spcBef>
              <a:spcPct val="0"/>
            </a:spcBef>
            <a:spcAft>
              <a:spcPct val="35000"/>
            </a:spcAft>
            <a:buNone/>
          </a:pPr>
          <a:r>
            <a:rPr lang="en-US" sz="3600" kern="1200"/>
            <a:t>3</a:t>
          </a:r>
          <a:endParaRPr lang="en-US" sz="3600" kern="1200" dirty="0"/>
        </a:p>
      </dsp:txBody>
      <dsp:txXfrm>
        <a:off x="4602886" y="933294"/>
        <a:ext cx="535368" cy="683055"/>
      </dsp:txXfrm>
    </dsp:sp>
    <dsp:sp modelId="{155B60EA-89A6-4EED-BE0F-CAB0CB107BD2}">
      <dsp:nvSpPr>
        <dsp:cNvPr id="0" name=""/>
        <dsp:cNvSpPr/>
      </dsp:nvSpPr>
      <dsp:spPr>
        <a:xfrm>
          <a:off x="3969229" y="3137712"/>
          <a:ext cx="1802682" cy="72"/>
        </a:xfrm>
        <a:prstGeom prst="rect">
          <a:avLst/>
        </a:prstGeom>
        <a:solidFill>
          <a:schemeClr val="accent5">
            <a:hueOff val="-3754746"/>
            <a:satOff val="-9677"/>
            <a:lumOff val="-6536"/>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5E8AB-26F9-4F6A-BCAD-078466565169}">
      <dsp:nvSpPr>
        <dsp:cNvPr id="0" name=""/>
        <dsp:cNvSpPr/>
      </dsp:nvSpPr>
      <dsp:spPr>
        <a:xfrm>
          <a:off x="5952180" y="614030"/>
          <a:ext cx="1802682" cy="2523754"/>
        </a:xfrm>
        <a:prstGeom prst="rect">
          <a:avLst/>
        </a:prstGeom>
        <a:solidFill>
          <a:srgbClr val="82A1D8">
            <a:alpha val="89804"/>
          </a:srgb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544" tIns="330200" rIns="140544" bIns="330200" numCol="1" spcCol="1270" anchor="t" anchorCtr="0">
          <a:noAutofit/>
        </a:bodyPr>
        <a:lstStyle/>
        <a:p>
          <a:pPr marL="0" lvl="0" indent="0" algn="l" defTabSz="622300">
            <a:lnSpc>
              <a:spcPct val="90000"/>
            </a:lnSpc>
            <a:spcBef>
              <a:spcPct val="0"/>
            </a:spcBef>
            <a:spcAft>
              <a:spcPct val="35000"/>
            </a:spcAft>
            <a:buNone/>
          </a:pPr>
          <a:r>
            <a:rPr lang="en-US" sz="1400" kern="1200" dirty="0">
              <a:solidFill>
                <a:srgbClr val="002060"/>
              </a:solidFill>
            </a:rPr>
            <a:t>Explore your window of tolerance and how to widen and stay within it to address stress</a:t>
          </a:r>
        </a:p>
      </dsp:txBody>
      <dsp:txXfrm>
        <a:off x="5952180" y="1573056"/>
        <a:ext cx="1802682" cy="1514252"/>
      </dsp:txXfrm>
    </dsp:sp>
    <dsp:sp modelId="{FCB97754-2BA8-4AB8-A4D7-9557824218E3}">
      <dsp:nvSpPr>
        <dsp:cNvPr id="0" name=""/>
        <dsp:cNvSpPr/>
      </dsp:nvSpPr>
      <dsp:spPr>
        <a:xfrm>
          <a:off x="6474958" y="759741"/>
          <a:ext cx="757126" cy="970454"/>
        </a:xfrm>
        <a:prstGeom prst="ellipse">
          <a:avLst/>
        </a:prstGeom>
        <a:solidFill>
          <a:srgbClr val="6D91D1"/>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29" tIns="12700" rIns="59029" bIns="12700" numCol="1" spcCol="1270" anchor="ctr" anchorCtr="0">
          <a:noAutofit/>
        </a:bodyPr>
        <a:lstStyle/>
        <a:p>
          <a:pPr marL="0" lvl="0" indent="0" algn="ctr" defTabSz="1600200">
            <a:lnSpc>
              <a:spcPct val="90000"/>
            </a:lnSpc>
            <a:spcBef>
              <a:spcPct val="0"/>
            </a:spcBef>
            <a:spcAft>
              <a:spcPct val="35000"/>
            </a:spcAft>
            <a:buNone/>
          </a:pPr>
          <a:r>
            <a:rPr lang="en-US" sz="3600" kern="1200"/>
            <a:t>4</a:t>
          </a:r>
          <a:endParaRPr lang="en-US" sz="3600" kern="1200" dirty="0"/>
        </a:p>
      </dsp:txBody>
      <dsp:txXfrm>
        <a:off x="6585837" y="901861"/>
        <a:ext cx="535368" cy="686214"/>
      </dsp:txXfrm>
    </dsp:sp>
    <dsp:sp modelId="{83DBDDBF-5AD6-408E-9D68-D6BEBABCA135}">
      <dsp:nvSpPr>
        <dsp:cNvPr id="0" name=""/>
        <dsp:cNvSpPr/>
      </dsp:nvSpPr>
      <dsp:spPr>
        <a:xfrm>
          <a:off x="5915351" y="3127773"/>
          <a:ext cx="1802682" cy="72"/>
        </a:xfrm>
        <a:prstGeom prst="rect">
          <a:avLst/>
        </a:prstGeom>
        <a:solidFill>
          <a:schemeClr val="accent5">
            <a:hueOff val="-5256644"/>
            <a:satOff val="-13548"/>
            <a:lumOff val="-9151"/>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8D5ED-61D5-4491-AAF6-018A63DE9FBA}">
      <dsp:nvSpPr>
        <dsp:cNvPr id="0" name=""/>
        <dsp:cNvSpPr/>
      </dsp:nvSpPr>
      <dsp:spPr>
        <a:xfrm>
          <a:off x="7935130" y="614030"/>
          <a:ext cx="1802682" cy="2523754"/>
        </a:xfrm>
        <a:prstGeom prst="rect">
          <a:avLst/>
        </a:prstGeom>
        <a:solidFill>
          <a:srgbClr val="678CCF">
            <a:alpha val="89804"/>
          </a:srgb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544" tIns="330200" rIns="140544" bIns="330200" numCol="1" spcCol="1270" anchor="t" anchorCtr="0">
          <a:noAutofit/>
        </a:bodyPr>
        <a:lstStyle/>
        <a:p>
          <a:pPr marL="0" lvl="0" indent="0" algn="l" defTabSz="622300">
            <a:lnSpc>
              <a:spcPct val="90000"/>
            </a:lnSpc>
            <a:spcBef>
              <a:spcPct val="0"/>
            </a:spcBef>
            <a:spcAft>
              <a:spcPct val="35000"/>
            </a:spcAft>
            <a:buNone/>
          </a:pPr>
          <a:r>
            <a:rPr lang="en-US" sz="1400" kern="1200" dirty="0">
              <a:solidFill>
                <a:srgbClr val="002060"/>
              </a:solidFill>
            </a:rPr>
            <a:t>Develop a personalized “stress buster” action plan</a:t>
          </a:r>
        </a:p>
      </dsp:txBody>
      <dsp:txXfrm>
        <a:off x="7935130" y="1573056"/>
        <a:ext cx="1802682" cy="1514252"/>
      </dsp:txXfrm>
    </dsp:sp>
    <dsp:sp modelId="{97507102-2E72-4F19-8D34-69C876F6E267}">
      <dsp:nvSpPr>
        <dsp:cNvPr id="0" name=""/>
        <dsp:cNvSpPr/>
      </dsp:nvSpPr>
      <dsp:spPr>
        <a:xfrm>
          <a:off x="8457908" y="787365"/>
          <a:ext cx="757126" cy="915206"/>
        </a:xfrm>
        <a:prstGeom prst="ellipse">
          <a:avLst/>
        </a:prstGeom>
        <a:solidFill>
          <a:srgbClr val="5F86CD"/>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29" tIns="12700" rIns="59029" bIns="12700" numCol="1" spcCol="1270" anchor="ctr" anchorCtr="0">
          <a:noAutofit/>
        </a:bodyPr>
        <a:lstStyle/>
        <a:p>
          <a:pPr marL="0" lvl="0" indent="0" algn="ctr" defTabSz="1600200">
            <a:lnSpc>
              <a:spcPct val="90000"/>
            </a:lnSpc>
            <a:spcBef>
              <a:spcPct val="0"/>
            </a:spcBef>
            <a:spcAft>
              <a:spcPct val="35000"/>
            </a:spcAft>
            <a:buNone/>
          </a:pPr>
          <a:r>
            <a:rPr lang="en-US" sz="3600" kern="1200"/>
            <a:t>5</a:t>
          </a:r>
          <a:endParaRPr lang="en-US" sz="3600" kern="1200" dirty="0"/>
        </a:p>
      </dsp:txBody>
      <dsp:txXfrm>
        <a:off x="8568787" y="921394"/>
        <a:ext cx="535368" cy="647148"/>
      </dsp:txXfrm>
    </dsp:sp>
    <dsp:sp modelId="{C7478D13-A805-4999-BA0B-5A743920E7CA}">
      <dsp:nvSpPr>
        <dsp:cNvPr id="0" name=""/>
        <dsp:cNvSpPr/>
      </dsp:nvSpPr>
      <dsp:spPr>
        <a:xfrm>
          <a:off x="7935130" y="3137712"/>
          <a:ext cx="1802682" cy="72"/>
        </a:xfrm>
        <a:prstGeom prst="rect">
          <a:avLst/>
        </a:prstGeom>
        <a:solidFill>
          <a:schemeClr val="accent5">
            <a:hueOff val="-6758543"/>
            <a:satOff val="-17419"/>
            <a:lumOff val="-11765"/>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121D-7AE1-48CE-AC92-00A54320F35B}">
      <dsp:nvSpPr>
        <dsp:cNvPr id="0" name=""/>
        <dsp:cNvSpPr/>
      </dsp:nvSpPr>
      <dsp:spPr>
        <a:xfrm>
          <a:off x="0" y="0"/>
          <a:ext cx="3286125" cy="1971675"/>
        </a:xfrm>
        <a:prstGeom prst="rect">
          <a:avLst/>
        </a:prstGeom>
        <a:solidFill>
          <a:srgbClr val="2EB5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Hearing graphics details about the trauma</a:t>
          </a:r>
        </a:p>
      </dsp:txBody>
      <dsp:txXfrm>
        <a:off x="0" y="0"/>
        <a:ext cx="3286125" cy="1971675"/>
      </dsp:txXfrm>
    </dsp:sp>
    <dsp:sp modelId="{F59F2769-9F6F-4E4C-B150-4FC30F764D76}">
      <dsp:nvSpPr>
        <dsp:cNvPr id="0" name=""/>
        <dsp:cNvSpPr/>
      </dsp:nvSpPr>
      <dsp:spPr>
        <a:xfrm>
          <a:off x="3614737" y="0"/>
          <a:ext cx="3286125" cy="1971675"/>
        </a:xfrm>
        <a:prstGeom prst="rect">
          <a:avLst/>
        </a:prstGeom>
        <a:solidFill>
          <a:srgbClr val="013F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Seeing the aftereffects of violence/trauma</a:t>
          </a:r>
        </a:p>
      </dsp:txBody>
      <dsp:txXfrm>
        <a:off x="3614737" y="0"/>
        <a:ext cx="3286125" cy="1971675"/>
      </dsp:txXfrm>
    </dsp:sp>
    <dsp:sp modelId="{B805075D-0635-4A3D-AEF6-0A7A5F2A278C}">
      <dsp:nvSpPr>
        <dsp:cNvPr id="0" name=""/>
        <dsp:cNvSpPr/>
      </dsp:nvSpPr>
      <dsp:spPr>
        <a:xfrm>
          <a:off x="7229475" y="0"/>
          <a:ext cx="3286125" cy="1971675"/>
        </a:xfrm>
        <a:prstGeom prst="rect">
          <a:avLst/>
        </a:prstGeom>
        <a:solidFill>
          <a:srgbClr val="B4C7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Witnessing human suffering</a:t>
          </a:r>
        </a:p>
      </dsp:txBody>
      <dsp:txXfrm>
        <a:off x="7229475" y="0"/>
        <a:ext cx="3286125" cy="1971675"/>
      </dsp:txXfrm>
    </dsp:sp>
    <dsp:sp modelId="{0DC468C5-548E-45F8-8072-90D28ED9E805}">
      <dsp:nvSpPr>
        <dsp:cNvPr id="0" name=""/>
        <dsp:cNvSpPr/>
      </dsp:nvSpPr>
      <dsp:spPr>
        <a:xfrm>
          <a:off x="0" y="2151029"/>
          <a:ext cx="3286125" cy="1971675"/>
        </a:xfrm>
        <a:prstGeom prst="rect">
          <a:avLst/>
        </a:prstGeom>
        <a:solidFill>
          <a:srgbClr val="0E1F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Having to repeat trauma details </a:t>
          </a:r>
        </a:p>
      </dsp:txBody>
      <dsp:txXfrm>
        <a:off x="0" y="2151029"/>
        <a:ext cx="3286125" cy="1971675"/>
      </dsp:txXfrm>
    </dsp:sp>
    <dsp:sp modelId="{25F8F9B9-32A9-45AA-87A3-F1CDD104F135}">
      <dsp:nvSpPr>
        <dsp:cNvPr id="0" name=""/>
        <dsp:cNvSpPr/>
      </dsp:nvSpPr>
      <dsp:spPr>
        <a:xfrm>
          <a:off x="3614737" y="2151029"/>
          <a:ext cx="3286125" cy="1971675"/>
        </a:xfrm>
        <a:prstGeom prst="rect">
          <a:avLst/>
        </a:prstGeom>
        <a:solidFill>
          <a:srgbClr val="2F5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bg1"/>
              </a:solidFill>
            </a:rPr>
            <a:t>Exposure to trauma reminders</a:t>
          </a:r>
        </a:p>
      </dsp:txBody>
      <dsp:txXfrm>
        <a:off x="3614737" y="2151029"/>
        <a:ext cx="3286125" cy="1971675"/>
      </dsp:txXfrm>
    </dsp:sp>
    <dsp:sp modelId="{B31412FB-DA7B-47E4-912B-5CFF9772229D}">
      <dsp:nvSpPr>
        <dsp:cNvPr id="0" name=""/>
        <dsp:cNvSpPr/>
      </dsp:nvSpPr>
      <dsp:spPr>
        <a:xfrm>
          <a:off x="7229475" y="2151029"/>
          <a:ext cx="3286125" cy="1971675"/>
        </a:xfrm>
        <a:prstGeom prst="rect">
          <a:avLst/>
        </a:prstGeom>
        <a:solidFill>
          <a:srgbClr val="0E1F56">
            <a:alpha val="76863"/>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bg1"/>
              </a:solidFill>
            </a:rPr>
            <a:t>Culture and Historical Trauma</a:t>
          </a:r>
        </a:p>
      </dsp:txBody>
      <dsp:txXfrm>
        <a:off x="7229475" y="2151029"/>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B1DAE-5968-46A8-8830-AF5C76FF7451}">
      <dsp:nvSpPr>
        <dsp:cNvPr id="0" name=""/>
        <dsp:cNvSpPr/>
      </dsp:nvSpPr>
      <dsp:spPr>
        <a:xfrm>
          <a:off x="185220" y="765"/>
          <a:ext cx="3185295" cy="2022662"/>
        </a:xfrm>
        <a:prstGeom prst="roundRect">
          <a:avLst>
            <a:gd name="adj" fmla="val 10000"/>
          </a:avLst>
        </a:prstGeom>
        <a:solidFill>
          <a:srgbClr val="0E2C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39E1B1-81BE-42D1-AA61-CC259F18CAC7}">
      <dsp:nvSpPr>
        <dsp:cNvPr id="0" name=""/>
        <dsp:cNvSpPr/>
      </dsp:nvSpPr>
      <dsp:spPr>
        <a:xfrm>
          <a:off x="539142" y="336991"/>
          <a:ext cx="3185295" cy="20226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E2C68"/>
              </a:solidFill>
            </a:rPr>
            <a:t>Know who you can lean on to provide support when you are having trouble staying in your Window of Tolerance</a:t>
          </a:r>
        </a:p>
      </dsp:txBody>
      <dsp:txXfrm>
        <a:off x="598384" y="396233"/>
        <a:ext cx="3066811" cy="1904178"/>
      </dsp:txXfrm>
    </dsp:sp>
    <dsp:sp modelId="{F0AE8C7B-77A2-4B24-9DC0-779F501C5154}">
      <dsp:nvSpPr>
        <dsp:cNvPr id="0" name=""/>
        <dsp:cNvSpPr/>
      </dsp:nvSpPr>
      <dsp:spPr>
        <a:xfrm>
          <a:off x="3982290" y="765"/>
          <a:ext cx="3185295" cy="2022662"/>
        </a:xfrm>
        <a:prstGeom prst="roundRect">
          <a:avLst>
            <a:gd name="adj" fmla="val 10000"/>
          </a:avLst>
        </a:prstGeom>
        <a:solidFill>
          <a:srgbClr val="0E2C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B697B3-D1CD-42D4-9E75-DF5850679136}">
      <dsp:nvSpPr>
        <dsp:cNvPr id="0" name=""/>
        <dsp:cNvSpPr/>
      </dsp:nvSpPr>
      <dsp:spPr>
        <a:xfrm>
          <a:off x="4336212" y="336991"/>
          <a:ext cx="3185295" cy="20226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E2C68"/>
              </a:solidFill>
            </a:rPr>
            <a:t>May be different people for different stressors or for different needs</a:t>
          </a:r>
        </a:p>
      </dsp:txBody>
      <dsp:txXfrm>
        <a:off x="4395454" y="396233"/>
        <a:ext cx="3066811" cy="190417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3A20FF-E1D0-4AC1-BBCB-35B26E9806B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2B115A4-9F75-4BC8-9596-B30EEAF14EA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424BB3D-B83E-431E-BF63-DC4D8F6E7EAB}" type="datetimeFigureOut">
              <a:rPr lang="en-US" smtClean="0"/>
              <a:t>4/27/2023</a:t>
            </a:fld>
            <a:endParaRPr lang="en-US"/>
          </a:p>
        </p:txBody>
      </p:sp>
      <p:sp>
        <p:nvSpPr>
          <p:cNvPr id="4" name="Footer Placeholder 3">
            <a:extLst>
              <a:ext uri="{FF2B5EF4-FFF2-40B4-BE49-F238E27FC236}">
                <a16:creationId xmlns:a16="http://schemas.microsoft.com/office/drawing/2014/main" id="{7DFDF4CE-4EF6-4049-8B48-4600104DB6E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4953CE-CBAF-4B48-8FD3-34D6FE30514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D04574E-010C-4996-9180-B837BEDD5FBD}" type="slidenum">
              <a:rPr lang="en-US" smtClean="0"/>
              <a:t>‹#›</a:t>
            </a:fld>
            <a:endParaRPr lang="en-US"/>
          </a:p>
        </p:txBody>
      </p:sp>
    </p:spTree>
    <p:extLst>
      <p:ext uri="{BB962C8B-B14F-4D97-AF65-F5344CB8AC3E}">
        <p14:creationId xmlns:p14="http://schemas.microsoft.com/office/powerpoint/2010/main" val="462016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703461C-5C32-D543-B619-728C0CDF589F}" type="datetimeFigureOut">
              <a:rPr lang="en-US" smtClean="0"/>
              <a:t>4/27/2023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A9E85AD-AD94-5E46-BA6F-FB3BC60930EC}" type="slidenum">
              <a:rPr lang="en-US" smtClean="0"/>
              <a:t>‹#›</a:t>
            </a:fld>
            <a:endParaRPr lang="en-US"/>
          </a:p>
        </p:txBody>
      </p:sp>
    </p:spTree>
    <p:extLst>
      <p:ext uri="{BB962C8B-B14F-4D97-AF65-F5344CB8AC3E}">
        <p14:creationId xmlns:p14="http://schemas.microsoft.com/office/powerpoint/2010/main" val="3758477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elisa1308?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nsplash.com/s/photos/mirror?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splash.com/@stilclassics?utm_source=unsplash&amp;utm_medium=referral&amp;utm_content=creditCopyText"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unsplash.com/s/photos/packing-suitcase?utm_source=unsplash&amp;utm_medium=referral&amp;utm_content=creditCopyText"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65" name="Google Shape;65;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apple-system"/>
              </a:rPr>
              <a:t>PPT stock image</a:t>
            </a:r>
            <a:endParaRPr lang="en-US" dirty="0"/>
          </a:p>
        </p:txBody>
      </p:sp>
      <p:sp>
        <p:nvSpPr>
          <p:cNvPr id="4" name="Slide Number Placeholder 3"/>
          <p:cNvSpPr>
            <a:spLocks noGrp="1"/>
          </p:cNvSpPr>
          <p:nvPr>
            <p:ph type="sldNum" sz="quarter" idx="5"/>
          </p:nvPr>
        </p:nvSpPr>
        <p:spPr/>
        <p:txBody>
          <a:bodyPr/>
          <a:lstStyle/>
          <a:p>
            <a:fld id="{DA9E85AD-AD94-5E46-BA6F-FB3BC60930EC}" type="slidenum">
              <a:rPr lang="en-US" smtClean="0"/>
              <a:t>14</a:t>
            </a:fld>
            <a:endParaRPr lang="en-US"/>
          </a:p>
        </p:txBody>
      </p:sp>
    </p:spTree>
    <p:extLst>
      <p:ext uri="{BB962C8B-B14F-4D97-AF65-F5344CB8AC3E}">
        <p14:creationId xmlns:p14="http://schemas.microsoft.com/office/powerpoint/2010/main" val="103596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75" name="Google Shape;175;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83" name="Google Shape;183;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164717" marR="0" lvl="2" indent="-156742" algn="l" rtl="0">
              <a:lnSpc>
                <a:spcPct val="107000"/>
              </a:lnSpc>
              <a:spcBef>
                <a:spcPts val="0"/>
              </a:spcBef>
              <a:spcAft>
                <a:spcPts val="0"/>
              </a:spcAft>
              <a:buClr>
                <a:schemeClr val="dk1"/>
              </a:buClr>
              <a:buSzPts val="1200"/>
              <a:buFont typeface="Noto Sans Symbols"/>
              <a:buNone/>
            </a:pPr>
            <a:endParaRPr dirty="0"/>
          </a:p>
        </p:txBody>
      </p:sp>
      <p:sp>
        <p:nvSpPr>
          <p:cNvPr id="190" name="Google Shape;190;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Elisa Ph.</a:t>
            </a:r>
            <a:r>
              <a:rPr lang="en-US" dirty="0"/>
              <a:t> on </a:t>
            </a:r>
            <a:r>
              <a:rPr lang="en-US" dirty="0" err="1">
                <a:hlinkClick r:id="rId4"/>
              </a:rPr>
              <a:t>Unsplash</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E85AD-AD94-5E46-BA6F-FB3BC60930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418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00" name="Google Shape;200;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68" name="Google Shape;168;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https://unsplash.com/photos/sQJSB5iGraU</a:t>
            </a:r>
          </a:p>
          <a:p>
            <a:endParaRPr lang="en-US" dirty="0"/>
          </a:p>
        </p:txBody>
      </p:sp>
      <p:sp>
        <p:nvSpPr>
          <p:cNvPr id="4" name="Slide Number Placeholder 3"/>
          <p:cNvSpPr>
            <a:spLocks noGrp="1"/>
          </p:cNvSpPr>
          <p:nvPr>
            <p:ph type="sldNum" sz="quarter" idx="5"/>
          </p:nvPr>
        </p:nvSpPr>
        <p:spPr/>
        <p:txBody>
          <a:bodyPr/>
          <a:lstStyle/>
          <a:p>
            <a:fld id="{23D84310-7EDE-4BAD-8E72-755A470C0974}" type="slidenum">
              <a:rPr lang="en-US" smtClean="0"/>
              <a:t>21</a:t>
            </a:fld>
            <a:endParaRPr lang="en-US"/>
          </a:p>
        </p:txBody>
      </p:sp>
    </p:spTree>
    <p:extLst>
      <p:ext uri="{BB962C8B-B14F-4D97-AF65-F5344CB8AC3E}">
        <p14:creationId xmlns:p14="http://schemas.microsoft.com/office/powerpoint/2010/main" val="2578192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9E85AD-AD94-5E46-BA6F-FB3BC60930EC}" type="slidenum">
              <a:rPr lang="en-US" smtClean="0"/>
              <a:t>22</a:t>
            </a:fld>
            <a:endParaRPr lang="en-US"/>
          </a:p>
        </p:txBody>
      </p:sp>
    </p:spTree>
    <p:extLst>
      <p:ext uri="{BB962C8B-B14F-4D97-AF65-F5344CB8AC3E}">
        <p14:creationId xmlns:p14="http://schemas.microsoft.com/office/powerpoint/2010/main" val="1619121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65138" lvl="3" indent="-465138" algn="l" rtl="0">
              <a:lnSpc>
                <a:spcPct val="103000"/>
              </a:lnSpc>
              <a:spcBef>
                <a:spcPts val="0"/>
              </a:spcBef>
              <a:spcAft>
                <a:spcPts val="0"/>
              </a:spcAft>
              <a:buClr>
                <a:schemeClr val="dk1"/>
              </a:buClr>
              <a:buSzPts val="2200"/>
              <a:buChar char="•"/>
            </a:pPr>
            <a:r>
              <a:rPr lang="en-US" sz="2200" dirty="0"/>
              <a:t>Hearing graphics details from the children in their care either firsthand or through a provider like a therapist</a:t>
            </a:r>
            <a:endParaRPr lang="en-US" dirty="0"/>
          </a:p>
          <a:p>
            <a:pPr marL="465138" lvl="3" indent="-465138" algn="l" rtl="0">
              <a:lnSpc>
                <a:spcPct val="103000"/>
              </a:lnSpc>
              <a:spcBef>
                <a:spcPts val="400"/>
              </a:spcBef>
              <a:spcAft>
                <a:spcPts val="0"/>
              </a:spcAft>
              <a:buClr>
                <a:schemeClr val="dk1"/>
              </a:buClr>
              <a:buSzPts val="2200"/>
              <a:buChar char="•"/>
            </a:pPr>
            <a:r>
              <a:rPr lang="en-US" sz="2200" dirty="0"/>
              <a:t>Seeing the aftereffects of violence/trauma (seeing/reading reports/pictures in the child's file or hearing from the social worker)</a:t>
            </a:r>
            <a:endParaRPr lang="en-US" dirty="0"/>
          </a:p>
          <a:p>
            <a:pPr marL="465138" lvl="3" indent="-465138" algn="l" rtl="0">
              <a:lnSpc>
                <a:spcPct val="103000"/>
              </a:lnSpc>
              <a:spcBef>
                <a:spcPts val="400"/>
              </a:spcBef>
              <a:spcAft>
                <a:spcPts val="0"/>
              </a:spcAft>
              <a:buClr>
                <a:schemeClr val="dk1"/>
              </a:buClr>
              <a:buSzPts val="2200"/>
              <a:buChar char="•"/>
            </a:pPr>
            <a:r>
              <a:rPr lang="en-US" sz="2200" dirty="0"/>
              <a:t>Witnessing human suffering (the effect of the children's PTSD behaviors on them)</a:t>
            </a:r>
            <a:endParaRPr lang="en-US" dirty="0"/>
          </a:p>
          <a:p>
            <a:pPr marL="465138" lvl="3" indent="-465138" algn="l" rtl="0">
              <a:lnSpc>
                <a:spcPct val="103000"/>
              </a:lnSpc>
              <a:spcBef>
                <a:spcPts val="400"/>
              </a:spcBef>
              <a:spcAft>
                <a:spcPts val="0"/>
              </a:spcAft>
              <a:buClr>
                <a:schemeClr val="dk1"/>
              </a:buClr>
              <a:buSzPts val="2200"/>
              <a:buChar char="•"/>
            </a:pPr>
            <a:r>
              <a:rPr lang="en-US" sz="2200" dirty="0"/>
              <a:t>Having to repeat trauma details (telling the child's story over and over to various providers)</a:t>
            </a:r>
          </a:p>
          <a:p>
            <a:pPr marL="465138" marR="0" lvl="3" indent="-465138" algn="l" rtl="0">
              <a:lnSpc>
                <a:spcPct val="103000"/>
              </a:lnSpc>
              <a:spcBef>
                <a:spcPts val="400"/>
              </a:spcBef>
              <a:spcAft>
                <a:spcPts val="0"/>
              </a:spcAft>
              <a:buClr>
                <a:srgbClr val="000000"/>
              </a:buClr>
              <a:buSzPts val="2200"/>
              <a:buChar char="•"/>
            </a:pPr>
            <a:r>
              <a:rPr lang="en-US" sz="2200" dirty="0">
                <a:solidFill>
                  <a:srgbClr val="000000"/>
                </a:solidFill>
              </a:rPr>
              <a:t>Trauma Reminders</a:t>
            </a:r>
            <a:endParaRPr lang="en-US" dirty="0"/>
          </a:p>
          <a:p>
            <a:pPr marL="914400" lvl="4" indent="-449263" algn="l" rtl="0">
              <a:lnSpc>
                <a:spcPct val="103000"/>
              </a:lnSpc>
              <a:spcBef>
                <a:spcPts val="400"/>
              </a:spcBef>
              <a:spcAft>
                <a:spcPts val="0"/>
              </a:spcAft>
              <a:buClr>
                <a:schemeClr val="dk1"/>
              </a:buClr>
              <a:buSzPts val="2200"/>
              <a:buFont typeface="Courier New"/>
              <a:buChar char="o"/>
            </a:pPr>
            <a:r>
              <a:rPr lang="en-US" sz="2200" dirty="0"/>
              <a:t>reminders of own trauma experiences</a:t>
            </a:r>
            <a:endParaRPr lang="en-US" dirty="0"/>
          </a:p>
          <a:p>
            <a:pPr marL="914400" lvl="4" indent="-449263" algn="l" rtl="0">
              <a:lnSpc>
                <a:spcPct val="103000"/>
              </a:lnSpc>
              <a:spcBef>
                <a:spcPts val="400"/>
              </a:spcBef>
              <a:spcAft>
                <a:spcPts val="0"/>
              </a:spcAft>
              <a:buClr>
                <a:schemeClr val="dk1"/>
              </a:buClr>
              <a:buSzPts val="2200"/>
              <a:buFont typeface="Courier New"/>
              <a:buChar char="o"/>
            </a:pPr>
            <a:r>
              <a:rPr lang="en-US" sz="2200" dirty="0"/>
              <a:t>reminders of kids you cared or in the past that had difficult traumas.</a:t>
            </a:r>
          </a:p>
          <a:p>
            <a:pPr marL="465138" marR="0" lvl="3" indent="-465138" algn="l" rtl="0">
              <a:lnSpc>
                <a:spcPct val="103000"/>
              </a:lnSpc>
              <a:spcBef>
                <a:spcPts val="400"/>
              </a:spcBef>
              <a:spcAft>
                <a:spcPts val="0"/>
              </a:spcAft>
              <a:buClr>
                <a:srgbClr val="000000"/>
              </a:buClr>
              <a:buSzPts val="2200"/>
              <a:buChar char="•"/>
            </a:pPr>
            <a:r>
              <a:rPr lang="en-US" sz="2200" dirty="0">
                <a:solidFill>
                  <a:srgbClr val="000000"/>
                </a:solidFill>
              </a:rPr>
              <a:t>Culture and Historical Trauma</a:t>
            </a:r>
            <a:endParaRPr lang="en-US" sz="2200" dirty="0"/>
          </a:p>
          <a:p>
            <a:pPr marL="0" lvl="0" indent="0" algn="l" rtl="0">
              <a:spcBef>
                <a:spcPts val="0"/>
              </a:spcBef>
              <a:spcAft>
                <a:spcPts val="0"/>
              </a:spcAft>
              <a:buNone/>
            </a:pPr>
            <a:endParaRPr dirty="0"/>
          </a:p>
        </p:txBody>
      </p:sp>
      <p:sp>
        <p:nvSpPr>
          <p:cNvPr id="244" name="Google Shape;244;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799281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76" name="Google Shape;76;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Stock Photos from PowerPoint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E85AD-AD94-5E46-BA6F-FB3BC60930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921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000" dirty="0">
                <a:solidFill>
                  <a:srgbClr val="222222"/>
                </a:solidFill>
                <a:highlight>
                  <a:srgbClr val="FFFFFF"/>
                </a:highlight>
                <a:latin typeface="Arial"/>
                <a:ea typeface="Arial"/>
                <a:cs typeface="Arial"/>
                <a:sym typeface="Arial"/>
              </a:rPr>
              <a:t>Fast, E., &amp; Collin-</a:t>
            </a:r>
            <a:r>
              <a:rPr lang="en-US" sz="1000" dirty="0" err="1">
                <a:solidFill>
                  <a:srgbClr val="222222"/>
                </a:solidFill>
                <a:highlight>
                  <a:srgbClr val="FFFFFF"/>
                </a:highlight>
                <a:latin typeface="Arial"/>
                <a:ea typeface="Arial"/>
                <a:cs typeface="Arial"/>
                <a:sym typeface="Arial"/>
              </a:rPr>
              <a:t>Vézina</a:t>
            </a:r>
            <a:r>
              <a:rPr lang="en-US" sz="1000" dirty="0">
                <a:solidFill>
                  <a:srgbClr val="222222"/>
                </a:solidFill>
                <a:highlight>
                  <a:srgbClr val="FFFFFF"/>
                </a:highlight>
                <a:latin typeface="Arial"/>
                <a:ea typeface="Arial"/>
                <a:cs typeface="Arial"/>
                <a:sym typeface="Arial"/>
              </a:rPr>
              <a:t>, D. (2019). Historical trauma, race-based trauma, and resilience of indigenous peoples: A literature review. </a:t>
            </a:r>
            <a:r>
              <a:rPr lang="en-US" sz="1000" i="1" dirty="0">
                <a:solidFill>
                  <a:srgbClr val="222222"/>
                </a:solidFill>
                <a:highlight>
                  <a:srgbClr val="FFFFFF"/>
                </a:highlight>
                <a:latin typeface="Arial"/>
                <a:ea typeface="Arial"/>
                <a:cs typeface="Arial"/>
                <a:sym typeface="Arial"/>
              </a:rPr>
              <a:t>First Peoples Child &amp; Family Review</a:t>
            </a:r>
            <a:r>
              <a:rPr lang="en-US" sz="1000" dirty="0">
                <a:solidFill>
                  <a:srgbClr val="222222"/>
                </a:solidFill>
                <a:highlight>
                  <a:srgbClr val="FFFFFF"/>
                </a:highlight>
                <a:latin typeface="Arial"/>
                <a:ea typeface="Arial"/>
                <a:cs typeface="Arial"/>
                <a:sym typeface="Arial"/>
              </a:rPr>
              <a:t>, </a:t>
            </a:r>
            <a:r>
              <a:rPr lang="en-US" sz="1000" i="1" dirty="0">
                <a:solidFill>
                  <a:srgbClr val="222222"/>
                </a:solidFill>
                <a:highlight>
                  <a:srgbClr val="FFFFFF"/>
                </a:highlight>
                <a:latin typeface="Arial"/>
                <a:ea typeface="Arial"/>
                <a:cs typeface="Arial"/>
                <a:sym typeface="Arial"/>
              </a:rPr>
              <a:t>14</a:t>
            </a:r>
            <a:r>
              <a:rPr lang="en-US" sz="1000" dirty="0">
                <a:solidFill>
                  <a:srgbClr val="222222"/>
                </a:solidFill>
                <a:highlight>
                  <a:srgbClr val="FFFFFF"/>
                </a:highlight>
                <a:latin typeface="Arial"/>
                <a:ea typeface="Arial"/>
                <a:cs typeface="Arial"/>
                <a:sym typeface="Arial"/>
              </a:rPr>
              <a:t>(1), 166-181.</a:t>
            </a:r>
            <a:endParaRPr dirty="0"/>
          </a:p>
        </p:txBody>
      </p:sp>
      <p:sp>
        <p:nvSpPr>
          <p:cNvPr id="274" name="Google Shape;274;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https://unsplash.com/photos/sQJSB5iGraU</a:t>
            </a:r>
          </a:p>
          <a:p>
            <a:endParaRPr lang="en-US" dirty="0"/>
          </a:p>
        </p:txBody>
      </p:sp>
      <p:sp>
        <p:nvSpPr>
          <p:cNvPr id="4" name="Slide Number Placeholder 3"/>
          <p:cNvSpPr>
            <a:spLocks noGrp="1"/>
          </p:cNvSpPr>
          <p:nvPr>
            <p:ph type="sldNum" sz="quarter" idx="5"/>
          </p:nvPr>
        </p:nvSpPr>
        <p:spPr/>
        <p:txBody>
          <a:bodyPr/>
          <a:lstStyle/>
          <a:p>
            <a:fld id="{23D84310-7EDE-4BAD-8E72-755A470C0974}" type="slidenum">
              <a:rPr lang="en-US" smtClean="0"/>
              <a:t>26</a:t>
            </a:fld>
            <a:endParaRPr lang="en-US"/>
          </a:p>
        </p:txBody>
      </p:sp>
    </p:spTree>
    <p:extLst>
      <p:ext uri="{BB962C8B-B14F-4D97-AF65-F5344CB8AC3E}">
        <p14:creationId xmlns:p14="http://schemas.microsoft.com/office/powerpoint/2010/main" val="2167238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90000"/>
              </a:lnSpc>
              <a:spcBef>
                <a:spcPts val="500"/>
              </a:spcBef>
              <a:spcAft>
                <a:spcPts val="0"/>
              </a:spcAft>
              <a:buClr>
                <a:schemeClr val="dk1"/>
              </a:buClr>
              <a:buSzPts val="1800"/>
              <a:buNone/>
            </a:pPr>
            <a:endParaRPr sz="1800" dirty="0"/>
          </a:p>
        </p:txBody>
      </p:sp>
      <p:sp>
        <p:nvSpPr>
          <p:cNvPr id="251" name="Google Shape;251;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extLst>
      <p:ext uri="{BB962C8B-B14F-4D97-AF65-F5344CB8AC3E}">
        <p14:creationId xmlns:p14="http://schemas.microsoft.com/office/powerpoint/2010/main" val="1628717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90000"/>
              </a:lnSpc>
              <a:spcBef>
                <a:spcPts val="1000"/>
              </a:spcBef>
              <a:spcAft>
                <a:spcPts val="0"/>
              </a:spcAft>
              <a:buClr>
                <a:schemeClr val="dk1"/>
              </a:buClr>
              <a:buSzPts val="1800"/>
              <a:buNone/>
            </a:pPr>
            <a:endParaRPr sz="2200" dirty="0"/>
          </a:p>
          <a:p>
            <a:pPr marL="0" lvl="0" indent="0" algn="l" rtl="0">
              <a:lnSpc>
                <a:spcPct val="90000"/>
              </a:lnSpc>
              <a:spcBef>
                <a:spcPts val="500"/>
              </a:spcBef>
              <a:spcAft>
                <a:spcPts val="0"/>
              </a:spcAft>
              <a:buClr>
                <a:schemeClr val="dk1"/>
              </a:buClr>
              <a:buSzPts val="1800"/>
              <a:buNone/>
            </a:pPr>
            <a:endParaRPr sz="1800" dirty="0"/>
          </a:p>
        </p:txBody>
      </p:sp>
      <p:sp>
        <p:nvSpPr>
          <p:cNvPr id="251" name="Google Shape;251;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021246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9E85AD-AD94-5E46-BA6F-FB3BC60930EC}" type="slidenum">
              <a:rPr lang="en-US" smtClean="0"/>
              <a:t>29</a:t>
            </a:fld>
            <a:endParaRPr lang="en-US"/>
          </a:p>
        </p:txBody>
      </p:sp>
    </p:spTree>
    <p:extLst>
      <p:ext uri="{BB962C8B-B14F-4D97-AF65-F5344CB8AC3E}">
        <p14:creationId xmlns:p14="http://schemas.microsoft.com/office/powerpoint/2010/main" val="2344145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00" name="Google Shape;200;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092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6" name="Google Shape;296;p3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r>
              <a:rPr lang="en-US" dirty="0"/>
              <a:t>Photo by </a:t>
            </a:r>
            <a:r>
              <a:rPr lang="en-US" dirty="0">
                <a:hlinkClick r:id="rId3"/>
              </a:rPr>
              <a:t>STIL</a:t>
            </a:r>
            <a:r>
              <a:rPr lang="en-US" dirty="0"/>
              <a:t> on </a:t>
            </a:r>
            <a:r>
              <a:rPr lang="en-US" dirty="0" err="1">
                <a:hlinkClick r:id="rId4"/>
              </a:rPr>
              <a:t>Unsplash</a:t>
            </a:r>
            <a:r>
              <a:rPr lang="en-US" dirty="0"/>
              <a:t> </a:t>
            </a:r>
          </a:p>
          <a:p>
            <a:pPr>
              <a:lnSpc>
                <a:spcPct val="90000"/>
              </a:lnSpc>
              <a:spcBef>
                <a:spcPts val="1000"/>
              </a:spcBef>
            </a:pPr>
            <a:r>
              <a:rPr lang="en-US" dirty="0">
                <a:cs typeface="Calibri"/>
              </a:rPr>
              <a:t>Get ok from Kate to use this one</a:t>
            </a:r>
          </a:p>
        </p:txBody>
      </p:sp>
      <p:sp>
        <p:nvSpPr>
          <p:cNvPr id="4" name="Slide Number Placeholder 3"/>
          <p:cNvSpPr>
            <a:spLocks noGrp="1"/>
          </p:cNvSpPr>
          <p:nvPr>
            <p:ph type="sldNum" sz="quarter" idx="5"/>
          </p:nvPr>
        </p:nvSpPr>
        <p:spPr/>
        <p:txBody>
          <a:bodyPr/>
          <a:lstStyle/>
          <a:p>
            <a:fld id="{DA9E85AD-AD94-5E46-BA6F-FB3BC60930EC}" type="slidenum">
              <a:rPr lang="en-US" smtClean="0"/>
              <a:t>33</a:t>
            </a:fld>
            <a:endParaRPr lang="en-US"/>
          </a:p>
        </p:txBody>
      </p:sp>
    </p:spTree>
    <p:extLst>
      <p:ext uri="{BB962C8B-B14F-4D97-AF65-F5344CB8AC3E}">
        <p14:creationId xmlns:p14="http://schemas.microsoft.com/office/powerpoint/2010/main" val="1685997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9E85AD-AD94-5E46-BA6F-FB3BC60930EC}" type="slidenum">
              <a:rPr lang="en-US" smtClean="0"/>
              <a:t>34</a:t>
            </a:fld>
            <a:endParaRPr lang="en-US"/>
          </a:p>
        </p:txBody>
      </p:sp>
    </p:spTree>
    <p:extLst>
      <p:ext uri="{BB962C8B-B14F-4D97-AF65-F5344CB8AC3E}">
        <p14:creationId xmlns:p14="http://schemas.microsoft.com/office/powerpoint/2010/main" val="1836898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E85AD-AD94-5E46-BA6F-FB3BC60930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285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Add a stressbuster on Cognitive Flexibility</a:t>
            </a:r>
          </a:p>
          <a:p>
            <a:pPr marL="342900" marR="0" lvl="0" indent="-342900">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rPr>
              <a:t>When you are exposed to your children’s trauma, you often feel stuck, just as your children have in response to being overwhelmed.  When this happens, it is very important to maintain cognitive flexibility.  This refers to the ability to change what you are thinking about, how you are thinking about it, and even what you think about it.  Adjusting your thoughts helps you make better sense of what is happening and allows you to let go of unhelpful thoughts to generate new ones.  As the children in your care wrestle with the overwhelming experiences they have been through, you can lead by example by expanding your own view of your children beyond just the trauma experiences.  You can learn to view them as capable, competent, and caring, as we hold enough hope for them until they can hold it themselves.  You can also view yourself with that same lens- you are capable, competent and caring!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rPr>
              <a:t>While it is important to have self-awareness of how you are being impacted by hearing trauma material and seeing the aftereffects of trauma on your child’s behavior, it is also important to be able to focus on the positive.  Reminding yourself that you are providing safety for your child and establishing safety for yourself, while also seeing both your child’s strengths and your own despite the trauma.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en-US" dirty="0"/>
          </a:p>
        </p:txBody>
      </p:sp>
      <p:sp>
        <p:nvSpPr>
          <p:cNvPr id="333" name="Google Shape;333;p3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40" name="Google Shape;340;p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0" name="Google Shape;200;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5673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Photo </a:t>
            </a:r>
            <a:r>
              <a:rPr lang="en-US"/>
              <a:t>powerpoint</a:t>
            </a:r>
            <a:endParaRPr/>
          </a:p>
        </p:txBody>
      </p:sp>
      <p:sp>
        <p:nvSpPr>
          <p:cNvPr id="353" name="Google Shape;353;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360" name="Google Shape;360;p4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6" name="Google Shape;366;p4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9E85AD-AD94-5E46-BA6F-FB3BC60930EC}" type="slidenum">
              <a:rPr lang="en-US" smtClean="0"/>
              <a:t>42</a:t>
            </a:fld>
            <a:endParaRPr lang="en-US"/>
          </a:p>
        </p:txBody>
      </p:sp>
    </p:spTree>
    <p:extLst>
      <p:ext uri="{BB962C8B-B14F-4D97-AF65-F5344CB8AC3E}">
        <p14:creationId xmlns:p14="http://schemas.microsoft.com/office/powerpoint/2010/main" val="126559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buFont typeface="Symbol" panose="05050102010706020507" pitchFamily="18" charset="2"/>
              <a:buChar char=""/>
            </a:pPr>
            <a:r>
              <a:rPr lang="en-US" sz="1800" dirty="0">
                <a:effectLst/>
                <a:latin typeface="Segoe UI" panose="020B0502040204020203" pitchFamily="34" charset="0"/>
                <a:ea typeface="Times New Roman" panose="02020603050405020304" pitchFamily="18" charset="0"/>
                <a:cs typeface="Segoe UI" panose="020B0502040204020203" pitchFamily="34" charset="0"/>
              </a:rPr>
              <a:t>Identify sources of stress for yourself.</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800" dirty="0">
                <a:effectLst/>
                <a:latin typeface="Segoe UI" panose="020B0502040204020203" pitchFamily="34" charset="0"/>
                <a:ea typeface="Times New Roman" panose="02020603050405020304" pitchFamily="18" charset="0"/>
                <a:cs typeface="Segoe UI" panose="020B0502040204020203" pitchFamily="34" charset="0"/>
              </a:rPr>
              <a:t>Understand what secondary traumatic stress is and how it might impact you.</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800" dirty="0">
                <a:effectLst/>
                <a:latin typeface="Segoe UI" panose="020B0502040204020203" pitchFamily="34" charset="0"/>
                <a:ea typeface="Times New Roman" panose="02020603050405020304" pitchFamily="18" charset="0"/>
                <a:cs typeface="Segoe UI" panose="020B0502040204020203" pitchFamily="34" charset="0"/>
              </a:rPr>
              <a:t>Explore your window of tolerance and how to widen and stay within it to address stress.</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800" dirty="0">
                <a:effectLst/>
                <a:latin typeface="Segoe UI" panose="020B0502040204020203" pitchFamily="34" charset="0"/>
                <a:ea typeface="Times New Roman" panose="02020603050405020304" pitchFamily="18" charset="0"/>
                <a:cs typeface="Segoe UI" panose="020B0502040204020203" pitchFamily="34" charset="0"/>
              </a:rPr>
              <a:t>Develop a “stress buster” action plan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9E85AD-AD94-5E46-BA6F-FB3BC60930EC}" type="slidenum">
              <a:rPr lang="en-US" smtClean="0"/>
              <a:t>4</a:t>
            </a:fld>
            <a:endParaRPr lang="en-US"/>
          </a:p>
        </p:txBody>
      </p:sp>
    </p:spTree>
    <p:extLst>
      <p:ext uri="{BB962C8B-B14F-4D97-AF65-F5344CB8AC3E}">
        <p14:creationId xmlns:p14="http://schemas.microsoft.com/office/powerpoint/2010/main" val="3440285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9E85AD-AD94-5E46-BA6F-FB3BC60930EC}" type="slidenum">
              <a:rPr lang="en-US" smtClean="0"/>
              <a:t>6</a:t>
            </a:fld>
            <a:endParaRPr lang="en-US"/>
          </a:p>
        </p:txBody>
      </p:sp>
    </p:spTree>
    <p:extLst>
      <p:ext uri="{BB962C8B-B14F-4D97-AF65-F5344CB8AC3E}">
        <p14:creationId xmlns:p14="http://schemas.microsoft.com/office/powerpoint/2010/main" val="397105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8" name="Google Shape;138;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 name="Google Shape;146;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4" name="Google Shape;154;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2F34243-BEFC-4079-84C9-5707BDC06C9E}"/>
              </a:ext>
            </a:extLst>
          </p:cNvPr>
          <p:cNvSpPr>
            <a:spLocks noGrp="1"/>
          </p:cNvSpPr>
          <p:nvPr>
            <p:ph type="body" sz="quarter" idx="10" hasCustomPrompt="1"/>
          </p:nvPr>
        </p:nvSpPr>
        <p:spPr>
          <a:xfrm>
            <a:off x="2667000" y="533401"/>
            <a:ext cx="8839200" cy="2387600"/>
          </a:xfrm>
        </p:spPr>
        <p:txBody>
          <a:bodyPr anchor="ctr" anchorCtr="0">
            <a:normAutofit/>
          </a:bodyPr>
          <a:lstStyle>
            <a:lvl1pPr marL="0" indent="0" algn="ctr">
              <a:buNone/>
              <a:defRPr sz="4800" b="1"/>
            </a:lvl1pPr>
          </a:lstStyle>
          <a:p>
            <a:pPr lvl="0"/>
            <a:r>
              <a:rPr lang="en-US" dirty="0"/>
              <a:t>Core Competencies for Secondary Trauma-Informed Supervision</a:t>
            </a:r>
          </a:p>
        </p:txBody>
      </p:sp>
      <p:sp>
        <p:nvSpPr>
          <p:cNvPr id="10" name="Text Placeholder 4">
            <a:extLst>
              <a:ext uri="{FF2B5EF4-FFF2-40B4-BE49-F238E27FC236}">
                <a16:creationId xmlns:a16="http://schemas.microsoft.com/office/drawing/2014/main" id="{5EB6FB09-0C8F-4027-B453-B38E5D68F340}"/>
              </a:ext>
            </a:extLst>
          </p:cNvPr>
          <p:cNvSpPr>
            <a:spLocks noGrp="1"/>
          </p:cNvSpPr>
          <p:nvPr>
            <p:ph type="body" sz="quarter" idx="11" hasCustomPrompt="1"/>
          </p:nvPr>
        </p:nvSpPr>
        <p:spPr>
          <a:xfrm>
            <a:off x="2667000" y="3251614"/>
            <a:ext cx="8839199" cy="1655762"/>
          </a:xfrm>
        </p:spPr>
        <p:txBody>
          <a:bodyPr>
            <a:normAutofit/>
          </a:bodyPr>
          <a:lstStyle>
            <a:lvl1pPr marL="0" indent="0" algn="ctr">
              <a:buNone/>
              <a:defRPr sz="4000"/>
            </a:lvl1pPr>
          </a:lstStyle>
          <a:p>
            <a:pPr lvl="0"/>
            <a:r>
              <a:rPr lang="en-US" dirty="0"/>
              <a:t>Module 1: Competency #1</a:t>
            </a:r>
          </a:p>
        </p:txBody>
      </p:sp>
    </p:spTree>
    <p:extLst>
      <p:ext uri="{BB962C8B-B14F-4D97-AF65-F5344CB8AC3E}">
        <p14:creationId xmlns:p14="http://schemas.microsoft.com/office/powerpoint/2010/main" val="362580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2F34243-BEFC-4079-84C9-5707BDC06C9E}"/>
              </a:ext>
            </a:extLst>
          </p:cNvPr>
          <p:cNvSpPr>
            <a:spLocks noGrp="1"/>
          </p:cNvSpPr>
          <p:nvPr>
            <p:ph type="body" sz="quarter" idx="10" hasCustomPrompt="1"/>
          </p:nvPr>
        </p:nvSpPr>
        <p:spPr>
          <a:xfrm>
            <a:off x="2667000" y="533401"/>
            <a:ext cx="8839200" cy="2387600"/>
          </a:xfrm>
        </p:spPr>
        <p:txBody>
          <a:bodyPr anchor="ctr" anchorCtr="0">
            <a:normAutofit/>
          </a:bodyPr>
          <a:lstStyle>
            <a:lvl1pPr marL="0" indent="0" algn="ctr">
              <a:buNone/>
              <a:defRPr sz="4800" b="1"/>
            </a:lvl1pPr>
          </a:lstStyle>
          <a:p>
            <a:pPr lvl="0"/>
            <a:r>
              <a:rPr lang="en-US" dirty="0"/>
              <a:t>Core Competencies for Secondary Trauma-Informed Supervision</a:t>
            </a:r>
          </a:p>
        </p:txBody>
      </p:sp>
      <p:sp>
        <p:nvSpPr>
          <p:cNvPr id="10" name="Text Placeholder 4">
            <a:extLst>
              <a:ext uri="{FF2B5EF4-FFF2-40B4-BE49-F238E27FC236}">
                <a16:creationId xmlns:a16="http://schemas.microsoft.com/office/drawing/2014/main" id="{5EB6FB09-0C8F-4027-B453-B38E5D68F340}"/>
              </a:ext>
            </a:extLst>
          </p:cNvPr>
          <p:cNvSpPr>
            <a:spLocks noGrp="1"/>
          </p:cNvSpPr>
          <p:nvPr>
            <p:ph type="body" sz="quarter" idx="11" hasCustomPrompt="1"/>
          </p:nvPr>
        </p:nvSpPr>
        <p:spPr>
          <a:xfrm>
            <a:off x="2667000" y="3251614"/>
            <a:ext cx="8839199" cy="1655762"/>
          </a:xfrm>
        </p:spPr>
        <p:txBody>
          <a:bodyPr>
            <a:normAutofit/>
          </a:bodyPr>
          <a:lstStyle>
            <a:lvl1pPr marL="0" indent="0" algn="ctr">
              <a:buNone/>
              <a:defRPr sz="4000"/>
            </a:lvl1pPr>
          </a:lstStyle>
          <a:p>
            <a:pPr lvl="0"/>
            <a:r>
              <a:rPr lang="en-US" dirty="0"/>
              <a:t>Module 1: Competency #1</a:t>
            </a:r>
          </a:p>
        </p:txBody>
      </p:sp>
    </p:spTree>
    <p:extLst>
      <p:ext uri="{BB962C8B-B14F-4D97-AF65-F5344CB8AC3E}">
        <p14:creationId xmlns:p14="http://schemas.microsoft.com/office/powerpoint/2010/main" val="407828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EE85EF-CB5F-4D12-A248-4F5D1F49E839}"/>
              </a:ext>
            </a:extLst>
          </p:cNvPr>
          <p:cNvSpPr/>
          <p:nvPr userDrawn="1"/>
        </p:nvSpPr>
        <p:spPr>
          <a:xfrm>
            <a:off x="0" y="952500"/>
            <a:ext cx="11503152" cy="45719"/>
          </a:xfrm>
          <a:prstGeom prst="rect">
            <a:avLst/>
          </a:prstGeom>
          <a:solidFill>
            <a:srgbClr val="2EB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F938221-9B03-48BF-85BD-EC0354DC3083}"/>
              </a:ext>
            </a:extLst>
          </p:cNvPr>
          <p:cNvSpPr>
            <a:spLocks noGrp="1"/>
          </p:cNvSpPr>
          <p:nvPr>
            <p:ph type="title" hasCustomPrompt="1"/>
          </p:nvPr>
        </p:nvSpPr>
        <p:spPr>
          <a:xfrm>
            <a:off x="2666999" y="351889"/>
            <a:ext cx="8836153" cy="600612"/>
          </a:xfrm>
          <a:solidFill>
            <a:srgbClr val="2EB5AD">
              <a:alpha val="20000"/>
            </a:srgbClr>
          </a:solidFill>
        </p:spPr>
        <p:txBody>
          <a:bodyPr lIns="91440" tIns="0" rIns="91440" bIns="0" anchor="b" anchorCtr="0">
            <a:noAutofit/>
          </a:bodyPr>
          <a:lstStyle>
            <a:lvl1pPr>
              <a:defRPr sz="3600" b="1" cap="none" baseline="0">
                <a:solidFill>
                  <a:srgbClr val="0E1F56"/>
                </a:solidFill>
                <a:latin typeface="Calibri" panose="020F0502020204030204" pitchFamily="34" charset="0"/>
                <a:cs typeface="Calibri" panose="020F0502020204030204" pitchFamily="34" charset="0"/>
              </a:defRPr>
            </a:lvl1pPr>
          </a:lstStyle>
          <a:p>
            <a:r>
              <a:rPr lang="en-US" dirty="0"/>
              <a:t>Insert Text Here</a:t>
            </a:r>
          </a:p>
        </p:txBody>
      </p:sp>
      <p:sp>
        <p:nvSpPr>
          <p:cNvPr id="13" name="Text Placeholder 11">
            <a:extLst>
              <a:ext uri="{FF2B5EF4-FFF2-40B4-BE49-F238E27FC236}">
                <a16:creationId xmlns:a16="http://schemas.microsoft.com/office/drawing/2014/main" id="{BA85D75A-BABD-4E35-B205-FF7DB877ABFA}"/>
              </a:ext>
            </a:extLst>
          </p:cNvPr>
          <p:cNvSpPr>
            <a:spLocks noGrp="1"/>
          </p:cNvSpPr>
          <p:nvPr>
            <p:ph type="body" sz="quarter" idx="10" hasCustomPrompt="1"/>
          </p:nvPr>
        </p:nvSpPr>
        <p:spPr>
          <a:xfrm>
            <a:off x="2666998" y="1387474"/>
            <a:ext cx="8836153" cy="4820649"/>
          </a:xfrm>
        </p:spPr>
        <p:txBody>
          <a:bodyPr>
            <a:normAutofit/>
          </a:bodyPr>
          <a:lstStyle>
            <a:lvl1pPr marL="0" indent="0">
              <a:buNone/>
              <a:defRPr sz="2400"/>
            </a:lvl1pPr>
          </a:lstStyle>
          <a:p>
            <a:pPr lvl="0"/>
            <a:r>
              <a:rPr lang="en-US" dirty="0"/>
              <a:t>Insert Text Here</a:t>
            </a:r>
          </a:p>
        </p:txBody>
      </p:sp>
      <p:sp>
        <p:nvSpPr>
          <p:cNvPr id="11" name="Text Placeholder 2">
            <a:extLst>
              <a:ext uri="{FF2B5EF4-FFF2-40B4-BE49-F238E27FC236}">
                <a16:creationId xmlns:a16="http://schemas.microsoft.com/office/drawing/2014/main" id="{62C33543-4BBC-4100-9653-1A7849BAB1A6}"/>
              </a:ext>
            </a:extLst>
          </p:cNvPr>
          <p:cNvSpPr>
            <a:spLocks noGrp="1"/>
          </p:cNvSpPr>
          <p:nvPr>
            <p:ph type="body" sz="quarter" idx="12" hasCustomPrompt="1"/>
          </p:nvPr>
        </p:nvSpPr>
        <p:spPr>
          <a:xfrm>
            <a:off x="193693" y="2119313"/>
            <a:ext cx="1658920" cy="3741156"/>
          </a:xfrm>
        </p:spPr>
        <p:txBody>
          <a:bodyPr>
            <a:normAutofit/>
          </a:bodyPr>
          <a:lstStyle>
            <a:lvl1pPr marL="0" indent="0">
              <a:buNone/>
              <a:defRPr sz="1400" b="1">
                <a:ln w="3175">
                  <a:solidFill>
                    <a:srgbClr val="2EB5AD">
                      <a:alpha val="20000"/>
                    </a:srgbClr>
                  </a:solidFill>
                </a:ln>
                <a:solidFill>
                  <a:srgbClr val="0E1F5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4" name="Text Placeholder 11">
            <a:extLst>
              <a:ext uri="{FF2B5EF4-FFF2-40B4-BE49-F238E27FC236}">
                <a16:creationId xmlns:a16="http://schemas.microsoft.com/office/drawing/2014/main" id="{2A11BF9D-D124-44C3-99A8-461A1CCB8634}"/>
              </a:ext>
            </a:extLst>
          </p:cNvPr>
          <p:cNvSpPr>
            <a:spLocks noGrp="1"/>
          </p:cNvSpPr>
          <p:nvPr>
            <p:ph type="body" sz="quarter" idx="13" hasCustomPrompt="1"/>
          </p:nvPr>
        </p:nvSpPr>
        <p:spPr>
          <a:xfrm>
            <a:off x="193693" y="1146120"/>
            <a:ext cx="652743" cy="1200328"/>
          </a:xfrm>
        </p:spPr>
        <p:txBody>
          <a:bodyPr tIns="155448">
            <a:normAutofit/>
          </a:bodyPr>
          <a:lstStyle>
            <a:lvl1pPr marL="0" indent="0">
              <a:buNone/>
              <a:defRPr sz="7200" b="1">
                <a:ln>
                  <a:solidFill>
                    <a:schemeClr val="tx1"/>
                  </a:solidFill>
                </a:ln>
                <a:solidFill>
                  <a:srgbClr val="2EB5AD"/>
                </a:solidFill>
              </a:defRPr>
            </a:lvl1pPr>
          </a:lstStyle>
          <a:p>
            <a:pPr lvl="0"/>
            <a:r>
              <a:rPr lang="en-US" dirty="0"/>
              <a:t>1</a:t>
            </a:r>
          </a:p>
        </p:txBody>
      </p:sp>
      <p:sp>
        <p:nvSpPr>
          <p:cNvPr id="19" name="Text Placeholder 17">
            <a:extLst>
              <a:ext uri="{FF2B5EF4-FFF2-40B4-BE49-F238E27FC236}">
                <a16:creationId xmlns:a16="http://schemas.microsoft.com/office/drawing/2014/main" id="{72FDD7EA-ACFF-418F-956E-1A884DFC7C43}"/>
              </a:ext>
            </a:extLst>
          </p:cNvPr>
          <p:cNvSpPr>
            <a:spLocks noGrp="1"/>
          </p:cNvSpPr>
          <p:nvPr>
            <p:ph type="body" sz="quarter" idx="14" hasCustomPrompt="1"/>
          </p:nvPr>
        </p:nvSpPr>
        <p:spPr>
          <a:xfrm>
            <a:off x="0" y="653688"/>
            <a:ext cx="2045970" cy="646330"/>
          </a:xfrm>
          <a:solidFill>
            <a:srgbClr val="2EB5AD">
              <a:alpha val="20000"/>
            </a:srgbClr>
          </a:solidFill>
        </p:spPr>
        <p:txBody>
          <a:bodyPr tIns="73152">
            <a:noAutofit/>
          </a:bodyPr>
          <a:lstStyle>
            <a:lvl1pPr marL="0" indent="0">
              <a:spcBef>
                <a:spcPts val="200"/>
              </a:spcBef>
              <a:buNone/>
              <a:defRPr sz="1800" b="1">
                <a:solidFill>
                  <a:schemeClr val="bg1"/>
                </a:solidFill>
              </a:defRPr>
            </a:lvl1pPr>
          </a:lstStyle>
          <a:p>
            <a:pPr lvl="0"/>
            <a:r>
              <a:rPr lang="en-US" dirty="0"/>
              <a:t>   OPERATIONAL</a:t>
            </a:r>
          </a:p>
          <a:p>
            <a:pPr lvl="0"/>
            <a:r>
              <a:rPr lang="en-US" dirty="0"/>
              <a:t>   DEFINITION</a:t>
            </a:r>
          </a:p>
        </p:txBody>
      </p:sp>
    </p:spTree>
    <p:extLst>
      <p:ext uri="{BB962C8B-B14F-4D97-AF65-F5344CB8AC3E}">
        <p14:creationId xmlns:p14="http://schemas.microsoft.com/office/powerpoint/2010/main" val="3813826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EE85EF-CB5F-4D12-A248-4F5D1F49E839}"/>
              </a:ext>
            </a:extLst>
          </p:cNvPr>
          <p:cNvSpPr/>
          <p:nvPr userDrawn="1"/>
        </p:nvSpPr>
        <p:spPr>
          <a:xfrm>
            <a:off x="0" y="952500"/>
            <a:ext cx="11503152" cy="45719"/>
          </a:xfrm>
          <a:prstGeom prst="rect">
            <a:avLst/>
          </a:prstGeom>
          <a:solidFill>
            <a:srgbClr val="2EB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F938221-9B03-48BF-85BD-EC0354DC3083}"/>
              </a:ext>
            </a:extLst>
          </p:cNvPr>
          <p:cNvSpPr>
            <a:spLocks noGrp="1"/>
          </p:cNvSpPr>
          <p:nvPr>
            <p:ph type="title" hasCustomPrompt="1"/>
          </p:nvPr>
        </p:nvSpPr>
        <p:spPr>
          <a:xfrm>
            <a:off x="2666999" y="351889"/>
            <a:ext cx="8836153" cy="600612"/>
          </a:xfrm>
          <a:solidFill>
            <a:srgbClr val="2EB5AD">
              <a:alpha val="20000"/>
            </a:srgbClr>
          </a:solidFill>
        </p:spPr>
        <p:txBody>
          <a:bodyPr lIns="91440" tIns="0" rIns="91440" bIns="0" anchor="b" anchorCtr="0">
            <a:noAutofit/>
          </a:bodyPr>
          <a:lstStyle>
            <a:lvl1pPr>
              <a:defRPr sz="3600" b="1" cap="none" baseline="0">
                <a:solidFill>
                  <a:srgbClr val="0E1F56"/>
                </a:solidFill>
                <a:latin typeface="Calibri" panose="020F0502020204030204" pitchFamily="34" charset="0"/>
                <a:cs typeface="Calibri" panose="020F0502020204030204" pitchFamily="34" charset="0"/>
              </a:defRPr>
            </a:lvl1pPr>
          </a:lstStyle>
          <a:p>
            <a:r>
              <a:rPr lang="en-US" dirty="0"/>
              <a:t>Insert Text Here</a:t>
            </a:r>
          </a:p>
        </p:txBody>
      </p:sp>
      <p:sp>
        <p:nvSpPr>
          <p:cNvPr id="13" name="Text Placeholder 11">
            <a:extLst>
              <a:ext uri="{FF2B5EF4-FFF2-40B4-BE49-F238E27FC236}">
                <a16:creationId xmlns:a16="http://schemas.microsoft.com/office/drawing/2014/main" id="{BA85D75A-BABD-4E35-B205-FF7DB877ABFA}"/>
              </a:ext>
            </a:extLst>
          </p:cNvPr>
          <p:cNvSpPr>
            <a:spLocks noGrp="1"/>
          </p:cNvSpPr>
          <p:nvPr>
            <p:ph type="body" sz="quarter" idx="10" hasCustomPrompt="1"/>
          </p:nvPr>
        </p:nvSpPr>
        <p:spPr>
          <a:xfrm>
            <a:off x="2666999" y="1387474"/>
            <a:ext cx="4416552" cy="4820649"/>
          </a:xfrm>
        </p:spPr>
        <p:txBody>
          <a:bodyPr>
            <a:normAutofit/>
          </a:bodyPr>
          <a:lstStyle>
            <a:lvl1pPr marL="0" indent="0">
              <a:buNone/>
              <a:defRPr sz="2400"/>
            </a:lvl1pPr>
          </a:lstStyle>
          <a:p>
            <a:pPr lvl="0"/>
            <a:r>
              <a:rPr lang="en-US" dirty="0"/>
              <a:t>Insert Text Here</a:t>
            </a:r>
          </a:p>
        </p:txBody>
      </p:sp>
      <p:sp>
        <p:nvSpPr>
          <p:cNvPr id="8" name="Text Placeholder 11">
            <a:extLst>
              <a:ext uri="{FF2B5EF4-FFF2-40B4-BE49-F238E27FC236}">
                <a16:creationId xmlns:a16="http://schemas.microsoft.com/office/drawing/2014/main" id="{CFD55265-54DD-494A-B72F-54033EDB5483}"/>
              </a:ext>
            </a:extLst>
          </p:cNvPr>
          <p:cNvSpPr>
            <a:spLocks noGrp="1"/>
          </p:cNvSpPr>
          <p:nvPr>
            <p:ph type="body" sz="quarter" idx="11" hasCustomPrompt="1"/>
          </p:nvPr>
        </p:nvSpPr>
        <p:spPr>
          <a:xfrm>
            <a:off x="7086600" y="1387474"/>
            <a:ext cx="4416552" cy="4820649"/>
          </a:xfrm>
        </p:spPr>
        <p:txBody>
          <a:bodyPr>
            <a:normAutofit/>
          </a:bodyPr>
          <a:lstStyle>
            <a:lvl1pPr marL="0" indent="0">
              <a:buNone/>
              <a:defRPr sz="2400"/>
            </a:lvl1pPr>
          </a:lstStyle>
          <a:p>
            <a:pPr lvl="0"/>
            <a:r>
              <a:rPr lang="en-US" dirty="0"/>
              <a:t>Insert Text Here</a:t>
            </a:r>
          </a:p>
        </p:txBody>
      </p:sp>
      <p:sp>
        <p:nvSpPr>
          <p:cNvPr id="11" name="Text Placeholder 2">
            <a:extLst>
              <a:ext uri="{FF2B5EF4-FFF2-40B4-BE49-F238E27FC236}">
                <a16:creationId xmlns:a16="http://schemas.microsoft.com/office/drawing/2014/main" id="{62C33543-4BBC-4100-9653-1A7849BAB1A6}"/>
              </a:ext>
            </a:extLst>
          </p:cNvPr>
          <p:cNvSpPr>
            <a:spLocks noGrp="1"/>
          </p:cNvSpPr>
          <p:nvPr>
            <p:ph type="body" sz="quarter" idx="12" hasCustomPrompt="1"/>
          </p:nvPr>
        </p:nvSpPr>
        <p:spPr>
          <a:xfrm>
            <a:off x="193693" y="2119313"/>
            <a:ext cx="1658920" cy="3741156"/>
          </a:xfrm>
        </p:spPr>
        <p:txBody>
          <a:bodyPr>
            <a:normAutofit/>
          </a:bodyPr>
          <a:lstStyle>
            <a:lvl1pPr marL="0" indent="0">
              <a:buNone/>
              <a:defRPr sz="1400" b="1">
                <a:ln w="3175">
                  <a:solidFill>
                    <a:srgbClr val="2EB5AD">
                      <a:alpha val="20000"/>
                    </a:srgbClr>
                  </a:solidFill>
                </a:ln>
                <a:solidFill>
                  <a:srgbClr val="0E1F5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4" name="Text Placeholder 11">
            <a:extLst>
              <a:ext uri="{FF2B5EF4-FFF2-40B4-BE49-F238E27FC236}">
                <a16:creationId xmlns:a16="http://schemas.microsoft.com/office/drawing/2014/main" id="{2A11BF9D-D124-44C3-99A8-461A1CCB8634}"/>
              </a:ext>
            </a:extLst>
          </p:cNvPr>
          <p:cNvSpPr>
            <a:spLocks noGrp="1"/>
          </p:cNvSpPr>
          <p:nvPr>
            <p:ph type="body" sz="quarter" idx="13" hasCustomPrompt="1"/>
          </p:nvPr>
        </p:nvSpPr>
        <p:spPr>
          <a:xfrm>
            <a:off x="193693" y="1146120"/>
            <a:ext cx="652743" cy="1200328"/>
          </a:xfrm>
        </p:spPr>
        <p:txBody>
          <a:bodyPr tIns="155448">
            <a:normAutofit/>
          </a:bodyPr>
          <a:lstStyle>
            <a:lvl1pPr marL="0" indent="0">
              <a:buNone/>
              <a:defRPr sz="7200" b="1">
                <a:ln>
                  <a:solidFill>
                    <a:schemeClr val="tx1"/>
                  </a:solidFill>
                </a:ln>
                <a:solidFill>
                  <a:srgbClr val="2EB5AD"/>
                </a:solidFill>
              </a:defRPr>
            </a:lvl1pPr>
          </a:lstStyle>
          <a:p>
            <a:pPr lvl="0"/>
            <a:r>
              <a:rPr lang="en-US" dirty="0"/>
              <a:t>1</a:t>
            </a:r>
          </a:p>
        </p:txBody>
      </p:sp>
      <p:sp>
        <p:nvSpPr>
          <p:cNvPr id="19" name="Text Placeholder 17">
            <a:extLst>
              <a:ext uri="{FF2B5EF4-FFF2-40B4-BE49-F238E27FC236}">
                <a16:creationId xmlns:a16="http://schemas.microsoft.com/office/drawing/2014/main" id="{72FDD7EA-ACFF-418F-956E-1A884DFC7C43}"/>
              </a:ext>
            </a:extLst>
          </p:cNvPr>
          <p:cNvSpPr>
            <a:spLocks noGrp="1"/>
          </p:cNvSpPr>
          <p:nvPr>
            <p:ph type="body" sz="quarter" idx="14" hasCustomPrompt="1"/>
          </p:nvPr>
        </p:nvSpPr>
        <p:spPr>
          <a:xfrm>
            <a:off x="0" y="653688"/>
            <a:ext cx="2045970" cy="646330"/>
          </a:xfrm>
          <a:solidFill>
            <a:srgbClr val="2EB5AD">
              <a:alpha val="20000"/>
            </a:srgbClr>
          </a:solidFill>
        </p:spPr>
        <p:txBody>
          <a:bodyPr tIns="73152">
            <a:noAutofit/>
          </a:bodyPr>
          <a:lstStyle>
            <a:lvl1pPr marL="0" indent="0">
              <a:spcBef>
                <a:spcPts val="200"/>
              </a:spcBef>
              <a:buNone/>
              <a:defRPr sz="1800" b="1">
                <a:solidFill>
                  <a:schemeClr val="bg1"/>
                </a:solidFill>
              </a:defRPr>
            </a:lvl1pPr>
          </a:lstStyle>
          <a:p>
            <a:pPr lvl="0"/>
            <a:r>
              <a:rPr lang="en-US" dirty="0"/>
              <a:t>   OPERATIONAL</a:t>
            </a:r>
          </a:p>
          <a:p>
            <a:pPr lvl="0"/>
            <a:r>
              <a:rPr lang="en-US" dirty="0"/>
              <a:t>   DEFINITION</a:t>
            </a:r>
          </a:p>
        </p:txBody>
      </p:sp>
    </p:spTree>
    <p:extLst>
      <p:ext uri="{BB962C8B-B14F-4D97-AF65-F5344CB8AC3E}">
        <p14:creationId xmlns:p14="http://schemas.microsoft.com/office/powerpoint/2010/main" val="3681545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EE85EF-CB5F-4D12-A248-4F5D1F49E839}"/>
              </a:ext>
            </a:extLst>
          </p:cNvPr>
          <p:cNvSpPr/>
          <p:nvPr userDrawn="1"/>
        </p:nvSpPr>
        <p:spPr>
          <a:xfrm>
            <a:off x="0" y="952500"/>
            <a:ext cx="11503152" cy="45719"/>
          </a:xfrm>
          <a:prstGeom prst="rect">
            <a:avLst/>
          </a:prstGeom>
          <a:solidFill>
            <a:srgbClr val="2EB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F938221-9B03-48BF-85BD-EC0354DC3083}"/>
              </a:ext>
            </a:extLst>
          </p:cNvPr>
          <p:cNvSpPr>
            <a:spLocks noGrp="1"/>
          </p:cNvSpPr>
          <p:nvPr>
            <p:ph type="title" hasCustomPrompt="1"/>
          </p:nvPr>
        </p:nvSpPr>
        <p:spPr>
          <a:xfrm>
            <a:off x="2666999" y="351889"/>
            <a:ext cx="8836153" cy="600612"/>
          </a:xfrm>
          <a:solidFill>
            <a:srgbClr val="2EB5AD">
              <a:alpha val="20000"/>
            </a:srgbClr>
          </a:solidFill>
        </p:spPr>
        <p:txBody>
          <a:bodyPr lIns="91440" tIns="0" rIns="91440" bIns="0" anchor="b" anchorCtr="0">
            <a:noAutofit/>
          </a:bodyPr>
          <a:lstStyle>
            <a:lvl1pPr>
              <a:defRPr sz="3600" b="1" cap="none" baseline="0">
                <a:solidFill>
                  <a:srgbClr val="0E1F56"/>
                </a:solidFill>
                <a:latin typeface="Calibri" panose="020F0502020204030204" pitchFamily="34" charset="0"/>
                <a:cs typeface="Calibri" panose="020F0502020204030204" pitchFamily="34" charset="0"/>
              </a:defRPr>
            </a:lvl1pPr>
          </a:lstStyle>
          <a:p>
            <a:r>
              <a:rPr lang="en-US" dirty="0"/>
              <a:t>Insert Text Here</a:t>
            </a:r>
          </a:p>
        </p:txBody>
      </p:sp>
      <p:sp>
        <p:nvSpPr>
          <p:cNvPr id="13" name="Text Placeholder 11">
            <a:extLst>
              <a:ext uri="{FF2B5EF4-FFF2-40B4-BE49-F238E27FC236}">
                <a16:creationId xmlns:a16="http://schemas.microsoft.com/office/drawing/2014/main" id="{BA85D75A-BABD-4E35-B205-FF7DB877ABFA}"/>
              </a:ext>
            </a:extLst>
          </p:cNvPr>
          <p:cNvSpPr>
            <a:spLocks noGrp="1"/>
          </p:cNvSpPr>
          <p:nvPr>
            <p:ph type="body" sz="quarter" idx="10" hasCustomPrompt="1"/>
          </p:nvPr>
        </p:nvSpPr>
        <p:spPr>
          <a:xfrm>
            <a:off x="2666998" y="1387474"/>
            <a:ext cx="8836153" cy="4820649"/>
          </a:xfrm>
        </p:spPr>
        <p:txBody>
          <a:bodyPr>
            <a:normAutofit/>
          </a:bodyPr>
          <a:lstStyle>
            <a:lvl1pPr marL="0" indent="0">
              <a:buNone/>
              <a:defRPr sz="2400"/>
            </a:lvl1pPr>
          </a:lstStyle>
          <a:p>
            <a:pPr lvl="0"/>
            <a:r>
              <a:rPr lang="en-US" dirty="0"/>
              <a:t>Insert Text Here</a:t>
            </a:r>
          </a:p>
        </p:txBody>
      </p:sp>
    </p:spTree>
    <p:extLst>
      <p:ext uri="{BB962C8B-B14F-4D97-AF65-F5344CB8AC3E}">
        <p14:creationId xmlns:p14="http://schemas.microsoft.com/office/powerpoint/2010/main" val="2228390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526D-4623-4D5E-8D13-824580A58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DB847A-AB89-4780-A30A-4071D7BEC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AB1B8-D168-4387-A9F1-8083B8055C5B}"/>
              </a:ext>
            </a:extLst>
          </p:cNvPr>
          <p:cNvSpPr>
            <a:spLocks noGrp="1"/>
          </p:cNvSpPr>
          <p:nvPr>
            <p:ph type="dt" sz="half" idx="10"/>
          </p:nvPr>
        </p:nvSpPr>
        <p:spPr/>
        <p:txBody>
          <a:bodyPr/>
          <a:lstStyle/>
          <a:p>
            <a:fld id="{125EDE89-7F50-4CD3-8CF5-F667B08B1F5A}" type="datetimeFigureOut">
              <a:rPr lang="en-US" smtClean="0"/>
              <a:t>4/27/2023</a:t>
            </a:fld>
            <a:endParaRPr lang="en-US"/>
          </a:p>
        </p:txBody>
      </p:sp>
      <p:sp>
        <p:nvSpPr>
          <p:cNvPr id="5" name="Footer Placeholder 4">
            <a:extLst>
              <a:ext uri="{FF2B5EF4-FFF2-40B4-BE49-F238E27FC236}">
                <a16:creationId xmlns:a16="http://schemas.microsoft.com/office/drawing/2014/main" id="{CFAC5315-408B-423D-9EFC-7686010A7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A7A40-FC42-4715-8E76-08856C60AA9F}"/>
              </a:ext>
            </a:extLst>
          </p:cNvPr>
          <p:cNvSpPr>
            <a:spLocks noGrp="1"/>
          </p:cNvSpPr>
          <p:nvPr>
            <p:ph type="sldNum" sz="quarter" idx="12"/>
          </p:nvPr>
        </p:nvSpPr>
        <p:spPr/>
        <p:txBody>
          <a:bodyPr/>
          <a:lstStyle/>
          <a:p>
            <a:fld id="{A9512EBB-D379-414D-9B6D-EEE5A5BA83E2}" type="slidenum">
              <a:rPr lang="en-US" smtClean="0"/>
              <a:t>‹#›</a:t>
            </a:fld>
            <a:endParaRPr lang="en-US"/>
          </a:p>
        </p:txBody>
      </p:sp>
    </p:spTree>
    <p:extLst>
      <p:ext uri="{BB962C8B-B14F-4D97-AF65-F5344CB8AC3E}">
        <p14:creationId xmlns:p14="http://schemas.microsoft.com/office/powerpoint/2010/main" val="79867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Custom Layout" preserve="1">
  <p:cSld name="4_Custom Layout">
    <p:spTree>
      <p:nvGrpSpPr>
        <p:cNvPr id="1" name="Shape 28"/>
        <p:cNvGrpSpPr/>
        <p:nvPr/>
      </p:nvGrpSpPr>
      <p:grpSpPr>
        <a:xfrm>
          <a:off x="0" y="0"/>
          <a:ext cx="0" cy="0"/>
          <a:chOff x="0" y="0"/>
          <a:chExt cx="0" cy="0"/>
        </a:xfrm>
      </p:grpSpPr>
      <p:sp>
        <p:nvSpPr>
          <p:cNvPr id="29" name="Google Shape;29;p45"/>
          <p:cNvSpPr/>
          <p:nvPr/>
        </p:nvSpPr>
        <p:spPr>
          <a:xfrm>
            <a:off x="0" y="952500"/>
            <a:ext cx="11503152" cy="45719"/>
          </a:xfrm>
          <a:prstGeom prst="rect">
            <a:avLst/>
          </a:prstGeom>
          <a:solidFill>
            <a:srgbClr val="2EB5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30;p45"/>
          <p:cNvSpPr txBox="1">
            <a:spLocks noGrp="1"/>
          </p:cNvSpPr>
          <p:nvPr>
            <p:ph type="title"/>
          </p:nvPr>
        </p:nvSpPr>
        <p:spPr>
          <a:xfrm>
            <a:off x="2666999" y="351889"/>
            <a:ext cx="8836153" cy="600612"/>
          </a:xfrm>
          <a:prstGeom prst="rect">
            <a:avLst/>
          </a:prstGeom>
          <a:solidFill>
            <a:srgbClr val="2EB5AD">
              <a:alpha val="20000"/>
            </a:srgbClr>
          </a:solid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0E1F56"/>
              </a:buClr>
              <a:buSzPts val="3600"/>
              <a:buFont typeface="Calibri"/>
              <a:buNone/>
              <a:defRPr sz="3600" b="1" cap="none">
                <a:solidFill>
                  <a:srgbClr val="0E1F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5"/>
          <p:cNvSpPr txBox="1">
            <a:spLocks noGrp="1"/>
          </p:cNvSpPr>
          <p:nvPr>
            <p:ph type="body" idx="1"/>
          </p:nvPr>
        </p:nvSpPr>
        <p:spPr>
          <a:xfrm>
            <a:off x="2666998" y="1387474"/>
            <a:ext cx="8836153" cy="48206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19357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ustom Layout" preserve="1">
  <p:cSld name="4_Custom Layout">
    <p:spTree>
      <p:nvGrpSpPr>
        <p:cNvPr id="1" name="Shape 48"/>
        <p:cNvGrpSpPr/>
        <p:nvPr/>
      </p:nvGrpSpPr>
      <p:grpSpPr>
        <a:xfrm>
          <a:off x="0" y="0"/>
          <a:ext cx="0" cy="0"/>
          <a:chOff x="0" y="0"/>
          <a:chExt cx="0" cy="0"/>
        </a:xfrm>
      </p:grpSpPr>
      <p:sp>
        <p:nvSpPr>
          <p:cNvPr id="49" name="Google Shape;49;p49"/>
          <p:cNvSpPr/>
          <p:nvPr/>
        </p:nvSpPr>
        <p:spPr>
          <a:xfrm>
            <a:off x="0" y="952500"/>
            <a:ext cx="11503152" cy="45719"/>
          </a:xfrm>
          <a:prstGeom prst="rect">
            <a:avLst/>
          </a:prstGeom>
          <a:solidFill>
            <a:srgbClr val="2EB5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49"/>
          <p:cNvSpPr txBox="1">
            <a:spLocks noGrp="1"/>
          </p:cNvSpPr>
          <p:nvPr>
            <p:ph type="title"/>
          </p:nvPr>
        </p:nvSpPr>
        <p:spPr>
          <a:xfrm>
            <a:off x="2666999" y="351889"/>
            <a:ext cx="8836153" cy="600612"/>
          </a:xfrm>
          <a:prstGeom prst="rect">
            <a:avLst/>
          </a:prstGeom>
          <a:solidFill>
            <a:srgbClr val="2EB5AD">
              <a:alpha val="20000"/>
            </a:srgbClr>
          </a:solid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0E1F56"/>
              </a:buClr>
              <a:buSzPts val="3600"/>
              <a:buFont typeface="Calibri"/>
              <a:buNone/>
              <a:defRPr sz="3600" b="1" cap="none">
                <a:solidFill>
                  <a:srgbClr val="0E1F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9"/>
          <p:cNvSpPr txBox="1">
            <a:spLocks noGrp="1"/>
          </p:cNvSpPr>
          <p:nvPr>
            <p:ph type="body" idx="1"/>
          </p:nvPr>
        </p:nvSpPr>
        <p:spPr>
          <a:xfrm>
            <a:off x="2666999" y="1387474"/>
            <a:ext cx="4416552" cy="48206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9"/>
          <p:cNvSpPr txBox="1">
            <a:spLocks noGrp="1"/>
          </p:cNvSpPr>
          <p:nvPr>
            <p:ph type="body" idx="2"/>
          </p:nvPr>
        </p:nvSpPr>
        <p:spPr>
          <a:xfrm>
            <a:off x="7086600" y="1387474"/>
            <a:ext cx="4416552" cy="48206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9"/>
          <p:cNvSpPr txBox="1">
            <a:spLocks noGrp="1"/>
          </p:cNvSpPr>
          <p:nvPr>
            <p:ph type="body" idx="3"/>
          </p:nvPr>
        </p:nvSpPr>
        <p:spPr>
          <a:xfrm>
            <a:off x="193693" y="2119313"/>
            <a:ext cx="1658920" cy="37411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E1F56"/>
              </a:buClr>
              <a:buSzPts val="1400"/>
              <a:buNone/>
              <a:defRPr sz="1400" b="1">
                <a:solidFill>
                  <a:srgbClr val="0E1F5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9"/>
          <p:cNvSpPr txBox="1">
            <a:spLocks noGrp="1"/>
          </p:cNvSpPr>
          <p:nvPr>
            <p:ph type="body" idx="4"/>
          </p:nvPr>
        </p:nvSpPr>
        <p:spPr>
          <a:xfrm>
            <a:off x="193693" y="1146120"/>
            <a:ext cx="652743" cy="1200328"/>
          </a:xfrm>
          <a:prstGeom prst="rect">
            <a:avLst/>
          </a:prstGeom>
          <a:noFill/>
          <a:ln>
            <a:noFill/>
          </a:ln>
        </p:spPr>
        <p:txBody>
          <a:bodyPr spcFirstLastPara="1" wrap="square" lIns="91425" tIns="155425" rIns="91425" bIns="45700" anchor="t" anchorCtr="0">
            <a:normAutofit/>
          </a:bodyPr>
          <a:lstStyle>
            <a:lvl1pPr marL="457200" lvl="0" indent="-228600" algn="l">
              <a:lnSpc>
                <a:spcPct val="90000"/>
              </a:lnSpc>
              <a:spcBef>
                <a:spcPts val="1000"/>
              </a:spcBef>
              <a:spcAft>
                <a:spcPts val="0"/>
              </a:spcAft>
              <a:buClr>
                <a:srgbClr val="2EB5AD"/>
              </a:buClr>
              <a:buSzPts val="7200"/>
              <a:buNone/>
              <a:defRPr sz="7200" b="1">
                <a:solidFill>
                  <a:srgbClr val="2EB5AD"/>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9"/>
          <p:cNvSpPr txBox="1">
            <a:spLocks noGrp="1"/>
          </p:cNvSpPr>
          <p:nvPr>
            <p:ph type="body" idx="5"/>
          </p:nvPr>
        </p:nvSpPr>
        <p:spPr>
          <a:xfrm>
            <a:off x="0" y="653688"/>
            <a:ext cx="2045970" cy="646330"/>
          </a:xfrm>
          <a:prstGeom prst="rect">
            <a:avLst/>
          </a:prstGeom>
          <a:solidFill>
            <a:srgbClr val="2EB5AD">
              <a:alpha val="20000"/>
            </a:srgbClr>
          </a:solidFill>
          <a:ln>
            <a:noFill/>
          </a:ln>
        </p:spPr>
        <p:txBody>
          <a:bodyPr spcFirstLastPara="1" wrap="square" lIns="91425" tIns="73150" rIns="91425" bIns="45700" anchor="t" anchorCtr="0">
            <a:noAutofit/>
          </a:bodyPr>
          <a:lstStyle>
            <a:lvl1pPr marL="457200" lvl="0" indent="-228600" algn="l">
              <a:lnSpc>
                <a:spcPct val="90000"/>
              </a:lnSpc>
              <a:spcBef>
                <a:spcPts val="200"/>
              </a:spcBef>
              <a:spcAft>
                <a:spcPts val="0"/>
              </a:spcAft>
              <a:buClr>
                <a:schemeClr val="lt1"/>
              </a:buClr>
              <a:buSzPts val="1800"/>
              <a:buNone/>
              <a:defRPr sz="1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4382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C403-541A-4297-B55A-E68913E277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CF49AA-8CB9-4E91-AD55-32BE0D0189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2CF007-DA64-42C9-86B1-6E6CEE8DB313}"/>
              </a:ext>
            </a:extLst>
          </p:cNvPr>
          <p:cNvSpPr>
            <a:spLocks noGrp="1"/>
          </p:cNvSpPr>
          <p:nvPr>
            <p:ph type="dt" sz="half" idx="10"/>
          </p:nvPr>
        </p:nvSpPr>
        <p:spPr/>
        <p:txBody>
          <a:bodyPr/>
          <a:lstStyle/>
          <a:p>
            <a:fld id="{125EDE89-7F50-4CD3-8CF5-F667B08B1F5A}" type="datetimeFigureOut">
              <a:rPr lang="en-US" smtClean="0"/>
              <a:t>4/27/2023</a:t>
            </a:fld>
            <a:endParaRPr lang="en-US"/>
          </a:p>
        </p:txBody>
      </p:sp>
      <p:sp>
        <p:nvSpPr>
          <p:cNvPr id="5" name="Footer Placeholder 4">
            <a:extLst>
              <a:ext uri="{FF2B5EF4-FFF2-40B4-BE49-F238E27FC236}">
                <a16:creationId xmlns:a16="http://schemas.microsoft.com/office/drawing/2014/main" id="{B2CB5E86-7DDA-4489-BD6A-D740F6E56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223BD-EE5F-42CB-B171-35598D2BF78F}"/>
              </a:ext>
            </a:extLst>
          </p:cNvPr>
          <p:cNvSpPr>
            <a:spLocks noGrp="1"/>
          </p:cNvSpPr>
          <p:nvPr>
            <p:ph type="sldNum" sz="quarter" idx="12"/>
          </p:nvPr>
        </p:nvSpPr>
        <p:spPr/>
        <p:txBody>
          <a:bodyPr/>
          <a:lstStyle/>
          <a:p>
            <a:fld id="{A9512EBB-D379-414D-9B6D-EEE5A5BA83E2}" type="slidenum">
              <a:rPr lang="en-US" smtClean="0"/>
              <a:t>‹#›</a:t>
            </a:fld>
            <a:endParaRPr lang="en-US"/>
          </a:p>
        </p:txBody>
      </p:sp>
    </p:spTree>
    <p:extLst>
      <p:ext uri="{BB962C8B-B14F-4D97-AF65-F5344CB8AC3E}">
        <p14:creationId xmlns:p14="http://schemas.microsoft.com/office/powerpoint/2010/main" val="4063713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reserve="1" userDrawn="1">
  <p:cSld name="4_Custom Layout">
    <p:spTree>
      <p:nvGrpSpPr>
        <p:cNvPr id="1" name="Shape 38"/>
        <p:cNvGrpSpPr/>
        <p:nvPr/>
      </p:nvGrpSpPr>
      <p:grpSpPr>
        <a:xfrm>
          <a:off x="0" y="0"/>
          <a:ext cx="0" cy="0"/>
          <a:chOff x="0" y="0"/>
          <a:chExt cx="0" cy="0"/>
        </a:xfrm>
      </p:grpSpPr>
    </p:spTree>
    <p:extLst>
      <p:ext uri="{BB962C8B-B14F-4D97-AF65-F5344CB8AC3E}">
        <p14:creationId xmlns:p14="http://schemas.microsoft.com/office/powerpoint/2010/main" val="2406783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A551D-6144-47FA-B7D6-17C21EF9A8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42E8BA-4449-4A34-9257-B1DFD1A3B1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87543-9AA6-47AE-B541-4581B4538B4C}"/>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5" name="Footer Placeholder 4">
            <a:extLst>
              <a:ext uri="{FF2B5EF4-FFF2-40B4-BE49-F238E27FC236}">
                <a16:creationId xmlns:a16="http://schemas.microsoft.com/office/drawing/2014/main" id="{1687C47B-7E28-416D-BDED-B8EF40315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E1D05-E22E-4697-BC21-DA69655E3103}"/>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58878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EE85EF-CB5F-4D12-A248-4F5D1F49E839}"/>
              </a:ext>
            </a:extLst>
          </p:cNvPr>
          <p:cNvSpPr/>
          <p:nvPr userDrawn="1"/>
        </p:nvSpPr>
        <p:spPr>
          <a:xfrm>
            <a:off x="0" y="952500"/>
            <a:ext cx="11503152" cy="45719"/>
          </a:xfrm>
          <a:prstGeom prst="rect">
            <a:avLst/>
          </a:prstGeom>
          <a:solidFill>
            <a:srgbClr val="2EB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F938221-9B03-48BF-85BD-EC0354DC3083}"/>
              </a:ext>
            </a:extLst>
          </p:cNvPr>
          <p:cNvSpPr>
            <a:spLocks noGrp="1"/>
          </p:cNvSpPr>
          <p:nvPr>
            <p:ph type="title" hasCustomPrompt="1"/>
          </p:nvPr>
        </p:nvSpPr>
        <p:spPr>
          <a:xfrm>
            <a:off x="2666999" y="351889"/>
            <a:ext cx="8836153" cy="600612"/>
          </a:xfrm>
          <a:solidFill>
            <a:srgbClr val="2EB5AD">
              <a:alpha val="20000"/>
            </a:srgbClr>
          </a:solidFill>
        </p:spPr>
        <p:txBody>
          <a:bodyPr lIns="91440" tIns="0" rIns="91440" bIns="0" anchor="b" anchorCtr="0">
            <a:noAutofit/>
          </a:bodyPr>
          <a:lstStyle>
            <a:lvl1pPr>
              <a:defRPr sz="3600" b="1" cap="none" baseline="0">
                <a:solidFill>
                  <a:srgbClr val="0E1F56"/>
                </a:solidFill>
                <a:latin typeface="Calibri" panose="020F0502020204030204" pitchFamily="34" charset="0"/>
                <a:cs typeface="Calibri" panose="020F0502020204030204" pitchFamily="34" charset="0"/>
              </a:defRPr>
            </a:lvl1pPr>
          </a:lstStyle>
          <a:p>
            <a:r>
              <a:rPr lang="en-US" dirty="0"/>
              <a:t>Insert Text Here</a:t>
            </a:r>
          </a:p>
        </p:txBody>
      </p:sp>
      <p:sp>
        <p:nvSpPr>
          <p:cNvPr id="13" name="Text Placeholder 11">
            <a:extLst>
              <a:ext uri="{FF2B5EF4-FFF2-40B4-BE49-F238E27FC236}">
                <a16:creationId xmlns:a16="http://schemas.microsoft.com/office/drawing/2014/main" id="{BA85D75A-BABD-4E35-B205-FF7DB877ABFA}"/>
              </a:ext>
            </a:extLst>
          </p:cNvPr>
          <p:cNvSpPr>
            <a:spLocks noGrp="1"/>
          </p:cNvSpPr>
          <p:nvPr>
            <p:ph type="body" sz="quarter" idx="10" hasCustomPrompt="1"/>
          </p:nvPr>
        </p:nvSpPr>
        <p:spPr>
          <a:xfrm>
            <a:off x="2666998" y="1387474"/>
            <a:ext cx="8836153" cy="4820649"/>
          </a:xfrm>
        </p:spPr>
        <p:txBody>
          <a:bodyPr>
            <a:normAutofit/>
          </a:bodyPr>
          <a:lstStyle>
            <a:lvl1pPr marL="0" indent="0">
              <a:buNone/>
              <a:defRPr sz="2400"/>
            </a:lvl1pPr>
          </a:lstStyle>
          <a:p>
            <a:pPr lvl="0"/>
            <a:r>
              <a:rPr lang="en-US" dirty="0"/>
              <a:t>Insert Text Here</a:t>
            </a:r>
          </a:p>
        </p:txBody>
      </p:sp>
      <p:sp>
        <p:nvSpPr>
          <p:cNvPr id="11" name="Text Placeholder 2">
            <a:extLst>
              <a:ext uri="{FF2B5EF4-FFF2-40B4-BE49-F238E27FC236}">
                <a16:creationId xmlns:a16="http://schemas.microsoft.com/office/drawing/2014/main" id="{62C33543-4BBC-4100-9653-1A7849BAB1A6}"/>
              </a:ext>
            </a:extLst>
          </p:cNvPr>
          <p:cNvSpPr>
            <a:spLocks noGrp="1"/>
          </p:cNvSpPr>
          <p:nvPr>
            <p:ph type="body" sz="quarter" idx="12" hasCustomPrompt="1"/>
          </p:nvPr>
        </p:nvSpPr>
        <p:spPr>
          <a:xfrm>
            <a:off x="193693" y="2119313"/>
            <a:ext cx="1658920" cy="3741156"/>
          </a:xfrm>
        </p:spPr>
        <p:txBody>
          <a:bodyPr>
            <a:normAutofit/>
          </a:bodyPr>
          <a:lstStyle>
            <a:lvl1pPr marL="0" indent="0">
              <a:buNone/>
              <a:defRPr sz="1400" b="1">
                <a:ln w="3175">
                  <a:solidFill>
                    <a:srgbClr val="2EB5AD">
                      <a:alpha val="20000"/>
                    </a:srgbClr>
                  </a:solidFill>
                </a:ln>
                <a:solidFill>
                  <a:srgbClr val="0E1F5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4" name="Text Placeholder 11">
            <a:extLst>
              <a:ext uri="{FF2B5EF4-FFF2-40B4-BE49-F238E27FC236}">
                <a16:creationId xmlns:a16="http://schemas.microsoft.com/office/drawing/2014/main" id="{2A11BF9D-D124-44C3-99A8-461A1CCB8634}"/>
              </a:ext>
            </a:extLst>
          </p:cNvPr>
          <p:cNvSpPr>
            <a:spLocks noGrp="1"/>
          </p:cNvSpPr>
          <p:nvPr>
            <p:ph type="body" sz="quarter" idx="13" hasCustomPrompt="1"/>
          </p:nvPr>
        </p:nvSpPr>
        <p:spPr>
          <a:xfrm>
            <a:off x="193693" y="1146120"/>
            <a:ext cx="652743" cy="1200328"/>
          </a:xfrm>
        </p:spPr>
        <p:txBody>
          <a:bodyPr tIns="155448">
            <a:normAutofit/>
          </a:bodyPr>
          <a:lstStyle>
            <a:lvl1pPr marL="0" indent="0">
              <a:buNone/>
              <a:defRPr sz="7200" b="1">
                <a:ln>
                  <a:solidFill>
                    <a:schemeClr val="tx1"/>
                  </a:solidFill>
                </a:ln>
                <a:solidFill>
                  <a:srgbClr val="2EB5AD"/>
                </a:solidFill>
              </a:defRPr>
            </a:lvl1pPr>
          </a:lstStyle>
          <a:p>
            <a:pPr lvl="0"/>
            <a:r>
              <a:rPr lang="en-US" dirty="0"/>
              <a:t>1</a:t>
            </a:r>
          </a:p>
        </p:txBody>
      </p:sp>
      <p:sp>
        <p:nvSpPr>
          <p:cNvPr id="19" name="Text Placeholder 17">
            <a:extLst>
              <a:ext uri="{FF2B5EF4-FFF2-40B4-BE49-F238E27FC236}">
                <a16:creationId xmlns:a16="http://schemas.microsoft.com/office/drawing/2014/main" id="{72FDD7EA-ACFF-418F-956E-1A884DFC7C43}"/>
              </a:ext>
            </a:extLst>
          </p:cNvPr>
          <p:cNvSpPr>
            <a:spLocks noGrp="1"/>
          </p:cNvSpPr>
          <p:nvPr>
            <p:ph type="body" sz="quarter" idx="14" hasCustomPrompt="1"/>
          </p:nvPr>
        </p:nvSpPr>
        <p:spPr>
          <a:xfrm>
            <a:off x="0" y="653688"/>
            <a:ext cx="2045970" cy="646330"/>
          </a:xfrm>
          <a:solidFill>
            <a:srgbClr val="2EB5AD">
              <a:alpha val="20000"/>
            </a:srgbClr>
          </a:solidFill>
        </p:spPr>
        <p:txBody>
          <a:bodyPr tIns="73152">
            <a:noAutofit/>
          </a:bodyPr>
          <a:lstStyle>
            <a:lvl1pPr marL="0" indent="0">
              <a:spcBef>
                <a:spcPts val="200"/>
              </a:spcBef>
              <a:buNone/>
              <a:defRPr sz="1800" b="1">
                <a:solidFill>
                  <a:schemeClr val="bg1"/>
                </a:solidFill>
              </a:defRPr>
            </a:lvl1pPr>
          </a:lstStyle>
          <a:p>
            <a:pPr lvl="0"/>
            <a:r>
              <a:rPr lang="en-US" dirty="0"/>
              <a:t>   OPERATIONAL</a:t>
            </a:r>
          </a:p>
          <a:p>
            <a:pPr lvl="0"/>
            <a:r>
              <a:rPr lang="en-US" dirty="0"/>
              <a:t>   DEFINITION</a:t>
            </a:r>
          </a:p>
        </p:txBody>
      </p:sp>
    </p:spTree>
    <p:extLst>
      <p:ext uri="{BB962C8B-B14F-4D97-AF65-F5344CB8AC3E}">
        <p14:creationId xmlns:p14="http://schemas.microsoft.com/office/powerpoint/2010/main" val="599264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C54B-C6DF-4108-A2A4-442357036F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6B78-8583-4C7D-AFB1-370942A141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AF57A-C2ED-455E-8C7E-2BCCC8A8E0B7}"/>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5" name="Footer Placeholder 4">
            <a:extLst>
              <a:ext uri="{FF2B5EF4-FFF2-40B4-BE49-F238E27FC236}">
                <a16:creationId xmlns:a16="http://schemas.microsoft.com/office/drawing/2014/main" id="{DA62F9C8-B41B-4CA7-A87C-B3D4B2308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1C0D4-FBE4-478D-8F20-78AE7FD2A548}"/>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1499391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804E-87BF-498D-BBED-6E543972E8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606A9D-0D4E-4E90-8EA1-392028B42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6D5A9D-1B05-48A4-B08A-984942C7160E}"/>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5" name="Footer Placeholder 4">
            <a:extLst>
              <a:ext uri="{FF2B5EF4-FFF2-40B4-BE49-F238E27FC236}">
                <a16:creationId xmlns:a16="http://schemas.microsoft.com/office/drawing/2014/main" id="{35ADBF32-E040-413B-B68E-91253A052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B7720-A78C-4403-B817-47F45A8A33DC}"/>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85216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7A938-C5A3-499F-AEC2-F02DA3AC63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90532-B7D5-4C13-9266-B37758C678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A2D66E-BEC6-40E2-A070-1842F6A6AB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AE65F8-719F-4A37-9DF9-E3F9BBBA1D4D}"/>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6" name="Footer Placeholder 5">
            <a:extLst>
              <a:ext uri="{FF2B5EF4-FFF2-40B4-BE49-F238E27FC236}">
                <a16:creationId xmlns:a16="http://schemas.microsoft.com/office/drawing/2014/main" id="{EE3B9912-6B93-420D-A055-F83BFC6D6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C8A9A-3E25-44A4-981B-1E6588DCB394}"/>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2366776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C5FD-657A-4300-9507-C365AE6048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384687-DD24-470A-B255-1EAF064A54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6AF77F-3150-426A-B5A4-BFC3DA64E3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F6A8A-E7F1-4282-A21B-2E3B9E79B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85393-3A31-4D8B-B89C-49D15946BE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1E9401-FA82-490E-9807-3DF5D7E9BFE9}"/>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8" name="Footer Placeholder 7">
            <a:extLst>
              <a:ext uri="{FF2B5EF4-FFF2-40B4-BE49-F238E27FC236}">
                <a16:creationId xmlns:a16="http://schemas.microsoft.com/office/drawing/2014/main" id="{DA3BCEA8-ACEA-449A-B26B-7C662DB20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106013-4FD4-442F-8CF8-B54755CA14DA}"/>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213535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4495-BA43-464E-9A1B-BF84C0A0C4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A81C8B-5F30-4A62-B5F3-45CC23D7D7F1}"/>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4" name="Footer Placeholder 3">
            <a:extLst>
              <a:ext uri="{FF2B5EF4-FFF2-40B4-BE49-F238E27FC236}">
                <a16:creationId xmlns:a16="http://schemas.microsoft.com/office/drawing/2014/main" id="{9F7917E5-B397-49E6-9328-473A89F778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02984-7630-4EED-8955-85387F0D9C4F}"/>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1921795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BEE858-EFAF-4E7D-B406-0DC3B75D9D96}"/>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3" name="Footer Placeholder 2">
            <a:extLst>
              <a:ext uri="{FF2B5EF4-FFF2-40B4-BE49-F238E27FC236}">
                <a16:creationId xmlns:a16="http://schemas.microsoft.com/office/drawing/2014/main" id="{8F074871-F154-4991-ADC1-CA17B60BB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1B85AA-90B1-42D4-904E-824C183CE6BF}"/>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260249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E11D-0111-4D1F-99C7-772E170F9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F170EB-C95E-415E-9807-A5A1217A6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D1A0A-A3FC-4B8B-98EA-28DC79FE2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AEB7D-7BC0-4CCD-819B-94C9883AE809}"/>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6" name="Footer Placeholder 5">
            <a:extLst>
              <a:ext uri="{FF2B5EF4-FFF2-40B4-BE49-F238E27FC236}">
                <a16:creationId xmlns:a16="http://schemas.microsoft.com/office/drawing/2014/main" id="{A72BCCB0-D315-47F3-AC7A-037006CAC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2B95C-7977-4AC1-BC3E-C0922F67482A}"/>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3331504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D790-E880-473D-80C9-E766627F2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DA5F32-CC84-439F-98ED-31A3542C58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017B43-A26D-4AF7-81C3-7DF03998F3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55BDE-67C7-48A1-9C89-BC8AF26FC082}"/>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6" name="Footer Placeholder 5">
            <a:extLst>
              <a:ext uri="{FF2B5EF4-FFF2-40B4-BE49-F238E27FC236}">
                <a16:creationId xmlns:a16="http://schemas.microsoft.com/office/drawing/2014/main" id="{9FC2EC3B-B155-4EAA-BA2A-24BAF3E0E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64CC4D-7EB6-4B90-B270-49674C6B56FC}"/>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2318432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7A3D-0ADF-4B39-BEF1-292E82776A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DAAA66-EB3C-4BB2-8F8E-45A28045BB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262FB-162C-48C4-899E-98C75942749E}"/>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5" name="Footer Placeholder 4">
            <a:extLst>
              <a:ext uri="{FF2B5EF4-FFF2-40B4-BE49-F238E27FC236}">
                <a16:creationId xmlns:a16="http://schemas.microsoft.com/office/drawing/2014/main" id="{A8B0CA25-80D2-4A51-9357-55FEDB154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4CC1D-8371-40D7-81D6-EF517373A33F}"/>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2458968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4A31A-FC07-46E0-BF8E-56B60914C6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C854E2-B834-4B1D-A8CC-57BD82301A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DF76D-0758-4B4F-B6D4-415091A5B191}"/>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5" name="Footer Placeholder 4">
            <a:extLst>
              <a:ext uri="{FF2B5EF4-FFF2-40B4-BE49-F238E27FC236}">
                <a16:creationId xmlns:a16="http://schemas.microsoft.com/office/drawing/2014/main" id="{0C93117D-F596-47A0-98AF-133CCF005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05509-67E1-4900-B741-F868F37F562E}"/>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147319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EE85EF-CB5F-4D12-A248-4F5D1F49E839}"/>
              </a:ext>
            </a:extLst>
          </p:cNvPr>
          <p:cNvSpPr/>
          <p:nvPr userDrawn="1"/>
        </p:nvSpPr>
        <p:spPr>
          <a:xfrm>
            <a:off x="0" y="952500"/>
            <a:ext cx="11503152" cy="45719"/>
          </a:xfrm>
          <a:prstGeom prst="rect">
            <a:avLst/>
          </a:prstGeom>
          <a:solidFill>
            <a:srgbClr val="2EB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F938221-9B03-48BF-85BD-EC0354DC3083}"/>
              </a:ext>
            </a:extLst>
          </p:cNvPr>
          <p:cNvSpPr>
            <a:spLocks noGrp="1"/>
          </p:cNvSpPr>
          <p:nvPr>
            <p:ph type="title" hasCustomPrompt="1"/>
          </p:nvPr>
        </p:nvSpPr>
        <p:spPr>
          <a:xfrm>
            <a:off x="2666999" y="351889"/>
            <a:ext cx="8836153" cy="600612"/>
          </a:xfrm>
          <a:solidFill>
            <a:srgbClr val="2EB5AD">
              <a:alpha val="20000"/>
            </a:srgbClr>
          </a:solidFill>
        </p:spPr>
        <p:txBody>
          <a:bodyPr lIns="91440" tIns="0" rIns="91440" bIns="0" anchor="b" anchorCtr="0">
            <a:noAutofit/>
          </a:bodyPr>
          <a:lstStyle>
            <a:lvl1pPr>
              <a:defRPr sz="3600" b="1" cap="none" baseline="0">
                <a:solidFill>
                  <a:srgbClr val="0E1F56"/>
                </a:solidFill>
                <a:latin typeface="Calibri" panose="020F0502020204030204" pitchFamily="34" charset="0"/>
                <a:cs typeface="Calibri" panose="020F0502020204030204" pitchFamily="34" charset="0"/>
              </a:defRPr>
            </a:lvl1pPr>
          </a:lstStyle>
          <a:p>
            <a:r>
              <a:rPr lang="en-US" dirty="0"/>
              <a:t>Insert Text Here</a:t>
            </a:r>
          </a:p>
        </p:txBody>
      </p:sp>
      <p:sp>
        <p:nvSpPr>
          <p:cNvPr id="13" name="Text Placeholder 11">
            <a:extLst>
              <a:ext uri="{FF2B5EF4-FFF2-40B4-BE49-F238E27FC236}">
                <a16:creationId xmlns:a16="http://schemas.microsoft.com/office/drawing/2014/main" id="{BA85D75A-BABD-4E35-B205-FF7DB877ABFA}"/>
              </a:ext>
            </a:extLst>
          </p:cNvPr>
          <p:cNvSpPr>
            <a:spLocks noGrp="1"/>
          </p:cNvSpPr>
          <p:nvPr>
            <p:ph type="body" sz="quarter" idx="10" hasCustomPrompt="1"/>
          </p:nvPr>
        </p:nvSpPr>
        <p:spPr>
          <a:xfrm>
            <a:off x="2666999" y="1387474"/>
            <a:ext cx="4416552" cy="4820649"/>
          </a:xfrm>
        </p:spPr>
        <p:txBody>
          <a:bodyPr>
            <a:normAutofit/>
          </a:bodyPr>
          <a:lstStyle>
            <a:lvl1pPr marL="0" indent="0">
              <a:buNone/>
              <a:defRPr sz="2400"/>
            </a:lvl1pPr>
          </a:lstStyle>
          <a:p>
            <a:pPr lvl="0"/>
            <a:r>
              <a:rPr lang="en-US" dirty="0"/>
              <a:t>Insert Text Here</a:t>
            </a:r>
          </a:p>
        </p:txBody>
      </p:sp>
      <p:sp>
        <p:nvSpPr>
          <p:cNvPr id="8" name="Text Placeholder 11">
            <a:extLst>
              <a:ext uri="{FF2B5EF4-FFF2-40B4-BE49-F238E27FC236}">
                <a16:creationId xmlns:a16="http://schemas.microsoft.com/office/drawing/2014/main" id="{CFD55265-54DD-494A-B72F-54033EDB5483}"/>
              </a:ext>
            </a:extLst>
          </p:cNvPr>
          <p:cNvSpPr>
            <a:spLocks noGrp="1"/>
          </p:cNvSpPr>
          <p:nvPr>
            <p:ph type="body" sz="quarter" idx="11" hasCustomPrompt="1"/>
          </p:nvPr>
        </p:nvSpPr>
        <p:spPr>
          <a:xfrm>
            <a:off x="7086600" y="1387474"/>
            <a:ext cx="4416552" cy="4820649"/>
          </a:xfrm>
        </p:spPr>
        <p:txBody>
          <a:bodyPr>
            <a:normAutofit/>
          </a:bodyPr>
          <a:lstStyle>
            <a:lvl1pPr marL="0" indent="0">
              <a:buNone/>
              <a:defRPr sz="2400"/>
            </a:lvl1pPr>
          </a:lstStyle>
          <a:p>
            <a:pPr lvl="0"/>
            <a:r>
              <a:rPr lang="en-US" dirty="0"/>
              <a:t>Insert Text Here</a:t>
            </a:r>
          </a:p>
        </p:txBody>
      </p:sp>
      <p:sp>
        <p:nvSpPr>
          <p:cNvPr id="11" name="Text Placeholder 2">
            <a:extLst>
              <a:ext uri="{FF2B5EF4-FFF2-40B4-BE49-F238E27FC236}">
                <a16:creationId xmlns:a16="http://schemas.microsoft.com/office/drawing/2014/main" id="{62C33543-4BBC-4100-9653-1A7849BAB1A6}"/>
              </a:ext>
            </a:extLst>
          </p:cNvPr>
          <p:cNvSpPr>
            <a:spLocks noGrp="1"/>
          </p:cNvSpPr>
          <p:nvPr>
            <p:ph type="body" sz="quarter" idx="12" hasCustomPrompt="1"/>
          </p:nvPr>
        </p:nvSpPr>
        <p:spPr>
          <a:xfrm>
            <a:off x="193693" y="2119313"/>
            <a:ext cx="1658920" cy="3741156"/>
          </a:xfrm>
        </p:spPr>
        <p:txBody>
          <a:bodyPr>
            <a:normAutofit/>
          </a:bodyPr>
          <a:lstStyle>
            <a:lvl1pPr marL="0" indent="0">
              <a:buNone/>
              <a:defRPr sz="1400" b="1">
                <a:ln w="3175">
                  <a:solidFill>
                    <a:srgbClr val="2EB5AD">
                      <a:alpha val="20000"/>
                    </a:srgbClr>
                  </a:solidFill>
                </a:ln>
                <a:solidFill>
                  <a:srgbClr val="0E1F5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4" name="Text Placeholder 11">
            <a:extLst>
              <a:ext uri="{FF2B5EF4-FFF2-40B4-BE49-F238E27FC236}">
                <a16:creationId xmlns:a16="http://schemas.microsoft.com/office/drawing/2014/main" id="{2A11BF9D-D124-44C3-99A8-461A1CCB8634}"/>
              </a:ext>
            </a:extLst>
          </p:cNvPr>
          <p:cNvSpPr>
            <a:spLocks noGrp="1"/>
          </p:cNvSpPr>
          <p:nvPr>
            <p:ph type="body" sz="quarter" idx="13" hasCustomPrompt="1"/>
          </p:nvPr>
        </p:nvSpPr>
        <p:spPr>
          <a:xfrm>
            <a:off x="193693" y="1146120"/>
            <a:ext cx="652743" cy="1200328"/>
          </a:xfrm>
        </p:spPr>
        <p:txBody>
          <a:bodyPr tIns="155448">
            <a:normAutofit/>
          </a:bodyPr>
          <a:lstStyle>
            <a:lvl1pPr marL="0" indent="0">
              <a:buNone/>
              <a:defRPr sz="7200" b="1">
                <a:ln>
                  <a:solidFill>
                    <a:schemeClr val="tx1"/>
                  </a:solidFill>
                </a:ln>
                <a:solidFill>
                  <a:srgbClr val="2EB5AD"/>
                </a:solidFill>
              </a:defRPr>
            </a:lvl1pPr>
          </a:lstStyle>
          <a:p>
            <a:pPr lvl="0"/>
            <a:r>
              <a:rPr lang="en-US" dirty="0"/>
              <a:t>1</a:t>
            </a:r>
          </a:p>
        </p:txBody>
      </p:sp>
      <p:sp>
        <p:nvSpPr>
          <p:cNvPr id="19" name="Text Placeholder 17">
            <a:extLst>
              <a:ext uri="{FF2B5EF4-FFF2-40B4-BE49-F238E27FC236}">
                <a16:creationId xmlns:a16="http://schemas.microsoft.com/office/drawing/2014/main" id="{72FDD7EA-ACFF-418F-956E-1A884DFC7C43}"/>
              </a:ext>
            </a:extLst>
          </p:cNvPr>
          <p:cNvSpPr>
            <a:spLocks noGrp="1"/>
          </p:cNvSpPr>
          <p:nvPr>
            <p:ph type="body" sz="quarter" idx="14" hasCustomPrompt="1"/>
          </p:nvPr>
        </p:nvSpPr>
        <p:spPr>
          <a:xfrm>
            <a:off x="0" y="653688"/>
            <a:ext cx="2045970" cy="646330"/>
          </a:xfrm>
          <a:solidFill>
            <a:srgbClr val="2EB5AD">
              <a:alpha val="20000"/>
            </a:srgbClr>
          </a:solidFill>
        </p:spPr>
        <p:txBody>
          <a:bodyPr tIns="73152">
            <a:noAutofit/>
          </a:bodyPr>
          <a:lstStyle>
            <a:lvl1pPr marL="0" indent="0">
              <a:spcBef>
                <a:spcPts val="200"/>
              </a:spcBef>
              <a:buNone/>
              <a:defRPr sz="1800" b="1">
                <a:solidFill>
                  <a:schemeClr val="bg1"/>
                </a:solidFill>
              </a:defRPr>
            </a:lvl1pPr>
          </a:lstStyle>
          <a:p>
            <a:pPr lvl="0"/>
            <a:r>
              <a:rPr lang="en-US" dirty="0"/>
              <a:t>   OPERATIONAL</a:t>
            </a:r>
          </a:p>
          <a:p>
            <a:pPr lvl="0"/>
            <a:r>
              <a:rPr lang="en-US" dirty="0"/>
              <a:t>   DEFINITION</a:t>
            </a:r>
          </a:p>
        </p:txBody>
      </p:sp>
    </p:spTree>
    <p:extLst>
      <p:ext uri="{BB962C8B-B14F-4D97-AF65-F5344CB8AC3E}">
        <p14:creationId xmlns:p14="http://schemas.microsoft.com/office/powerpoint/2010/main" val="2267002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8"/>
        <p:cNvGrpSpPr/>
        <p:nvPr/>
      </p:nvGrpSpPr>
      <p:grpSpPr>
        <a:xfrm>
          <a:off x="0" y="0"/>
          <a:ext cx="0" cy="0"/>
          <a:chOff x="0" y="0"/>
          <a:chExt cx="0" cy="0"/>
        </a:xfrm>
      </p:grpSpPr>
      <p:sp>
        <p:nvSpPr>
          <p:cNvPr id="29" name="Google Shape;29;p45"/>
          <p:cNvSpPr/>
          <p:nvPr/>
        </p:nvSpPr>
        <p:spPr>
          <a:xfrm>
            <a:off x="0" y="952500"/>
            <a:ext cx="11503152" cy="45719"/>
          </a:xfrm>
          <a:prstGeom prst="rect">
            <a:avLst/>
          </a:prstGeom>
          <a:solidFill>
            <a:srgbClr val="2EB5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30;p45"/>
          <p:cNvSpPr txBox="1">
            <a:spLocks noGrp="1"/>
          </p:cNvSpPr>
          <p:nvPr>
            <p:ph type="title"/>
          </p:nvPr>
        </p:nvSpPr>
        <p:spPr>
          <a:xfrm>
            <a:off x="2666999" y="351889"/>
            <a:ext cx="8836153" cy="600612"/>
          </a:xfrm>
          <a:prstGeom prst="rect">
            <a:avLst/>
          </a:prstGeom>
          <a:solidFill>
            <a:srgbClr val="2EB5AD">
              <a:alpha val="20000"/>
            </a:srgbClr>
          </a:solid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0E1F56"/>
              </a:buClr>
              <a:buSzPts val="3600"/>
              <a:buFont typeface="Calibri"/>
              <a:buNone/>
              <a:defRPr sz="3600" b="1" cap="none">
                <a:solidFill>
                  <a:srgbClr val="0E1F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5"/>
          <p:cNvSpPr txBox="1">
            <a:spLocks noGrp="1"/>
          </p:cNvSpPr>
          <p:nvPr>
            <p:ph type="body" idx="1"/>
          </p:nvPr>
        </p:nvSpPr>
        <p:spPr>
          <a:xfrm>
            <a:off x="2666998" y="1387474"/>
            <a:ext cx="8836153" cy="48206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8136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EE85EF-CB5F-4D12-A248-4F5D1F49E839}"/>
              </a:ext>
            </a:extLst>
          </p:cNvPr>
          <p:cNvSpPr/>
          <p:nvPr userDrawn="1"/>
        </p:nvSpPr>
        <p:spPr>
          <a:xfrm>
            <a:off x="0" y="952500"/>
            <a:ext cx="11503152" cy="45719"/>
          </a:xfrm>
          <a:prstGeom prst="rect">
            <a:avLst/>
          </a:prstGeom>
          <a:solidFill>
            <a:srgbClr val="2EB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F938221-9B03-48BF-85BD-EC0354DC3083}"/>
              </a:ext>
            </a:extLst>
          </p:cNvPr>
          <p:cNvSpPr>
            <a:spLocks noGrp="1"/>
          </p:cNvSpPr>
          <p:nvPr>
            <p:ph type="title" hasCustomPrompt="1"/>
          </p:nvPr>
        </p:nvSpPr>
        <p:spPr>
          <a:xfrm>
            <a:off x="2666999" y="351889"/>
            <a:ext cx="8836153" cy="600612"/>
          </a:xfrm>
          <a:solidFill>
            <a:srgbClr val="2EB5AD">
              <a:alpha val="20000"/>
            </a:srgbClr>
          </a:solidFill>
        </p:spPr>
        <p:txBody>
          <a:bodyPr lIns="91440" tIns="0" rIns="91440" bIns="0" anchor="b" anchorCtr="0">
            <a:noAutofit/>
          </a:bodyPr>
          <a:lstStyle>
            <a:lvl1pPr>
              <a:defRPr sz="3600" b="1" cap="none" baseline="0">
                <a:solidFill>
                  <a:srgbClr val="0E1F56"/>
                </a:solidFill>
                <a:latin typeface="Calibri" panose="020F0502020204030204" pitchFamily="34" charset="0"/>
                <a:cs typeface="Calibri" panose="020F0502020204030204" pitchFamily="34" charset="0"/>
              </a:defRPr>
            </a:lvl1pPr>
          </a:lstStyle>
          <a:p>
            <a:r>
              <a:rPr lang="en-US" dirty="0"/>
              <a:t>Insert Text Here</a:t>
            </a:r>
          </a:p>
        </p:txBody>
      </p:sp>
      <p:sp>
        <p:nvSpPr>
          <p:cNvPr id="13" name="Text Placeholder 11">
            <a:extLst>
              <a:ext uri="{FF2B5EF4-FFF2-40B4-BE49-F238E27FC236}">
                <a16:creationId xmlns:a16="http://schemas.microsoft.com/office/drawing/2014/main" id="{BA85D75A-BABD-4E35-B205-FF7DB877ABFA}"/>
              </a:ext>
            </a:extLst>
          </p:cNvPr>
          <p:cNvSpPr>
            <a:spLocks noGrp="1"/>
          </p:cNvSpPr>
          <p:nvPr>
            <p:ph type="body" sz="quarter" idx="10" hasCustomPrompt="1"/>
          </p:nvPr>
        </p:nvSpPr>
        <p:spPr>
          <a:xfrm>
            <a:off x="2666998" y="1387474"/>
            <a:ext cx="8836153" cy="4820649"/>
          </a:xfrm>
        </p:spPr>
        <p:txBody>
          <a:bodyPr>
            <a:normAutofit/>
          </a:bodyPr>
          <a:lstStyle>
            <a:lvl1pPr marL="0" indent="0">
              <a:buNone/>
              <a:defRPr sz="2400"/>
            </a:lvl1pPr>
          </a:lstStyle>
          <a:p>
            <a:pPr lvl="0"/>
            <a:r>
              <a:rPr lang="en-US" dirty="0"/>
              <a:t>Insert Text Here</a:t>
            </a:r>
          </a:p>
        </p:txBody>
      </p:sp>
    </p:spTree>
    <p:extLst>
      <p:ext uri="{BB962C8B-B14F-4D97-AF65-F5344CB8AC3E}">
        <p14:creationId xmlns:p14="http://schemas.microsoft.com/office/powerpoint/2010/main" val="272651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526D-4623-4D5E-8D13-824580A58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DB847A-AB89-4780-A30A-4071D7BEC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AB1B8-D168-4387-A9F1-8083B8055C5B}"/>
              </a:ext>
            </a:extLst>
          </p:cNvPr>
          <p:cNvSpPr>
            <a:spLocks noGrp="1"/>
          </p:cNvSpPr>
          <p:nvPr>
            <p:ph type="dt" sz="half" idx="10"/>
          </p:nvPr>
        </p:nvSpPr>
        <p:spPr/>
        <p:txBody>
          <a:bodyPr/>
          <a:lstStyle/>
          <a:p>
            <a:fld id="{125EDE89-7F50-4CD3-8CF5-F667B08B1F5A}" type="datetimeFigureOut">
              <a:rPr lang="en-US" smtClean="0"/>
              <a:t>4/27/2023</a:t>
            </a:fld>
            <a:endParaRPr lang="en-US"/>
          </a:p>
        </p:txBody>
      </p:sp>
      <p:sp>
        <p:nvSpPr>
          <p:cNvPr id="5" name="Footer Placeholder 4">
            <a:extLst>
              <a:ext uri="{FF2B5EF4-FFF2-40B4-BE49-F238E27FC236}">
                <a16:creationId xmlns:a16="http://schemas.microsoft.com/office/drawing/2014/main" id="{CFAC5315-408B-423D-9EFC-7686010A7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A7A40-FC42-4715-8E76-08856C60AA9F}"/>
              </a:ext>
            </a:extLst>
          </p:cNvPr>
          <p:cNvSpPr>
            <a:spLocks noGrp="1"/>
          </p:cNvSpPr>
          <p:nvPr>
            <p:ph type="sldNum" sz="quarter" idx="12"/>
          </p:nvPr>
        </p:nvSpPr>
        <p:spPr/>
        <p:txBody>
          <a:bodyPr/>
          <a:lstStyle/>
          <a:p>
            <a:fld id="{A9512EBB-D379-414D-9B6D-EEE5A5BA83E2}" type="slidenum">
              <a:rPr lang="en-US" smtClean="0"/>
              <a:t>‹#›</a:t>
            </a:fld>
            <a:endParaRPr lang="en-US"/>
          </a:p>
        </p:txBody>
      </p:sp>
    </p:spTree>
    <p:extLst>
      <p:ext uri="{BB962C8B-B14F-4D97-AF65-F5344CB8AC3E}">
        <p14:creationId xmlns:p14="http://schemas.microsoft.com/office/powerpoint/2010/main" val="227953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4_Custom Layout">
    <p:spTree>
      <p:nvGrpSpPr>
        <p:cNvPr id="1" name="Shape 28"/>
        <p:cNvGrpSpPr/>
        <p:nvPr/>
      </p:nvGrpSpPr>
      <p:grpSpPr>
        <a:xfrm>
          <a:off x="0" y="0"/>
          <a:ext cx="0" cy="0"/>
          <a:chOff x="0" y="0"/>
          <a:chExt cx="0" cy="0"/>
        </a:xfrm>
      </p:grpSpPr>
      <p:sp>
        <p:nvSpPr>
          <p:cNvPr id="29" name="Google Shape;29;p45"/>
          <p:cNvSpPr/>
          <p:nvPr/>
        </p:nvSpPr>
        <p:spPr>
          <a:xfrm>
            <a:off x="0" y="952500"/>
            <a:ext cx="11503152" cy="45719"/>
          </a:xfrm>
          <a:prstGeom prst="rect">
            <a:avLst/>
          </a:prstGeom>
          <a:solidFill>
            <a:srgbClr val="2EB5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30;p45"/>
          <p:cNvSpPr txBox="1">
            <a:spLocks noGrp="1"/>
          </p:cNvSpPr>
          <p:nvPr>
            <p:ph type="title"/>
          </p:nvPr>
        </p:nvSpPr>
        <p:spPr>
          <a:xfrm>
            <a:off x="2666999" y="351889"/>
            <a:ext cx="8836153" cy="600612"/>
          </a:xfrm>
          <a:prstGeom prst="rect">
            <a:avLst/>
          </a:prstGeom>
          <a:solidFill>
            <a:srgbClr val="2EB5AD">
              <a:alpha val="20000"/>
            </a:srgbClr>
          </a:solid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0E1F56"/>
              </a:buClr>
              <a:buSzPts val="3600"/>
              <a:buFont typeface="Calibri"/>
              <a:buNone/>
              <a:defRPr sz="3600" b="1" cap="none">
                <a:solidFill>
                  <a:srgbClr val="0E1F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5"/>
          <p:cNvSpPr txBox="1">
            <a:spLocks noGrp="1"/>
          </p:cNvSpPr>
          <p:nvPr>
            <p:ph type="body" idx="1"/>
          </p:nvPr>
        </p:nvSpPr>
        <p:spPr>
          <a:xfrm>
            <a:off x="2666998" y="1387474"/>
            <a:ext cx="8836153" cy="48206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3576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4_Custom Layout">
    <p:spTree>
      <p:nvGrpSpPr>
        <p:cNvPr id="1" name="Shape 48"/>
        <p:cNvGrpSpPr/>
        <p:nvPr/>
      </p:nvGrpSpPr>
      <p:grpSpPr>
        <a:xfrm>
          <a:off x="0" y="0"/>
          <a:ext cx="0" cy="0"/>
          <a:chOff x="0" y="0"/>
          <a:chExt cx="0" cy="0"/>
        </a:xfrm>
      </p:grpSpPr>
      <p:sp>
        <p:nvSpPr>
          <p:cNvPr id="49" name="Google Shape;49;p49"/>
          <p:cNvSpPr/>
          <p:nvPr/>
        </p:nvSpPr>
        <p:spPr>
          <a:xfrm>
            <a:off x="0" y="952500"/>
            <a:ext cx="11503152" cy="45719"/>
          </a:xfrm>
          <a:prstGeom prst="rect">
            <a:avLst/>
          </a:prstGeom>
          <a:solidFill>
            <a:srgbClr val="2EB5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50;p49"/>
          <p:cNvSpPr txBox="1">
            <a:spLocks noGrp="1"/>
          </p:cNvSpPr>
          <p:nvPr>
            <p:ph type="title"/>
          </p:nvPr>
        </p:nvSpPr>
        <p:spPr>
          <a:xfrm>
            <a:off x="2666999" y="351889"/>
            <a:ext cx="8836153" cy="600612"/>
          </a:xfrm>
          <a:prstGeom prst="rect">
            <a:avLst/>
          </a:prstGeom>
          <a:solidFill>
            <a:srgbClr val="2EB5AD">
              <a:alpha val="20000"/>
            </a:srgbClr>
          </a:solid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0E1F56"/>
              </a:buClr>
              <a:buSzPts val="3600"/>
              <a:buFont typeface="Calibri"/>
              <a:buNone/>
              <a:defRPr sz="3600" b="1" cap="none">
                <a:solidFill>
                  <a:srgbClr val="0E1F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9"/>
          <p:cNvSpPr txBox="1">
            <a:spLocks noGrp="1"/>
          </p:cNvSpPr>
          <p:nvPr>
            <p:ph type="body" idx="1"/>
          </p:nvPr>
        </p:nvSpPr>
        <p:spPr>
          <a:xfrm>
            <a:off x="2666999" y="1387474"/>
            <a:ext cx="4416552" cy="48206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9"/>
          <p:cNvSpPr txBox="1">
            <a:spLocks noGrp="1"/>
          </p:cNvSpPr>
          <p:nvPr>
            <p:ph type="body" idx="2"/>
          </p:nvPr>
        </p:nvSpPr>
        <p:spPr>
          <a:xfrm>
            <a:off x="7086600" y="1387474"/>
            <a:ext cx="4416552" cy="48206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9"/>
          <p:cNvSpPr txBox="1">
            <a:spLocks noGrp="1"/>
          </p:cNvSpPr>
          <p:nvPr>
            <p:ph type="body" idx="3"/>
          </p:nvPr>
        </p:nvSpPr>
        <p:spPr>
          <a:xfrm>
            <a:off x="193693" y="2119313"/>
            <a:ext cx="1658920" cy="37411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E1F56"/>
              </a:buClr>
              <a:buSzPts val="1400"/>
              <a:buNone/>
              <a:defRPr sz="1400" b="1">
                <a:solidFill>
                  <a:srgbClr val="0E1F5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9"/>
          <p:cNvSpPr txBox="1">
            <a:spLocks noGrp="1"/>
          </p:cNvSpPr>
          <p:nvPr>
            <p:ph type="body" idx="4"/>
          </p:nvPr>
        </p:nvSpPr>
        <p:spPr>
          <a:xfrm>
            <a:off x="193693" y="1146120"/>
            <a:ext cx="652743" cy="1200328"/>
          </a:xfrm>
          <a:prstGeom prst="rect">
            <a:avLst/>
          </a:prstGeom>
          <a:noFill/>
          <a:ln>
            <a:noFill/>
          </a:ln>
        </p:spPr>
        <p:txBody>
          <a:bodyPr spcFirstLastPara="1" wrap="square" lIns="91425" tIns="155425" rIns="91425" bIns="45700" anchor="t" anchorCtr="0">
            <a:normAutofit/>
          </a:bodyPr>
          <a:lstStyle>
            <a:lvl1pPr marL="457200" lvl="0" indent="-228600" algn="l">
              <a:lnSpc>
                <a:spcPct val="90000"/>
              </a:lnSpc>
              <a:spcBef>
                <a:spcPts val="1000"/>
              </a:spcBef>
              <a:spcAft>
                <a:spcPts val="0"/>
              </a:spcAft>
              <a:buClr>
                <a:srgbClr val="2EB5AD"/>
              </a:buClr>
              <a:buSzPts val="7200"/>
              <a:buNone/>
              <a:defRPr sz="7200" b="1">
                <a:solidFill>
                  <a:srgbClr val="2EB5AD"/>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9"/>
          <p:cNvSpPr txBox="1">
            <a:spLocks noGrp="1"/>
          </p:cNvSpPr>
          <p:nvPr>
            <p:ph type="body" idx="5"/>
          </p:nvPr>
        </p:nvSpPr>
        <p:spPr>
          <a:xfrm>
            <a:off x="0" y="653688"/>
            <a:ext cx="2045970" cy="646330"/>
          </a:xfrm>
          <a:prstGeom prst="rect">
            <a:avLst/>
          </a:prstGeom>
          <a:solidFill>
            <a:srgbClr val="2EB5AD">
              <a:alpha val="20000"/>
            </a:srgbClr>
          </a:solidFill>
          <a:ln>
            <a:noFill/>
          </a:ln>
        </p:spPr>
        <p:txBody>
          <a:bodyPr spcFirstLastPara="1" wrap="square" lIns="91425" tIns="73150" rIns="91425" bIns="45700" anchor="t" anchorCtr="0">
            <a:noAutofit/>
          </a:bodyPr>
          <a:lstStyle>
            <a:lvl1pPr marL="457200" lvl="0" indent="-228600" algn="l">
              <a:lnSpc>
                <a:spcPct val="90000"/>
              </a:lnSpc>
              <a:spcBef>
                <a:spcPts val="200"/>
              </a:spcBef>
              <a:spcAft>
                <a:spcPts val="0"/>
              </a:spcAft>
              <a:buClr>
                <a:schemeClr val="lt1"/>
              </a:buClr>
              <a:buSzPts val="1800"/>
              <a:buNone/>
              <a:defRPr sz="1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71440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4_Custom Layout">
    <p:spTree>
      <p:nvGrpSpPr>
        <p:cNvPr id="1" name="Shape 38"/>
        <p:cNvGrpSpPr/>
        <p:nvPr/>
      </p:nvGrpSpPr>
      <p:grpSpPr>
        <a:xfrm>
          <a:off x="0" y="0"/>
          <a:ext cx="0" cy="0"/>
          <a:chOff x="0" y="0"/>
          <a:chExt cx="0" cy="0"/>
        </a:xfrm>
      </p:grpSpPr>
      <p:sp>
        <p:nvSpPr>
          <p:cNvPr id="39" name="Google Shape;39;p47"/>
          <p:cNvSpPr/>
          <p:nvPr/>
        </p:nvSpPr>
        <p:spPr>
          <a:xfrm>
            <a:off x="0" y="952500"/>
            <a:ext cx="11503152" cy="45719"/>
          </a:xfrm>
          <a:prstGeom prst="rect">
            <a:avLst/>
          </a:prstGeom>
          <a:solidFill>
            <a:srgbClr val="2EB5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 name="Google Shape;40;p47"/>
          <p:cNvSpPr txBox="1">
            <a:spLocks noGrp="1"/>
          </p:cNvSpPr>
          <p:nvPr>
            <p:ph type="title"/>
          </p:nvPr>
        </p:nvSpPr>
        <p:spPr>
          <a:xfrm>
            <a:off x="2666999" y="351889"/>
            <a:ext cx="8836153" cy="600612"/>
          </a:xfrm>
          <a:prstGeom prst="rect">
            <a:avLst/>
          </a:prstGeom>
          <a:solidFill>
            <a:srgbClr val="2EB5AD">
              <a:alpha val="20000"/>
            </a:srgbClr>
          </a:solid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0E1F56"/>
              </a:buClr>
              <a:buSzPts val="3600"/>
              <a:buFont typeface="Calibri"/>
              <a:buNone/>
              <a:defRPr sz="3600" b="1" cap="none">
                <a:solidFill>
                  <a:srgbClr val="0E1F5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7"/>
          <p:cNvSpPr txBox="1">
            <a:spLocks noGrp="1"/>
          </p:cNvSpPr>
          <p:nvPr>
            <p:ph type="body" idx="1"/>
          </p:nvPr>
        </p:nvSpPr>
        <p:spPr>
          <a:xfrm>
            <a:off x="2666998" y="1387474"/>
            <a:ext cx="8836153" cy="48206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7"/>
          <p:cNvSpPr txBox="1">
            <a:spLocks noGrp="1"/>
          </p:cNvSpPr>
          <p:nvPr>
            <p:ph type="body" idx="2"/>
          </p:nvPr>
        </p:nvSpPr>
        <p:spPr>
          <a:xfrm>
            <a:off x="193693" y="2119313"/>
            <a:ext cx="1658920" cy="37411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E1F56"/>
              </a:buClr>
              <a:buSzPts val="1400"/>
              <a:buNone/>
              <a:defRPr sz="1400" b="1">
                <a:solidFill>
                  <a:srgbClr val="0E1F5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7"/>
          <p:cNvSpPr txBox="1">
            <a:spLocks noGrp="1"/>
          </p:cNvSpPr>
          <p:nvPr>
            <p:ph type="body" idx="3"/>
          </p:nvPr>
        </p:nvSpPr>
        <p:spPr>
          <a:xfrm>
            <a:off x="193693" y="1146120"/>
            <a:ext cx="652743" cy="1200328"/>
          </a:xfrm>
          <a:prstGeom prst="rect">
            <a:avLst/>
          </a:prstGeom>
          <a:noFill/>
          <a:ln>
            <a:noFill/>
          </a:ln>
        </p:spPr>
        <p:txBody>
          <a:bodyPr spcFirstLastPara="1" wrap="square" lIns="91425" tIns="155425" rIns="91425" bIns="45700" anchor="t" anchorCtr="0">
            <a:normAutofit/>
          </a:bodyPr>
          <a:lstStyle>
            <a:lvl1pPr marL="457200" lvl="0" indent="-228600" algn="l">
              <a:lnSpc>
                <a:spcPct val="90000"/>
              </a:lnSpc>
              <a:spcBef>
                <a:spcPts val="1000"/>
              </a:spcBef>
              <a:spcAft>
                <a:spcPts val="0"/>
              </a:spcAft>
              <a:buClr>
                <a:srgbClr val="2EB5AD"/>
              </a:buClr>
              <a:buSzPts val="7200"/>
              <a:buNone/>
              <a:defRPr sz="7200" b="1">
                <a:solidFill>
                  <a:srgbClr val="2EB5AD"/>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7"/>
          <p:cNvSpPr txBox="1">
            <a:spLocks noGrp="1"/>
          </p:cNvSpPr>
          <p:nvPr>
            <p:ph type="body" idx="4"/>
          </p:nvPr>
        </p:nvSpPr>
        <p:spPr>
          <a:xfrm>
            <a:off x="0" y="653688"/>
            <a:ext cx="2045970" cy="646330"/>
          </a:xfrm>
          <a:prstGeom prst="rect">
            <a:avLst/>
          </a:prstGeom>
          <a:solidFill>
            <a:srgbClr val="2EB5AD">
              <a:alpha val="20000"/>
            </a:srgbClr>
          </a:solidFill>
          <a:ln>
            <a:noFill/>
          </a:ln>
        </p:spPr>
        <p:txBody>
          <a:bodyPr spcFirstLastPara="1" wrap="square" lIns="91425" tIns="73150" rIns="91425" bIns="45700" anchor="t" anchorCtr="0">
            <a:noAutofit/>
          </a:bodyPr>
          <a:lstStyle>
            <a:lvl1pPr marL="457200" lvl="0" indent="-228600" algn="l">
              <a:lnSpc>
                <a:spcPct val="90000"/>
              </a:lnSpc>
              <a:spcBef>
                <a:spcPts val="200"/>
              </a:spcBef>
              <a:spcAft>
                <a:spcPts val="0"/>
              </a:spcAft>
              <a:buClr>
                <a:schemeClr val="lt1"/>
              </a:buClr>
              <a:buSzPts val="1800"/>
              <a:buNone/>
              <a:defRPr sz="18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8608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C54B-C6DF-4108-A2A4-442357036F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6B78-8583-4C7D-AFB1-370942A141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AF57A-C2ED-455E-8C7E-2BCCC8A8E0B7}"/>
              </a:ext>
            </a:extLst>
          </p:cNvPr>
          <p:cNvSpPr>
            <a:spLocks noGrp="1"/>
          </p:cNvSpPr>
          <p:nvPr>
            <p:ph type="dt" sz="half" idx="10"/>
          </p:nvPr>
        </p:nvSpPr>
        <p:spPr/>
        <p:txBody>
          <a:bodyPr/>
          <a:lstStyle/>
          <a:p>
            <a:fld id="{688159CF-7E21-4C18-B713-08066E6BC538}" type="datetimeFigureOut">
              <a:rPr lang="en-US" smtClean="0"/>
              <a:t>4/27/2023</a:t>
            </a:fld>
            <a:endParaRPr lang="en-US"/>
          </a:p>
        </p:txBody>
      </p:sp>
      <p:sp>
        <p:nvSpPr>
          <p:cNvPr id="5" name="Footer Placeholder 4">
            <a:extLst>
              <a:ext uri="{FF2B5EF4-FFF2-40B4-BE49-F238E27FC236}">
                <a16:creationId xmlns:a16="http://schemas.microsoft.com/office/drawing/2014/main" id="{DA62F9C8-B41B-4CA7-A87C-B3D4B2308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1C0D4-FBE4-478D-8F20-78AE7FD2A548}"/>
              </a:ext>
            </a:extLst>
          </p:cNvPr>
          <p:cNvSpPr>
            <a:spLocks noGrp="1"/>
          </p:cNvSpPr>
          <p:nvPr>
            <p:ph type="sldNum" sz="quarter" idx="12"/>
          </p:nvPr>
        </p:nvSpPr>
        <p:spPr/>
        <p:txBody>
          <a:bodyPr/>
          <a:lstStyle/>
          <a:p>
            <a:fld id="{A88436C7-1AD9-491B-B54F-C919049DA2E8}" type="slidenum">
              <a:rPr lang="en-US" smtClean="0"/>
              <a:t>‹#›</a:t>
            </a:fld>
            <a:endParaRPr lang="en-US"/>
          </a:p>
        </p:txBody>
      </p:sp>
    </p:spTree>
    <p:extLst>
      <p:ext uri="{BB962C8B-B14F-4D97-AF65-F5344CB8AC3E}">
        <p14:creationId xmlns:p14="http://schemas.microsoft.com/office/powerpoint/2010/main" val="2534508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9C3126-BCA3-4D57-AD5E-CF4D45A590B6}"/>
              </a:ext>
            </a:extLst>
          </p:cNvPr>
          <p:cNvSpPr/>
          <p:nvPr userDrawn="1"/>
        </p:nvSpPr>
        <p:spPr>
          <a:xfrm>
            <a:off x="0" y="1"/>
            <a:ext cx="2045368" cy="6232523"/>
          </a:xfrm>
          <a:prstGeom prst="rect">
            <a:avLst/>
          </a:prstGeom>
          <a:gradFill flip="none" rotWithShape="1">
            <a:gsLst>
              <a:gs pos="0">
                <a:srgbClr val="0E1F56"/>
              </a:gs>
              <a:gs pos="100000">
                <a:schemeClr val="bg1">
                  <a:lumMod val="95000"/>
                </a:schemeClr>
              </a:gs>
            </a:gsLst>
            <a:lin ang="5400000" scaled="1"/>
            <a:tileRect/>
          </a:gra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E9CD01E2-E5F8-354E-B416-687E0C237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9A9F37-8DBF-1C4F-8ADE-38520CE415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44DCC3-FEE4-4047-AA77-8ADF288D20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06E05-5A7D-D04A-B6AC-2B1C8FF399D2}" type="datetimeFigureOut">
              <a:rPr lang="en-US" smtClean="0"/>
              <a:t>4/27/2023</a:t>
            </a:fld>
            <a:endParaRPr lang="en-US"/>
          </a:p>
        </p:txBody>
      </p:sp>
      <p:sp>
        <p:nvSpPr>
          <p:cNvPr id="5" name="Footer Placeholder 4">
            <a:extLst>
              <a:ext uri="{FF2B5EF4-FFF2-40B4-BE49-F238E27FC236}">
                <a16:creationId xmlns:a16="http://schemas.microsoft.com/office/drawing/2014/main" id="{BA0E5B84-C579-7F45-96A6-97D7DDDCB1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5D3F6E-3A38-0840-91B7-8DCD0B7114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56EFB5-1617-0842-8286-0FD593E997E9}" type="slidenum">
              <a:rPr lang="en-US" smtClean="0"/>
              <a:t>‹#›</a:t>
            </a:fld>
            <a:endParaRPr lang="en-US"/>
          </a:p>
        </p:txBody>
      </p:sp>
      <p:sp>
        <p:nvSpPr>
          <p:cNvPr id="7" name="Date Placeholder 4">
            <a:extLst>
              <a:ext uri="{FF2B5EF4-FFF2-40B4-BE49-F238E27FC236}">
                <a16:creationId xmlns:a16="http://schemas.microsoft.com/office/drawing/2014/main" id="{090B8228-F3DA-4053-854A-3C78F41C3370}"/>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B06E05-5A7D-D04A-B6AC-2B1C8FF399D2}" type="datetimeFigureOut">
              <a:rPr lang="en-US" smtClean="0"/>
              <a:pPr/>
              <a:t>4/27/2023</a:t>
            </a:fld>
            <a:endParaRPr lang="en-US"/>
          </a:p>
        </p:txBody>
      </p:sp>
      <p:sp>
        <p:nvSpPr>
          <p:cNvPr id="8" name="Slide Number Placeholder 6">
            <a:extLst>
              <a:ext uri="{FF2B5EF4-FFF2-40B4-BE49-F238E27FC236}">
                <a16:creationId xmlns:a16="http://schemas.microsoft.com/office/drawing/2014/main" id="{AA5998DD-0DB2-4D22-BC82-9ADF5BD75DF7}"/>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56EFB5-1617-0842-8286-0FD593E997E9}" type="slidenum">
              <a:rPr lang="en-US" smtClean="0"/>
              <a:pPr/>
              <a:t>‹#›</a:t>
            </a:fld>
            <a:endParaRPr lang="en-US"/>
          </a:p>
        </p:txBody>
      </p:sp>
      <p:sp>
        <p:nvSpPr>
          <p:cNvPr id="9" name="Rectangle 8">
            <a:extLst>
              <a:ext uri="{FF2B5EF4-FFF2-40B4-BE49-F238E27FC236}">
                <a16:creationId xmlns:a16="http://schemas.microsoft.com/office/drawing/2014/main" id="{6D6329EC-FEFD-4DEA-8249-0A6DC0FFFA78}"/>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sign&#10;&#10;Description automatically generated">
            <a:extLst>
              <a:ext uri="{FF2B5EF4-FFF2-40B4-BE49-F238E27FC236}">
                <a16:creationId xmlns:a16="http://schemas.microsoft.com/office/drawing/2014/main" id="{EF4A9EDB-BA19-4C88-BFD5-99D9E2FD59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3" name="Picture 12" descr="A close up of a logo&#10;&#10;Description automatically generated">
            <a:extLst>
              <a:ext uri="{FF2B5EF4-FFF2-40B4-BE49-F238E27FC236}">
                <a16:creationId xmlns:a16="http://schemas.microsoft.com/office/drawing/2014/main" id="{25F3F755-3AF6-4938-9516-FAE58370549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5" name="Picture 14">
            <a:extLst>
              <a:ext uri="{FF2B5EF4-FFF2-40B4-BE49-F238E27FC236}">
                <a16:creationId xmlns:a16="http://schemas.microsoft.com/office/drawing/2014/main" id="{027CC055-51F0-4B76-86C7-59A122697981}"/>
              </a:ext>
            </a:extLst>
          </p:cNvPr>
          <p:cNvPicPr>
            <a:picLocks noChangeAspect="1"/>
          </p:cNvPicPr>
          <p:nvPr userDrawn="1"/>
        </p:nvPicPr>
        <p:blipFill>
          <a:blip r:embed="rId13"/>
          <a:stretch>
            <a:fillRect/>
          </a:stretch>
        </p:blipFill>
        <p:spPr>
          <a:xfrm>
            <a:off x="4577163" y="6218529"/>
            <a:ext cx="3037674" cy="752006"/>
          </a:xfrm>
          <a:prstGeom prst="rect">
            <a:avLst/>
          </a:prstGeom>
        </p:spPr>
      </p:pic>
    </p:spTree>
    <p:extLst>
      <p:ext uri="{BB962C8B-B14F-4D97-AF65-F5344CB8AC3E}">
        <p14:creationId xmlns:p14="http://schemas.microsoft.com/office/powerpoint/2010/main" val="668588659"/>
      </p:ext>
    </p:extLst>
  </p:cSld>
  <p:clrMap bg1="lt1" tx1="dk1" bg2="lt2" tx2="dk2" accent1="accent1" accent2="accent2" accent3="accent3" accent4="accent4" accent5="accent5" accent6="accent6" hlink="hlink" folHlink="folHlink"/>
  <p:sldLayoutIdLst>
    <p:sldLayoutId id="2147483654" r:id="rId1"/>
    <p:sldLayoutId id="2147483662" r:id="rId2"/>
    <p:sldLayoutId id="2147483661" r:id="rId3"/>
    <p:sldLayoutId id="2147483663" r:id="rId4"/>
    <p:sldLayoutId id="2147483664" r:id="rId5"/>
    <p:sldLayoutId id="2147483665" r:id="rId6"/>
    <p:sldLayoutId id="2147483666" r:id="rId7"/>
    <p:sldLayoutId id="2147483668" r:id="rId8"/>
    <p:sldLayoutId id="214748370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0" userDrawn="1">
          <p15:clr>
            <a:srgbClr val="F26B43"/>
          </p15:clr>
        </p15:guide>
        <p15:guide id="2" orient="horz" pos="336" userDrawn="1">
          <p15:clr>
            <a:srgbClr val="F26B43"/>
          </p15:clr>
        </p15:guide>
        <p15:guide id="3" orient="horz" pos="3528" userDrawn="1">
          <p15:clr>
            <a:srgbClr val="F26B43"/>
          </p15:clr>
        </p15:guide>
        <p15:guide id="4" pos="72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9C3126-BCA3-4D57-AD5E-CF4D45A590B6}"/>
              </a:ext>
            </a:extLst>
          </p:cNvPr>
          <p:cNvSpPr/>
          <p:nvPr userDrawn="1"/>
        </p:nvSpPr>
        <p:spPr>
          <a:xfrm>
            <a:off x="0" y="1"/>
            <a:ext cx="2045368" cy="6232523"/>
          </a:xfrm>
          <a:prstGeom prst="rect">
            <a:avLst/>
          </a:prstGeom>
          <a:gradFill flip="none" rotWithShape="1">
            <a:gsLst>
              <a:gs pos="0">
                <a:srgbClr val="0E1F56"/>
              </a:gs>
              <a:gs pos="100000">
                <a:schemeClr val="bg1">
                  <a:lumMod val="95000"/>
                </a:schemeClr>
              </a:gs>
            </a:gsLst>
            <a:lin ang="5400000" scaled="1"/>
            <a:tileRect/>
          </a:gra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E9CD01E2-E5F8-354E-B416-687E0C237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9A9F37-8DBF-1C4F-8ADE-38520CE415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44DCC3-FEE4-4047-AA77-8ADF288D20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06E05-5A7D-D04A-B6AC-2B1C8FF399D2}" type="datetimeFigureOut">
              <a:rPr lang="en-US" smtClean="0"/>
              <a:t>4/27/2023</a:t>
            </a:fld>
            <a:endParaRPr lang="en-US"/>
          </a:p>
        </p:txBody>
      </p:sp>
      <p:sp>
        <p:nvSpPr>
          <p:cNvPr id="5" name="Footer Placeholder 4">
            <a:extLst>
              <a:ext uri="{FF2B5EF4-FFF2-40B4-BE49-F238E27FC236}">
                <a16:creationId xmlns:a16="http://schemas.microsoft.com/office/drawing/2014/main" id="{BA0E5B84-C579-7F45-96A6-97D7DDDCB1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5D3F6E-3A38-0840-91B7-8DCD0B7114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56EFB5-1617-0842-8286-0FD593E997E9}" type="slidenum">
              <a:rPr lang="en-US" smtClean="0"/>
              <a:t>‹#›</a:t>
            </a:fld>
            <a:endParaRPr lang="en-US"/>
          </a:p>
        </p:txBody>
      </p:sp>
      <p:sp>
        <p:nvSpPr>
          <p:cNvPr id="7" name="Date Placeholder 4">
            <a:extLst>
              <a:ext uri="{FF2B5EF4-FFF2-40B4-BE49-F238E27FC236}">
                <a16:creationId xmlns:a16="http://schemas.microsoft.com/office/drawing/2014/main" id="{090B8228-F3DA-4053-854A-3C78F41C3370}"/>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B06E05-5A7D-D04A-B6AC-2B1C8FF399D2}" type="datetimeFigureOut">
              <a:rPr lang="en-US" smtClean="0"/>
              <a:pPr/>
              <a:t>4/27/2023</a:t>
            </a:fld>
            <a:endParaRPr lang="en-US"/>
          </a:p>
        </p:txBody>
      </p:sp>
      <p:sp>
        <p:nvSpPr>
          <p:cNvPr id="8" name="Slide Number Placeholder 6">
            <a:extLst>
              <a:ext uri="{FF2B5EF4-FFF2-40B4-BE49-F238E27FC236}">
                <a16:creationId xmlns:a16="http://schemas.microsoft.com/office/drawing/2014/main" id="{AA5998DD-0DB2-4D22-BC82-9ADF5BD75DF7}"/>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56EFB5-1617-0842-8286-0FD593E997E9}" type="slidenum">
              <a:rPr lang="en-US" smtClean="0"/>
              <a:pPr/>
              <a:t>‹#›</a:t>
            </a:fld>
            <a:endParaRPr lang="en-US"/>
          </a:p>
        </p:txBody>
      </p:sp>
      <p:sp>
        <p:nvSpPr>
          <p:cNvPr id="9" name="Rectangle 8">
            <a:extLst>
              <a:ext uri="{FF2B5EF4-FFF2-40B4-BE49-F238E27FC236}">
                <a16:creationId xmlns:a16="http://schemas.microsoft.com/office/drawing/2014/main" id="{6D6329EC-FEFD-4DEA-8249-0A6DC0FFFA78}"/>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sign&#10;&#10;Description automatically generated">
            <a:extLst>
              <a:ext uri="{FF2B5EF4-FFF2-40B4-BE49-F238E27FC236}">
                <a16:creationId xmlns:a16="http://schemas.microsoft.com/office/drawing/2014/main" id="{EF4A9EDB-BA19-4C88-BFD5-99D9E2FD59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3" name="Picture 12" descr="A close up of a logo&#10;&#10;Description automatically generated">
            <a:extLst>
              <a:ext uri="{FF2B5EF4-FFF2-40B4-BE49-F238E27FC236}">
                <a16:creationId xmlns:a16="http://schemas.microsoft.com/office/drawing/2014/main" id="{25F3F755-3AF6-4938-9516-FAE58370549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5" name="Picture 14">
            <a:extLst>
              <a:ext uri="{FF2B5EF4-FFF2-40B4-BE49-F238E27FC236}">
                <a16:creationId xmlns:a16="http://schemas.microsoft.com/office/drawing/2014/main" id="{027CC055-51F0-4B76-86C7-59A122697981}"/>
              </a:ext>
            </a:extLst>
          </p:cNvPr>
          <p:cNvPicPr>
            <a:picLocks noChangeAspect="1"/>
          </p:cNvPicPr>
          <p:nvPr userDrawn="1"/>
        </p:nvPicPr>
        <p:blipFill>
          <a:blip r:embed="rId13"/>
          <a:stretch>
            <a:fillRect/>
          </a:stretch>
        </p:blipFill>
        <p:spPr>
          <a:xfrm>
            <a:off x="4577163" y="6218529"/>
            <a:ext cx="3037674" cy="752006"/>
          </a:xfrm>
          <a:prstGeom prst="rect">
            <a:avLst/>
          </a:prstGeom>
        </p:spPr>
      </p:pic>
    </p:spTree>
    <p:extLst>
      <p:ext uri="{BB962C8B-B14F-4D97-AF65-F5344CB8AC3E}">
        <p14:creationId xmlns:p14="http://schemas.microsoft.com/office/powerpoint/2010/main" val="4077210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0">
          <p15:clr>
            <a:srgbClr val="F26B43"/>
          </p15:clr>
        </p15:guide>
        <p15:guide id="2" orient="horz" pos="336">
          <p15:clr>
            <a:srgbClr val="F26B43"/>
          </p15:clr>
        </p15:guide>
        <p15:guide id="3" orient="horz" pos="3528">
          <p15:clr>
            <a:srgbClr val="F26B43"/>
          </p15:clr>
        </p15:guide>
        <p15:guide id="4" pos="72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82C77-AB51-476E-AA0D-20F9E0F728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BB9043-0E5D-4A32-ACFE-5ED97C4C2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E1CA5-4C06-431C-8F09-2C098C552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159CF-7E21-4C18-B713-08066E6BC538}" type="datetimeFigureOut">
              <a:rPr lang="en-US" smtClean="0"/>
              <a:t>4/27/2023</a:t>
            </a:fld>
            <a:endParaRPr lang="en-US"/>
          </a:p>
        </p:txBody>
      </p:sp>
      <p:sp>
        <p:nvSpPr>
          <p:cNvPr id="5" name="Footer Placeholder 4">
            <a:extLst>
              <a:ext uri="{FF2B5EF4-FFF2-40B4-BE49-F238E27FC236}">
                <a16:creationId xmlns:a16="http://schemas.microsoft.com/office/drawing/2014/main" id="{CE064E9F-9A60-4FA3-8098-D598904B7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A15208-CE92-481D-A4A0-A3B1BDE65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436C7-1AD9-491B-B54F-C919049DA2E8}" type="slidenum">
              <a:rPr lang="en-US" smtClean="0"/>
              <a:t>‹#›</a:t>
            </a:fld>
            <a:endParaRPr lang="en-US"/>
          </a:p>
        </p:txBody>
      </p:sp>
    </p:spTree>
    <p:extLst>
      <p:ext uri="{BB962C8B-B14F-4D97-AF65-F5344CB8AC3E}">
        <p14:creationId xmlns:p14="http://schemas.microsoft.com/office/powerpoint/2010/main" val="40381357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4.jpeg"/><Relationship Id="rId11" Type="http://schemas.openxmlformats.org/officeDocument/2006/relationships/image" Target="../media/image5.png"/><Relationship Id="rId5" Type="http://schemas.openxmlformats.org/officeDocument/2006/relationships/image" Target="../media/image13.jpeg"/><Relationship Id="rId10" Type="http://schemas.openxmlformats.org/officeDocument/2006/relationships/image" Target="../media/image1.png"/><Relationship Id="rId4" Type="http://schemas.openxmlformats.org/officeDocument/2006/relationships/image" Target="../media/image12.jpe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youtu.be/KZBTYViDPlQ" TargetMode="External"/><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image" Target="../media/image5.png"/><Relationship Id="rId5" Type="http://schemas.openxmlformats.org/officeDocument/2006/relationships/diagramQuickStyle" Target="../diagrams/quickStyle2.xml"/><Relationship Id="rId10" Type="http://schemas.openxmlformats.org/officeDocument/2006/relationships/image" Target="../media/image1.png"/><Relationship Id="rId4" Type="http://schemas.openxmlformats.org/officeDocument/2006/relationships/diagramLayout" Target="../diagrams/layout2.xml"/><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jp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28.jpg"/><Relationship Id="rId5" Type="http://schemas.openxmlformats.org/officeDocument/2006/relationships/image" Target="../media/image27.jpg"/><Relationship Id="rId10" Type="http://schemas.openxmlformats.org/officeDocument/2006/relationships/image" Target="../media/image5.png"/><Relationship Id="rId4" Type="http://schemas.openxmlformats.org/officeDocument/2006/relationships/image" Target="../media/image26.jpg"/><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hyperlink" Target="https://www.medicinenet.com/stress_symptoms_and_signs/symptoms.htm" TargetMode="External"/><Relationship Id="rId4" Type="http://schemas.openxmlformats.org/officeDocument/2006/relationships/image" Target="../media/image30.svg"/><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jp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g"/><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9.jpg"/><Relationship Id="rId1" Type="http://schemas.openxmlformats.org/officeDocument/2006/relationships/slideLayout" Target="../slideLayouts/slideLayout20.xml"/><Relationship Id="rId6" Type="http://schemas.openxmlformats.org/officeDocument/2006/relationships/diagramColors" Target="../diagrams/colors3.xml"/><Relationship Id="rId11" Type="http://schemas.openxmlformats.org/officeDocument/2006/relationships/image" Target="../media/image5.png"/><Relationship Id="rId5" Type="http://schemas.openxmlformats.org/officeDocument/2006/relationships/diagramQuickStyle" Target="../diagrams/quickStyle3.xml"/><Relationship Id="rId10" Type="http://schemas.openxmlformats.org/officeDocument/2006/relationships/image" Target="../media/image1.png"/><Relationship Id="rId4" Type="http://schemas.openxmlformats.org/officeDocument/2006/relationships/diagramLayout" Target="../diagrams/layout3.xml"/><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0.jpeg"/><Relationship Id="rId7"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c8sciences.com/about/8ccc/cognitive-flexibilit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diagramData" Target="../diagrams/data1.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5.png"/><Relationship Id="rId11" Type="http://schemas.microsoft.com/office/2007/relationships/diagramDrawing" Target="../diagrams/drawing1.xml"/><Relationship Id="rId5" Type="http://schemas.openxmlformats.org/officeDocument/2006/relationships/image" Target="../media/image1.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youtu.be/R0iRQoen25Y" TargetMode="External"/><Relationship Id="rId7"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9" name="Picture 8" descr="A tree in a field&#10;&#10;Description automatically generated with medium confidence">
            <a:extLst>
              <a:ext uri="{FF2B5EF4-FFF2-40B4-BE49-F238E27FC236}">
                <a16:creationId xmlns:a16="http://schemas.microsoft.com/office/drawing/2014/main" id="{351C3798-4E4F-4BB4-8B5E-98CD1C21D389}"/>
              </a:ext>
            </a:extLst>
          </p:cNvPr>
          <p:cNvPicPr>
            <a:picLocks noChangeAspect="1"/>
          </p:cNvPicPr>
          <p:nvPr/>
        </p:nvPicPr>
        <p:blipFill rotWithShape="1">
          <a:blip r:embed="rId3">
            <a:alphaModFix amt="70000"/>
          </a:blip>
          <a:srcRect t="2856" r="52" b="4379"/>
          <a:stretch/>
        </p:blipFill>
        <p:spPr>
          <a:xfrm>
            <a:off x="2128665" y="1109280"/>
            <a:ext cx="7884016" cy="4878235"/>
          </a:xfrm>
          <a:prstGeom prst="rect">
            <a:avLst/>
          </a:prstGeom>
        </p:spPr>
      </p:pic>
      <p:sp>
        <p:nvSpPr>
          <p:cNvPr id="4" name="Content Placeholder 3">
            <a:extLst>
              <a:ext uri="{FF2B5EF4-FFF2-40B4-BE49-F238E27FC236}">
                <a16:creationId xmlns:a16="http://schemas.microsoft.com/office/drawing/2014/main" id="{CA061565-065B-4E62-9531-037518F7DA93}"/>
              </a:ext>
            </a:extLst>
          </p:cNvPr>
          <p:cNvSpPr>
            <a:spLocks noGrp="1"/>
          </p:cNvSpPr>
          <p:nvPr>
            <p:ph idx="1"/>
          </p:nvPr>
        </p:nvSpPr>
        <p:spPr>
          <a:xfrm>
            <a:off x="803910" y="284819"/>
            <a:ext cx="10363200" cy="850583"/>
          </a:xfrm>
          <a:solidFill>
            <a:schemeClr val="bg1"/>
          </a:solidFill>
        </p:spPr>
        <p:txBody>
          <a:bodyPr>
            <a:normAutofit/>
          </a:bodyPr>
          <a:lstStyle/>
          <a:p>
            <a:pPr marL="0" indent="0" algn="ctr">
              <a:buNone/>
            </a:pPr>
            <a:r>
              <a:rPr lang="en-US" sz="4400" b="1" dirty="0">
                <a:solidFill>
                  <a:srgbClr val="002060"/>
                </a:solidFill>
              </a:rPr>
              <a:t>Trauma, Stress and Caregiver Wellbeing</a:t>
            </a:r>
            <a:endParaRPr lang="en-US" sz="4400" dirty="0"/>
          </a:p>
        </p:txBody>
      </p:sp>
      <p:grpSp>
        <p:nvGrpSpPr>
          <p:cNvPr id="5" name="Group 4">
            <a:extLst>
              <a:ext uri="{FF2B5EF4-FFF2-40B4-BE49-F238E27FC236}">
                <a16:creationId xmlns:a16="http://schemas.microsoft.com/office/drawing/2014/main" id="{F19B8BE9-8070-4DEE-9E02-B9F61C2EC0CA}"/>
              </a:ext>
            </a:extLst>
          </p:cNvPr>
          <p:cNvGrpSpPr/>
          <p:nvPr/>
        </p:nvGrpSpPr>
        <p:grpSpPr>
          <a:xfrm>
            <a:off x="0" y="6218529"/>
            <a:ext cx="12192000" cy="752006"/>
            <a:chOff x="0" y="6218529"/>
            <a:chExt cx="12192000" cy="752006"/>
          </a:xfrm>
        </p:grpSpPr>
        <p:sp>
          <p:nvSpPr>
            <p:cNvPr id="8" name="Rectangle 7">
              <a:extLst>
                <a:ext uri="{FF2B5EF4-FFF2-40B4-BE49-F238E27FC236}">
                  <a16:creationId xmlns:a16="http://schemas.microsoft.com/office/drawing/2014/main" id="{ED14543D-4945-46CB-9D0C-EB24CCA77EC4}"/>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logo&#10;&#10;Description automatically generated">
              <a:extLst>
                <a:ext uri="{FF2B5EF4-FFF2-40B4-BE49-F238E27FC236}">
                  <a16:creationId xmlns:a16="http://schemas.microsoft.com/office/drawing/2014/main" id="{A1540405-2007-4843-ADDF-55E93C16D6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1" name="Picture 10">
              <a:extLst>
                <a:ext uri="{FF2B5EF4-FFF2-40B4-BE49-F238E27FC236}">
                  <a16:creationId xmlns:a16="http://schemas.microsoft.com/office/drawing/2014/main" id="{5766A0FB-BA8A-4C39-9FFF-0EDB4B49DAB0}"/>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2" name="Picture 11" descr="A close up of a sign&#10;&#10;Description automatically generated">
              <a:extLst>
                <a:ext uri="{FF2B5EF4-FFF2-40B4-BE49-F238E27FC236}">
                  <a16:creationId xmlns:a16="http://schemas.microsoft.com/office/drawing/2014/main" id="{67FF90B6-C79C-468D-BFDB-DC9BF5CEA3F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3" name="Picture 2">
              <a:extLst>
                <a:ext uri="{FF2B5EF4-FFF2-40B4-BE49-F238E27FC236}">
                  <a16:creationId xmlns:a16="http://schemas.microsoft.com/office/drawing/2014/main" id="{5EA91CF0-2C51-42A5-A18D-4C9174DFE396}"/>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2"/>
          <p:cNvSpPr txBox="1">
            <a:spLocks noGrp="1"/>
          </p:cNvSpPr>
          <p:nvPr>
            <p:ph type="title"/>
          </p:nvPr>
        </p:nvSpPr>
        <p:spPr>
          <a:xfrm>
            <a:off x="867895" y="729735"/>
            <a:ext cx="6385560" cy="693161"/>
          </a:xfrm>
          <a:prstGeom prst="rect">
            <a:avLst/>
          </a:prstGeom>
          <a:solidFill>
            <a:srgbClr val="2EB5AD">
              <a:alpha val="20000"/>
            </a:srgbClr>
          </a:solidFill>
          <a:ln>
            <a:noFill/>
          </a:ln>
        </p:spPr>
        <p:txBody>
          <a:bodyPr spcFirstLastPara="1" wrap="square" lIns="91425" tIns="0" rIns="91425" bIns="0" anchor="b" anchorCtr="0">
            <a:noAutofit/>
          </a:bodyPr>
          <a:lstStyle/>
          <a:p>
            <a:pPr marL="0" lvl="0" indent="0" algn="l" rtl="0">
              <a:lnSpc>
                <a:spcPct val="90000"/>
              </a:lnSpc>
              <a:spcBef>
                <a:spcPts val="0"/>
              </a:spcBef>
              <a:spcAft>
                <a:spcPts val="0"/>
              </a:spcAft>
              <a:buClr>
                <a:srgbClr val="0E1F56"/>
              </a:buClr>
              <a:buSzPts val="3600"/>
              <a:buFont typeface="Calibri"/>
              <a:buNone/>
            </a:pPr>
            <a:r>
              <a:rPr lang="en-US" sz="4000" b="1" dirty="0">
                <a:solidFill>
                  <a:srgbClr val="002060"/>
                </a:solidFill>
              </a:rPr>
              <a:t>Trauma Responses Discussion</a:t>
            </a:r>
            <a:endParaRPr sz="4000" b="1" dirty="0">
              <a:solidFill>
                <a:srgbClr val="002060"/>
              </a:solidFill>
            </a:endParaRPr>
          </a:p>
        </p:txBody>
      </p:sp>
      <p:sp>
        <p:nvSpPr>
          <p:cNvPr id="149" name="Google Shape;149;p12"/>
          <p:cNvSpPr txBox="1">
            <a:spLocks noGrp="1"/>
          </p:cNvSpPr>
          <p:nvPr>
            <p:ph sz="half" idx="1"/>
          </p:nvPr>
        </p:nvSpPr>
        <p:spPr>
          <a:xfrm>
            <a:off x="6528262" y="3160800"/>
            <a:ext cx="5181600" cy="303076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Arial"/>
              <a:buChar char="•"/>
            </a:pPr>
            <a:r>
              <a:rPr lang="en-US" sz="2400" dirty="0">
                <a:solidFill>
                  <a:srgbClr val="002060"/>
                </a:solidFill>
              </a:rPr>
              <a:t>Reliving the Traumatic Event</a:t>
            </a:r>
            <a:endParaRPr dirty="0">
              <a:solidFill>
                <a:srgbClr val="002060"/>
              </a:solidFill>
            </a:endParaRPr>
          </a:p>
          <a:p>
            <a:pPr marL="342900" lvl="0" indent="-342900" algn="l" rtl="0">
              <a:lnSpc>
                <a:spcPct val="90000"/>
              </a:lnSpc>
              <a:spcBef>
                <a:spcPts val="1000"/>
              </a:spcBef>
              <a:spcAft>
                <a:spcPts val="0"/>
              </a:spcAft>
              <a:buClr>
                <a:schemeClr val="dk1"/>
              </a:buClr>
              <a:buSzPts val="2400"/>
              <a:buFont typeface="Arial"/>
              <a:buChar char="•"/>
            </a:pPr>
            <a:r>
              <a:rPr lang="en-US" sz="2400" dirty="0">
                <a:solidFill>
                  <a:srgbClr val="002060"/>
                </a:solidFill>
              </a:rPr>
              <a:t>Avoiding Reminders of the Traumatic Event</a:t>
            </a:r>
            <a:endParaRPr dirty="0">
              <a:solidFill>
                <a:srgbClr val="002060"/>
              </a:solidFill>
            </a:endParaRPr>
          </a:p>
          <a:p>
            <a:pPr marL="342900" lvl="0" indent="-342900" algn="l" rtl="0">
              <a:lnSpc>
                <a:spcPct val="90000"/>
              </a:lnSpc>
              <a:spcBef>
                <a:spcPts val="1000"/>
              </a:spcBef>
              <a:spcAft>
                <a:spcPts val="0"/>
              </a:spcAft>
              <a:buClr>
                <a:schemeClr val="dk1"/>
              </a:buClr>
              <a:buSzPts val="2400"/>
              <a:buFont typeface="Arial"/>
              <a:buChar char="•"/>
            </a:pPr>
            <a:r>
              <a:rPr lang="en-US" sz="2400" dirty="0">
                <a:solidFill>
                  <a:srgbClr val="002060"/>
                </a:solidFill>
              </a:rPr>
              <a:t>Mentally Separating Oneself from the Event</a:t>
            </a:r>
            <a:endParaRPr dirty="0">
              <a:solidFill>
                <a:srgbClr val="002060"/>
              </a:solidFill>
            </a:endParaRPr>
          </a:p>
          <a:p>
            <a:pPr marL="342900" lvl="0" indent="-342900" algn="l" rtl="0">
              <a:lnSpc>
                <a:spcPct val="90000"/>
              </a:lnSpc>
              <a:spcBef>
                <a:spcPts val="1000"/>
              </a:spcBef>
              <a:spcAft>
                <a:spcPts val="0"/>
              </a:spcAft>
              <a:buClr>
                <a:schemeClr val="dk1"/>
              </a:buClr>
              <a:buSzPts val="2400"/>
              <a:buFont typeface="Arial"/>
              <a:buChar char="•"/>
            </a:pPr>
            <a:r>
              <a:rPr lang="en-US" sz="2400" dirty="0">
                <a:solidFill>
                  <a:srgbClr val="002060"/>
                </a:solidFill>
              </a:rPr>
              <a:t>Experiencing Intense Reactions</a:t>
            </a:r>
            <a:endParaRPr dirty="0">
              <a:solidFill>
                <a:srgbClr val="002060"/>
              </a:solidFill>
            </a:endParaRPr>
          </a:p>
          <a:p>
            <a:pPr marL="342900" lvl="0" indent="-342900" algn="l" rtl="0">
              <a:lnSpc>
                <a:spcPct val="90000"/>
              </a:lnSpc>
              <a:spcBef>
                <a:spcPts val="1000"/>
              </a:spcBef>
              <a:spcAft>
                <a:spcPts val="0"/>
              </a:spcAft>
              <a:buClr>
                <a:schemeClr val="dk1"/>
              </a:buClr>
              <a:buSzPts val="2400"/>
              <a:buFont typeface="Arial"/>
              <a:buChar char="•"/>
            </a:pPr>
            <a:r>
              <a:rPr lang="en-US" sz="2400" dirty="0">
                <a:solidFill>
                  <a:srgbClr val="002060"/>
                </a:solidFill>
              </a:rPr>
              <a:t>Having Changes in Mood or Thoughts</a:t>
            </a:r>
            <a:endParaRPr dirty="0">
              <a:solidFill>
                <a:srgbClr val="002060"/>
              </a:solidFill>
            </a:endParaRPr>
          </a:p>
        </p:txBody>
      </p:sp>
      <p:pic>
        <p:nvPicPr>
          <p:cNvPr id="3078" name="Picture 6" descr="colse-up photo of brown wooden doll">
            <a:extLst>
              <a:ext uri="{FF2B5EF4-FFF2-40B4-BE49-F238E27FC236}">
                <a16:creationId xmlns:a16="http://schemas.microsoft.com/office/drawing/2014/main" id="{99C6970C-AC74-46BF-A31A-B2BF0BA09B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88"/>
          <a:stretch/>
        </p:blipFill>
        <p:spPr bwMode="auto">
          <a:xfrm>
            <a:off x="8546963" y="330400"/>
            <a:ext cx="1684354" cy="233481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50;p12">
            <a:extLst>
              <a:ext uri="{FF2B5EF4-FFF2-40B4-BE49-F238E27FC236}">
                <a16:creationId xmlns:a16="http://schemas.microsoft.com/office/drawing/2014/main" id="{D7EA75E5-F97C-41B7-9775-EFD2BE4D8FFE}"/>
              </a:ext>
            </a:extLst>
          </p:cNvPr>
          <p:cNvSpPr txBox="1">
            <a:spLocks noGrp="1"/>
          </p:cNvSpPr>
          <p:nvPr>
            <p:ph sz="half" idx="2"/>
          </p:nvPr>
        </p:nvSpPr>
        <p:spPr>
          <a:xfrm>
            <a:off x="825639" y="2498956"/>
            <a:ext cx="3812012" cy="2936148"/>
          </a:xfrm>
          <a:prstGeom prst="rect">
            <a:avLst/>
          </a:prstGeom>
          <a:noFill/>
          <a:ln>
            <a:solidFill>
              <a:srgbClr val="0E1F56"/>
            </a:solid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b="0" i="0" u="none" strike="noStrike" cap="none" dirty="0">
                <a:solidFill>
                  <a:srgbClr val="002060"/>
                </a:solidFill>
                <a:latin typeface="Calibri"/>
                <a:ea typeface="Calibri"/>
                <a:cs typeface="Calibri"/>
                <a:sym typeface="Calibri"/>
              </a:rPr>
              <a:t>Discussion: Imagine that you were a victim of a robbery, everyone was okay, but you were terrified.  How might your brain and body keep you safe in the coming weeks and months? </a:t>
            </a:r>
            <a:endParaRPr sz="2400" b="0" i="0" u="none" strike="noStrike" cap="none" dirty="0">
              <a:solidFill>
                <a:srgbClr val="002060"/>
              </a:solidFill>
              <a:latin typeface="Calibri"/>
              <a:ea typeface="Calibri"/>
              <a:cs typeface="Calibri"/>
              <a:sym typeface="Calibri"/>
            </a:endParaRPr>
          </a:p>
        </p:txBody>
      </p:sp>
      <p:grpSp>
        <p:nvGrpSpPr>
          <p:cNvPr id="14" name="Group 13">
            <a:extLst>
              <a:ext uri="{FF2B5EF4-FFF2-40B4-BE49-F238E27FC236}">
                <a16:creationId xmlns:a16="http://schemas.microsoft.com/office/drawing/2014/main" id="{285B1CEE-1154-43FE-BB16-4A157ADECEF1}"/>
              </a:ext>
            </a:extLst>
          </p:cNvPr>
          <p:cNvGrpSpPr/>
          <p:nvPr/>
        </p:nvGrpSpPr>
        <p:grpSpPr>
          <a:xfrm>
            <a:off x="0" y="6218529"/>
            <a:ext cx="12192000" cy="752006"/>
            <a:chOff x="0" y="6218529"/>
            <a:chExt cx="12192000" cy="752006"/>
          </a:xfrm>
        </p:grpSpPr>
        <p:sp>
          <p:nvSpPr>
            <p:cNvPr id="15" name="Rectangle 14">
              <a:extLst>
                <a:ext uri="{FF2B5EF4-FFF2-40B4-BE49-F238E27FC236}">
                  <a16:creationId xmlns:a16="http://schemas.microsoft.com/office/drawing/2014/main" id="{085C8961-AA5C-4EFD-AA7F-B7D00F4BA2AE}"/>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close up of a logo&#10;&#10;Description automatically generated">
              <a:extLst>
                <a:ext uri="{FF2B5EF4-FFF2-40B4-BE49-F238E27FC236}">
                  <a16:creationId xmlns:a16="http://schemas.microsoft.com/office/drawing/2014/main" id="{A3EC7733-2A4B-494E-8523-8E2A6ACEAF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7" name="Picture 16">
              <a:extLst>
                <a:ext uri="{FF2B5EF4-FFF2-40B4-BE49-F238E27FC236}">
                  <a16:creationId xmlns:a16="http://schemas.microsoft.com/office/drawing/2014/main" id="{00F43ADE-D128-4707-B4AD-A4761F0F594B}"/>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8" name="Picture 17" descr="A close up of a sign&#10;&#10;Description automatically generated">
              <a:extLst>
                <a:ext uri="{FF2B5EF4-FFF2-40B4-BE49-F238E27FC236}">
                  <a16:creationId xmlns:a16="http://schemas.microsoft.com/office/drawing/2014/main" id="{A9C067A8-3981-442C-B8B9-B3285FE91DE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9" name="Picture 18">
              <a:extLst>
                <a:ext uri="{FF2B5EF4-FFF2-40B4-BE49-F238E27FC236}">
                  <a16:creationId xmlns:a16="http://schemas.microsoft.com/office/drawing/2014/main" id="{6E4629E8-9116-4BD6-A669-7BF605F8D861}"/>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651857" y="2936247"/>
            <a:ext cx="5109950" cy="956674"/>
          </a:xfrm>
          <a:prstGeom prst="rect">
            <a:avLst/>
          </a:prstGeom>
        </p:spPr>
        <p:txBody>
          <a:bodyPr spcFirstLastPara="1" lIns="91425" tIns="0" rIns="91425" bIns="0" anchorCtr="0">
            <a:normAutofit/>
          </a:bodyPr>
          <a:lstStyle/>
          <a:p>
            <a:pPr marL="0" lvl="0" indent="0" rtl="0">
              <a:spcBef>
                <a:spcPts val="0"/>
              </a:spcBef>
              <a:spcAft>
                <a:spcPts val="0"/>
              </a:spcAft>
              <a:buClr>
                <a:srgbClr val="0E1F56"/>
              </a:buClr>
              <a:buSzPts val="3600"/>
              <a:buFont typeface="Calibri"/>
              <a:buNone/>
            </a:pPr>
            <a:r>
              <a:rPr lang="en-US" sz="3600" b="1" dirty="0">
                <a:solidFill>
                  <a:srgbClr val="002060"/>
                </a:solidFill>
              </a:rPr>
              <a:t>Trauma Reminders</a:t>
            </a:r>
          </a:p>
        </p:txBody>
      </p:sp>
      <p:pic>
        <p:nvPicPr>
          <p:cNvPr id="4100" name="Picture 4" descr="person's eyes">
            <a:extLst>
              <a:ext uri="{FF2B5EF4-FFF2-40B4-BE49-F238E27FC236}">
                <a16:creationId xmlns:a16="http://schemas.microsoft.com/office/drawing/2014/main" id="{AC80081A-D8B3-468D-84D0-89F8DB63B5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6" r="-4" b="-4"/>
          <a:stretch/>
        </p:blipFill>
        <p:spPr bwMode="auto">
          <a:xfrm>
            <a:off x="385425" y="863600"/>
            <a:ext cx="3064357" cy="20877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erson holding green leaf on water">
            <a:extLst>
              <a:ext uri="{FF2B5EF4-FFF2-40B4-BE49-F238E27FC236}">
                <a16:creationId xmlns:a16="http://schemas.microsoft.com/office/drawing/2014/main" id="{EC04C731-DDD4-4AB6-BA5D-9A8773C9DB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01" r="3" b="14955"/>
          <a:stretch/>
        </p:blipFill>
        <p:spPr bwMode="auto">
          <a:xfrm>
            <a:off x="4513801" y="314012"/>
            <a:ext cx="3340301" cy="2631608"/>
          </a:xfrm>
          <a:prstGeom prst="rect">
            <a:avLst/>
          </a:prstGeom>
          <a:noFill/>
          <a:extLst>
            <a:ext uri="{909E8E84-426E-40DD-AFC4-6F175D3DCCD1}">
              <a14:hiddenFill xmlns:a14="http://schemas.microsoft.com/office/drawing/2010/main">
                <a:solidFill>
                  <a:srgbClr val="FFFFFF"/>
                </a:solidFill>
              </a14:hiddenFill>
            </a:ext>
          </a:extLst>
        </p:spPr>
      </p:pic>
      <p:sp>
        <p:nvSpPr>
          <p:cNvPr id="157" name="Google Shape;157;p13"/>
          <p:cNvSpPr txBox="1">
            <a:spLocks noGrp="1"/>
          </p:cNvSpPr>
          <p:nvPr>
            <p:ph idx="1"/>
          </p:nvPr>
        </p:nvSpPr>
        <p:spPr>
          <a:xfrm>
            <a:off x="440261" y="3682674"/>
            <a:ext cx="5630486" cy="2566476"/>
          </a:xfrm>
          <a:prstGeom prst="rect">
            <a:avLst/>
          </a:prstGeom>
        </p:spPr>
        <p:txBody>
          <a:bodyPr spcFirstLastPara="1" lIns="91425" tIns="45700" rIns="91425" bIns="45700" anchorCtr="0">
            <a:normAutofit fontScale="92500" lnSpcReduction="20000"/>
          </a:bodyPr>
          <a:lstStyle/>
          <a:p>
            <a:pPr marL="0" lvl="0" indent="0" rtl="0">
              <a:lnSpc>
                <a:spcPct val="123000"/>
              </a:lnSpc>
              <a:spcBef>
                <a:spcPts val="0"/>
              </a:spcBef>
              <a:spcAft>
                <a:spcPts val="0"/>
              </a:spcAft>
              <a:buClr>
                <a:schemeClr val="dk1"/>
              </a:buClr>
              <a:buSzPts val="2400"/>
              <a:buNone/>
            </a:pPr>
            <a:r>
              <a:rPr lang="en-US" sz="2000" dirty="0">
                <a:solidFill>
                  <a:srgbClr val="002060"/>
                </a:solidFill>
              </a:rPr>
              <a:t>Things, events, situations, places, sensations and even people that are connected with a traumatic experience. </a:t>
            </a:r>
          </a:p>
          <a:p>
            <a:pPr marL="685800" lvl="1" indent="-228600" rtl="0">
              <a:lnSpc>
                <a:spcPct val="123000"/>
              </a:lnSpc>
              <a:spcBef>
                <a:spcPts val="500"/>
              </a:spcBef>
              <a:spcAft>
                <a:spcPts val="0"/>
              </a:spcAft>
              <a:buClr>
                <a:schemeClr val="dk1"/>
              </a:buClr>
              <a:buSzPts val="2400"/>
              <a:buChar char="•"/>
            </a:pPr>
            <a:r>
              <a:rPr lang="en-US" sz="1900" dirty="0">
                <a:solidFill>
                  <a:srgbClr val="002060"/>
                </a:solidFill>
              </a:rPr>
              <a:t>Reminders can make you withdraw from things that remind you of the trauma which can impact your ability accomplish everyday activities.</a:t>
            </a:r>
          </a:p>
          <a:p>
            <a:pPr marL="685800" lvl="1" indent="-228600" rtl="0">
              <a:lnSpc>
                <a:spcPct val="123000"/>
              </a:lnSpc>
              <a:spcBef>
                <a:spcPts val="500"/>
              </a:spcBef>
              <a:spcAft>
                <a:spcPts val="0"/>
              </a:spcAft>
              <a:buClr>
                <a:schemeClr val="dk1"/>
              </a:buClr>
              <a:buSzPts val="2400"/>
              <a:buChar char="•"/>
            </a:pPr>
            <a:r>
              <a:rPr lang="en-US" sz="1900" dirty="0">
                <a:solidFill>
                  <a:srgbClr val="002060"/>
                </a:solidFill>
              </a:rPr>
              <a:t>Reminders can also make you re-experience the feelings associated with the trauma - terror, fear, helplessness, etc.</a:t>
            </a:r>
          </a:p>
          <a:p>
            <a:pPr marL="0" lvl="0" indent="0" rtl="0">
              <a:spcBef>
                <a:spcPts val="1000"/>
              </a:spcBef>
              <a:spcAft>
                <a:spcPts val="0"/>
              </a:spcAft>
              <a:buClr>
                <a:schemeClr val="dk1"/>
              </a:buClr>
              <a:buSzPts val="2400"/>
              <a:buNone/>
            </a:pPr>
            <a:endParaRPr lang="en-US" sz="1300" dirty="0"/>
          </a:p>
        </p:txBody>
      </p:sp>
      <p:pic>
        <p:nvPicPr>
          <p:cNvPr id="4102" name="Picture 6" descr="girl smelling white flower during daytime">
            <a:extLst>
              <a:ext uri="{FF2B5EF4-FFF2-40B4-BE49-F238E27FC236}">
                <a16:creationId xmlns:a16="http://schemas.microsoft.com/office/drawing/2014/main" id="{842EE252-38A7-4204-9D2F-9E9AF6A6E7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40" r="3" b="5244"/>
          <a:stretch/>
        </p:blipFill>
        <p:spPr bwMode="auto">
          <a:xfrm>
            <a:off x="6376032" y="3222987"/>
            <a:ext cx="1991008" cy="241662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oman wearing silver and black earring">
            <a:extLst>
              <a:ext uri="{FF2B5EF4-FFF2-40B4-BE49-F238E27FC236}">
                <a16:creationId xmlns:a16="http://schemas.microsoft.com/office/drawing/2014/main" id="{70FDDFAE-4916-45BF-A156-299316C77B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566" r="-4" b="26123"/>
          <a:stretch/>
        </p:blipFill>
        <p:spPr bwMode="auto">
          <a:xfrm rot="21600000">
            <a:off x="8937688" y="3316778"/>
            <a:ext cx="2814051" cy="2542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rson feeding baby">
            <a:extLst>
              <a:ext uri="{FF2B5EF4-FFF2-40B4-BE49-F238E27FC236}">
                <a16:creationId xmlns:a16="http://schemas.microsoft.com/office/drawing/2014/main" id="{FB400960-DAD0-4301-8D15-248C7B63A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865" y="818356"/>
            <a:ext cx="2046316" cy="204631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6811190-2E8A-4D5B-A08A-3F3B59EFCD60}"/>
              </a:ext>
            </a:extLst>
          </p:cNvPr>
          <p:cNvGrpSpPr/>
          <p:nvPr/>
        </p:nvGrpSpPr>
        <p:grpSpPr>
          <a:xfrm>
            <a:off x="0" y="6218529"/>
            <a:ext cx="12192000" cy="752006"/>
            <a:chOff x="0" y="6218529"/>
            <a:chExt cx="12192000" cy="752006"/>
          </a:xfrm>
        </p:grpSpPr>
        <p:sp>
          <p:nvSpPr>
            <p:cNvPr id="18" name="Rectangle 17">
              <a:extLst>
                <a:ext uri="{FF2B5EF4-FFF2-40B4-BE49-F238E27FC236}">
                  <a16:creationId xmlns:a16="http://schemas.microsoft.com/office/drawing/2014/main" id="{D985E67C-DF18-4851-9AA1-91DC3409A311}"/>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close up of a logo&#10;&#10;Description automatically generated">
              <a:extLst>
                <a:ext uri="{FF2B5EF4-FFF2-40B4-BE49-F238E27FC236}">
                  <a16:creationId xmlns:a16="http://schemas.microsoft.com/office/drawing/2014/main" id="{ED684783-9101-4155-B565-D86243E5EF5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0" name="Picture 19">
              <a:extLst>
                <a:ext uri="{FF2B5EF4-FFF2-40B4-BE49-F238E27FC236}">
                  <a16:creationId xmlns:a16="http://schemas.microsoft.com/office/drawing/2014/main" id="{C0818965-01E7-451E-B10E-7D756DFFBC85}"/>
                </a:ext>
              </a:extLst>
            </p:cNvPr>
            <p:cNvPicPr>
              <a:picLocks noChangeAspect="1"/>
            </p:cNvPicPr>
            <p:nvPr userDrawn="1"/>
          </p:nvPicPr>
          <p:blipFill>
            <a:blip r:embed="rId9"/>
            <a:stretch>
              <a:fillRect/>
            </a:stretch>
          </p:blipFill>
          <p:spPr>
            <a:xfrm>
              <a:off x="6148795" y="6218529"/>
              <a:ext cx="3037674" cy="752006"/>
            </a:xfrm>
            <a:prstGeom prst="rect">
              <a:avLst/>
            </a:prstGeom>
          </p:spPr>
        </p:pic>
        <p:pic>
          <p:nvPicPr>
            <p:cNvPr id="21" name="Picture 20" descr="A close up of a sign&#10;&#10;Description automatically generated">
              <a:extLst>
                <a:ext uri="{FF2B5EF4-FFF2-40B4-BE49-F238E27FC236}">
                  <a16:creationId xmlns:a16="http://schemas.microsoft.com/office/drawing/2014/main" id="{F79FDF34-6AB3-4397-A32E-43679F3ED16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2" name="Picture 21">
              <a:extLst>
                <a:ext uri="{FF2B5EF4-FFF2-40B4-BE49-F238E27FC236}">
                  <a16:creationId xmlns:a16="http://schemas.microsoft.com/office/drawing/2014/main" id="{5C665712-37E4-4C00-B109-B967425D1211}"/>
                </a:ext>
              </a:extLst>
            </p:cNvPr>
            <p:cNvPicPr>
              <a:picLocks noChangeAspect="1"/>
            </p:cNvPicPr>
            <p:nvPr/>
          </p:nvPicPr>
          <p:blipFill>
            <a:blip r:embed="rId11"/>
            <a:stretch>
              <a:fillRect/>
            </a:stretch>
          </p:blipFill>
          <p:spPr>
            <a:xfrm>
              <a:off x="3202268" y="6265900"/>
              <a:ext cx="1522939" cy="57142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0B44-654E-4AFF-89A0-21FB113638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BFDFEC-1A84-4985-85CA-4995EF0903F1}"/>
              </a:ext>
            </a:extLst>
          </p:cNvPr>
          <p:cNvSpPr>
            <a:spLocks noGrp="1"/>
          </p:cNvSpPr>
          <p:nvPr>
            <p:ph idx="1"/>
          </p:nvPr>
        </p:nvSpPr>
        <p:spPr/>
        <p:txBody>
          <a:bodyPr/>
          <a:lstStyle/>
          <a:p>
            <a:endParaRPr lang="en-US"/>
          </a:p>
        </p:txBody>
      </p:sp>
      <p:sp useBgFill="1">
        <p:nvSpPr>
          <p:cNvPr id="4" name="Rectangle 3">
            <a:extLst>
              <a:ext uri="{FF2B5EF4-FFF2-40B4-BE49-F238E27FC236}">
                <a16:creationId xmlns:a16="http://schemas.microsoft.com/office/drawing/2014/main" id="{FC72A805-3C95-445B-988E-E97AEC86A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37C9B56-DA7C-4E7B-A69B-83AE6AB4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00C6554-B602-4D95-B954-D510CECAB4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7" name="Freeform: Shape 6">
              <a:extLst>
                <a:ext uri="{FF2B5EF4-FFF2-40B4-BE49-F238E27FC236}">
                  <a16:creationId xmlns:a16="http://schemas.microsoft.com/office/drawing/2014/main" id="{519277DB-B816-4A28-95F7-E0D06E4C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8D5B33D-2B40-4EDB-AD3A-106521F42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538B477-1F50-4C21-BE61-CB6357963C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DAA85BE-BBE4-4CF9-BAD6-C2D025819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2A40149-8429-48AD-ADD7-1BAEA80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6B81FA0-9535-4305-9E33-3AC5070C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A19FCCE8-80F0-4CFE-822D-C3CC71E13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Google Shape;105;p7">
            <a:extLst>
              <a:ext uri="{FF2B5EF4-FFF2-40B4-BE49-F238E27FC236}">
                <a16:creationId xmlns:a16="http://schemas.microsoft.com/office/drawing/2014/main" id="{6320B448-5496-4AB6-B9ED-F1CB9E6F834C}"/>
              </a:ext>
            </a:extLst>
          </p:cNvPr>
          <p:cNvSpPr txBox="1">
            <a:spLocks/>
          </p:cNvSpPr>
          <p:nvPr/>
        </p:nvSpPr>
        <p:spPr>
          <a:xfrm>
            <a:off x="3215729" y="1764407"/>
            <a:ext cx="5760846" cy="2310312"/>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chemeClr val="dk1"/>
              </a:buClr>
              <a:buSzPts val="6000"/>
            </a:pPr>
            <a:r>
              <a:rPr lang="en-US" sz="5200" b="1" dirty="0">
                <a:solidFill>
                  <a:srgbClr val="0E1F56"/>
                </a:solidFill>
              </a:rPr>
              <a:t>Caregiver Stress</a:t>
            </a:r>
          </a:p>
          <a:p>
            <a:pPr algn="ctr">
              <a:buClr>
                <a:schemeClr val="dk1"/>
              </a:buClr>
              <a:buSzPts val="6000"/>
            </a:pPr>
            <a:r>
              <a:rPr lang="en-US" sz="5200" b="1" dirty="0">
                <a:solidFill>
                  <a:srgbClr val="0E1F56"/>
                </a:solidFill>
              </a:rPr>
              <a:t>and Coping</a:t>
            </a:r>
          </a:p>
        </p:txBody>
      </p:sp>
      <p:grpSp>
        <p:nvGrpSpPr>
          <p:cNvPr id="15" name="Group 14">
            <a:extLst>
              <a:ext uri="{FF2B5EF4-FFF2-40B4-BE49-F238E27FC236}">
                <a16:creationId xmlns:a16="http://schemas.microsoft.com/office/drawing/2014/main" id="{EB5C7541-86A2-4C6C-9483-35C8BE04FD93}"/>
              </a:ext>
            </a:extLst>
          </p:cNvPr>
          <p:cNvGrpSpPr/>
          <p:nvPr/>
        </p:nvGrpSpPr>
        <p:grpSpPr>
          <a:xfrm>
            <a:off x="0" y="6218529"/>
            <a:ext cx="12192000" cy="752006"/>
            <a:chOff x="0" y="6218529"/>
            <a:chExt cx="12192000" cy="752006"/>
          </a:xfrm>
        </p:grpSpPr>
        <p:sp>
          <p:nvSpPr>
            <p:cNvPr id="16" name="Rectangle 15">
              <a:extLst>
                <a:ext uri="{FF2B5EF4-FFF2-40B4-BE49-F238E27FC236}">
                  <a16:creationId xmlns:a16="http://schemas.microsoft.com/office/drawing/2014/main" id="{07B4CE80-C379-4938-B5FF-2DFEDE7BB83C}"/>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 up of a logo&#10;&#10;Description automatically generated">
              <a:extLst>
                <a:ext uri="{FF2B5EF4-FFF2-40B4-BE49-F238E27FC236}">
                  <a16:creationId xmlns:a16="http://schemas.microsoft.com/office/drawing/2014/main" id="{3FDDD5CC-C7BA-412D-8488-EFF40621A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8" name="Picture 17">
              <a:extLst>
                <a:ext uri="{FF2B5EF4-FFF2-40B4-BE49-F238E27FC236}">
                  <a16:creationId xmlns:a16="http://schemas.microsoft.com/office/drawing/2014/main" id="{B927ED14-8C69-4D08-B1A4-2B3A8D802F74}"/>
                </a:ext>
              </a:extLst>
            </p:cNvPr>
            <p:cNvPicPr>
              <a:picLocks noChangeAspect="1"/>
            </p:cNvPicPr>
            <p:nvPr userDrawn="1"/>
          </p:nvPicPr>
          <p:blipFill>
            <a:blip r:embed="rId3"/>
            <a:stretch>
              <a:fillRect/>
            </a:stretch>
          </p:blipFill>
          <p:spPr>
            <a:xfrm>
              <a:off x="6148795" y="6218529"/>
              <a:ext cx="3037674" cy="752006"/>
            </a:xfrm>
            <a:prstGeom prst="rect">
              <a:avLst/>
            </a:prstGeom>
          </p:spPr>
        </p:pic>
        <p:pic>
          <p:nvPicPr>
            <p:cNvPr id="19" name="Picture 18" descr="A close up of a sign&#10;&#10;Description automatically generated">
              <a:extLst>
                <a:ext uri="{FF2B5EF4-FFF2-40B4-BE49-F238E27FC236}">
                  <a16:creationId xmlns:a16="http://schemas.microsoft.com/office/drawing/2014/main" id="{F03A1527-8BE0-4032-9147-18A03B6F5A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0" name="Picture 19">
              <a:extLst>
                <a:ext uri="{FF2B5EF4-FFF2-40B4-BE49-F238E27FC236}">
                  <a16:creationId xmlns:a16="http://schemas.microsoft.com/office/drawing/2014/main" id="{C4970D7D-7449-40D0-A387-BB48D6C7DF27}"/>
                </a:ext>
              </a:extLst>
            </p:cNvPr>
            <p:cNvPicPr>
              <a:picLocks noChangeAspect="1"/>
            </p:cNvPicPr>
            <p:nvPr/>
          </p:nvPicPr>
          <p:blipFill>
            <a:blip r:embed="rId5"/>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1111149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6" name="Freeform: Shape 105">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8" name="Freeform: Shape 107">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Google Shape;98;p6"/>
          <p:cNvSpPr txBox="1">
            <a:spLocks noGrp="1"/>
          </p:cNvSpPr>
          <p:nvPr>
            <p:ph type="title"/>
          </p:nvPr>
        </p:nvSpPr>
        <p:spPr>
          <a:xfrm>
            <a:off x="621792" y="1161288"/>
            <a:ext cx="3602736" cy="4526280"/>
          </a:xfrm>
          <a:noFill/>
          <a:ln w="3175">
            <a:noFill/>
          </a:ln>
        </p:spPr>
        <p:style>
          <a:lnRef idx="2">
            <a:schemeClr val="accent5"/>
          </a:lnRef>
          <a:fillRef idx="1">
            <a:schemeClr val="lt1"/>
          </a:fillRef>
          <a:effectRef idx="0">
            <a:schemeClr val="accent5"/>
          </a:effectRef>
          <a:fontRef idx="minor">
            <a:schemeClr val="dk1"/>
          </a:fontRef>
        </p:style>
        <p:txBody>
          <a:bodyPr spcFirstLastPara="1" vert="horz" lIns="91440" tIns="45720" rIns="91440" bIns="45720" rtlCol="0" anchor="ctr" anchorCtr="0">
            <a:normAutofit/>
          </a:bodyPr>
          <a:lstStyle/>
          <a:p>
            <a:pPr marL="0" lvl="0" indent="0" algn="ctr">
              <a:spcBef>
                <a:spcPct val="0"/>
              </a:spcBef>
              <a:spcAft>
                <a:spcPts val="0"/>
              </a:spcAft>
              <a:buClr>
                <a:srgbClr val="0E1F56"/>
              </a:buClr>
              <a:buSzPts val="3600"/>
            </a:pPr>
            <a:r>
              <a:rPr lang="en-US" sz="4000" kern="1200" dirty="0">
                <a:solidFill>
                  <a:srgbClr val="002060"/>
                </a:solidFill>
                <a:latin typeface="+mj-lt"/>
                <a:ea typeface="+mj-ea"/>
                <a:cs typeface="+mj-cs"/>
              </a:rPr>
              <a:t>9 Elements of Trauma-Informed Parenting</a:t>
            </a:r>
          </a:p>
        </p:txBody>
      </p:sp>
      <p:sp>
        <p:nvSpPr>
          <p:cNvPr id="110" name="Rectangle 109">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99" name="Google Shape;99;p6"/>
          <p:cNvSpPr txBox="1">
            <a:spLocks noGrp="1"/>
          </p:cNvSpPr>
          <p:nvPr>
            <p:ph type="body" idx="1"/>
          </p:nvPr>
        </p:nvSpPr>
        <p:spPr>
          <a:xfrm>
            <a:off x="5434149" y="932688"/>
            <a:ext cx="5916603" cy="4992624"/>
          </a:xfrm>
        </p:spPr>
        <p:txBody>
          <a:bodyPr spcFirstLastPara="1" vert="horz" lIns="91440" tIns="45720" rIns="91440" bIns="45720" rtlCol="0" anchor="ctr" anchorCtr="0">
            <a:normAutofit/>
          </a:bodyPr>
          <a:lstStyle/>
          <a:p>
            <a:pPr marL="342900" marR="0" lvl="0">
              <a:spcBef>
                <a:spcPts val="0"/>
              </a:spcBef>
              <a:spcAft>
                <a:spcPts val="0"/>
              </a:spcAft>
              <a:buClr>
                <a:srgbClr val="002060"/>
              </a:buClr>
              <a:buSzPts val="2200"/>
              <a:buFont typeface="Arial" panose="020B0604020202020204" pitchFamily="34" charset="0"/>
              <a:buChar char="•"/>
            </a:pPr>
            <a:r>
              <a:rPr lang="en-US" sz="1900" dirty="0">
                <a:solidFill>
                  <a:srgbClr val="002060"/>
                </a:solidFill>
              </a:rPr>
              <a:t>Recognize the impact trauma has had on your child</a:t>
            </a:r>
          </a:p>
          <a:p>
            <a:pPr marL="342900" marR="0" lvl="0">
              <a:spcBef>
                <a:spcPts val="800"/>
              </a:spcBef>
              <a:spcAft>
                <a:spcPts val="0"/>
              </a:spcAft>
              <a:buClr>
                <a:srgbClr val="002060"/>
              </a:buClr>
              <a:buSzPts val="2200"/>
              <a:buFont typeface="Arial" panose="020B0604020202020204" pitchFamily="34" charset="0"/>
              <a:buChar char="•"/>
            </a:pPr>
            <a:r>
              <a:rPr lang="en-US" sz="1900" dirty="0">
                <a:solidFill>
                  <a:srgbClr val="002060"/>
                </a:solidFill>
              </a:rPr>
              <a:t>Help your child to feel safe</a:t>
            </a:r>
          </a:p>
          <a:p>
            <a:pPr marL="342900" marR="0" lvl="0">
              <a:spcBef>
                <a:spcPts val="800"/>
              </a:spcBef>
              <a:spcAft>
                <a:spcPts val="0"/>
              </a:spcAft>
              <a:buClr>
                <a:srgbClr val="002060"/>
              </a:buClr>
              <a:buSzPts val="2200"/>
              <a:buFont typeface="Arial" panose="020B0604020202020204" pitchFamily="34" charset="0"/>
              <a:buChar char="•"/>
            </a:pPr>
            <a:r>
              <a:rPr lang="en-US" sz="1900" dirty="0">
                <a:solidFill>
                  <a:srgbClr val="002060"/>
                </a:solidFill>
              </a:rPr>
              <a:t>Help your child to understand and manage overwhelming emotions</a:t>
            </a:r>
          </a:p>
          <a:p>
            <a:pPr marL="342900" marR="0" lvl="0">
              <a:spcBef>
                <a:spcPts val="800"/>
              </a:spcBef>
              <a:spcAft>
                <a:spcPts val="0"/>
              </a:spcAft>
              <a:buClr>
                <a:srgbClr val="002060"/>
              </a:buClr>
              <a:buSzPts val="2200"/>
              <a:buFont typeface="Arial" panose="020B0604020202020204" pitchFamily="34" charset="0"/>
              <a:buChar char="•"/>
            </a:pPr>
            <a:r>
              <a:rPr lang="en-US" sz="1900" dirty="0">
                <a:solidFill>
                  <a:srgbClr val="002060"/>
                </a:solidFill>
              </a:rPr>
              <a:t>Help your child to understand and manage difficult behaviors</a:t>
            </a:r>
          </a:p>
          <a:p>
            <a:pPr marL="342900" marR="0" lvl="0">
              <a:spcBef>
                <a:spcPts val="800"/>
              </a:spcBef>
              <a:spcAft>
                <a:spcPts val="0"/>
              </a:spcAft>
              <a:buClr>
                <a:srgbClr val="002060"/>
              </a:buClr>
              <a:buSzPts val="2200"/>
              <a:buFont typeface="Arial" panose="020B0604020202020204" pitchFamily="34" charset="0"/>
              <a:buChar char="•"/>
            </a:pPr>
            <a:r>
              <a:rPr lang="en-US" sz="1900" dirty="0">
                <a:solidFill>
                  <a:srgbClr val="002060"/>
                </a:solidFill>
              </a:rPr>
              <a:t>Respect and support the positive, stable, and enduring relationships in the life of your child</a:t>
            </a:r>
          </a:p>
          <a:p>
            <a:pPr marL="342900" marR="0" lvl="0">
              <a:spcBef>
                <a:spcPts val="800"/>
              </a:spcBef>
              <a:spcAft>
                <a:spcPts val="0"/>
              </a:spcAft>
              <a:buClr>
                <a:srgbClr val="002060"/>
              </a:buClr>
              <a:buSzPts val="2200"/>
              <a:buFont typeface="Arial" panose="020B0604020202020204" pitchFamily="34" charset="0"/>
              <a:buChar char="•"/>
            </a:pPr>
            <a:r>
              <a:rPr lang="en-US" sz="1900" dirty="0">
                <a:solidFill>
                  <a:srgbClr val="002060"/>
                </a:solidFill>
              </a:rPr>
              <a:t>Help your child to develop a strength-based understanding of his or her life story</a:t>
            </a:r>
          </a:p>
          <a:p>
            <a:pPr marL="342900" marR="0" lvl="0">
              <a:spcBef>
                <a:spcPts val="800"/>
              </a:spcBef>
              <a:spcAft>
                <a:spcPts val="0"/>
              </a:spcAft>
              <a:buClr>
                <a:srgbClr val="002060"/>
              </a:buClr>
              <a:buSzPts val="2200"/>
              <a:buFont typeface="Arial" panose="020B0604020202020204" pitchFamily="34" charset="0"/>
              <a:buChar char="•"/>
            </a:pPr>
            <a:r>
              <a:rPr lang="en-US" sz="1900" dirty="0">
                <a:solidFill>
                  <a:srgbClr val="002060"/>
                </a:solidFill>
              </a:rPr>
              <a:t>Be an advocate for your child</a:t>
            </a:r>
          </a:p>
          <a:p>
            <a:pPr marL="342900" marR="0" lvl="0">
              <a:spcBef>
                <a:spcPts val="800"/>
              </a:spcBef>
              <a:spcAft>
                <a:spcPts val="0"/>
              </a:spcAft>
              <a:buClr>
                <a:srgbClr val="002060"/>
              </a:buClr>
              <a:buSzPts val="2200"/>
              <a:buFont typeface="Arial" panose="020B0604020202020204" pitchFamily="34" charset="0"/>
              <a:buChar char="•"/>
            </a:pPr>
            <a:r>
              <a:rPr lang="en-US" sz="1900" dirty="0">
                <a:solidFill>
                  <a:srgbClr val="002060"/>
                </a:solidFill>
              </a:rPr>
              <a:t>Promote and support trauma-focused assessment and treatment for your child</a:t>
            </a:r>
          </a:p>
          <a:p>
            <a:pPr marL="342900" marR="0" lvl="0">
              <a:spcBef>
                <a:spcPts val="800"/>
              </a:spcBef>
              <a:spcAft>
                <a:spcPts val="0"/>
              </a:spcAft>
              <a:buClr>
                <a:srgbClr val="002060"/>
              </a:buClr>
              <a:buSzPts val="2200"/>
              <a:buFont typeface="Arial" panose="020B0604020202020204" pitchFamily="34" charset="0"/>
              <a:buChar char="•"/>
            </a:pPr>
            <a:r>
              <a:rPr lang="en-US" sz="1900" dirty="0">
                <a:solidFill>
                  <a:srgbClr val="002060"/>
                </a:solidFill>
              </a:rPr>
              <a:t>Take care of yourself (Trauma, Stress, and Caregiver Well-being)</a:t>
            </a:r>
          </a:p>
          <a:p>
            <a:pPr marL="0" lvl="0">
              <a:spcBef>
                <a:spcPts val="1800"/>
              </a:spcBef>
              <a:spcAft>
                <a:spcPts val="0"/>
              </a:spcAft>
              <a:buClr>
                <a:schemeClr val="dk1"/>
              </a:buClr>
              <a:buSzPts val="2200"/>
              <a:buFont typeface="Arial" panose="020B0604020202020204" pitchFamily="34" charset="0"/>
              <a:buChar char="•"/>
            </a:pPr>
            <a:endParaRPr lang="en-US" sz="1900" dirty="0"/>
          </a:p>
        </p:txBody>
      </p:sp>
      <p:grpSp>
        <p:nvGrpSpPr>
          <p:cNvPr id="13" name="Group 12">
            <a:extLst>
              <a:ext uri="{FF2B5EF4-FFF2-40B4-BE49-F238E27FC236}">
                <a16:creationId xmlns:a16="http://schemas.microsoft.com/office/drawing/2014/main" id="{85B91CA2-EDE7-4329-9AAB-B865934B1E3C}"/>
              </a:ext>
            </a:extLst>
          </p:cNvPr>
          <p:cNvGrpSpPr/>
          <p:nvPr/>
        </p:nvGrpSpPr>
        <p:grpSpPr>
          <a:xfrm>
            <a:off x="0" y="6218529"/>
            <a:ext cx="12192000" cy="752006"/>
            <a:chOff x="0" y="6218529"/>
            <a:chExt cx="12192000" cy="752006"/>
          </a:xfrm>
        </p:grpSpPr>
        <p:sp>
          <p:nvSpPr>
            <p:cNvPr id="14" name="Rectangle 13">
              <a:extLst>
                <a:ext uri="{FF2B5EF4-FFF2-40B4-BE49-F238E27FC236}">
                  <a16:creationId xmlns:a16="http://schemas.microsoft.com/office/drawing/2014/main" id="{A032B5BD-E285-4AD0-AD60-4004AFB73BCD}"/>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lose up of a logo&#10;&#10;Description automatically generated">
              <a:extLst>
                <a:ext uri="{FF2B5EF4-FFF2-40B4-BE49-F238E27FC236}">
                  <a16:creationId xmlns:a16="http://schemas.microsoft.com/office/drawing/2014/main" id="{EE9D95AB-70A0-4CA4-B482-2416BE1425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6" name="Picture 15">
              <a:extLst>
                <a:ext uri="{FF2B5EF4-FFF2-40B4-BE49-F238E27FC236}">
                  <a16:creationId xmlns:a16="http://schemas.microsoft.com/office/drawing/2014/main" id="{7D7BA570-9BDE-422E-BA8A-EB835B176504}"/>
                </a:ext>
              </a:extLst>
            </p:cNvPr>
            <p:cNvPicPr>
              <a:picLocks noChangeAspect="1"/>
            </p:cNvPicPr>
            <p:nvPr userDrawn="1"/>
          </p:nvPicPr>
          <p:blipFill>
            <a:blip r:embed="rId4"/>
            <a:stretch>
              <a:fillRect/>
            </a:stretch>
          </p:blipFill>
          <p:spPr>
            <a:xfrm>
              <a:off x="6148795" y="6218529"/>
              <a:ext cx="3037674" cy="752006"/>
            </a:xfrm>
            <a:prstGeom prst="rect">
              <a:avLst/>
            </a:prstGeom>
          </p:spPr>
        </p:pic>
        <p:pic>
          <p:nvPicPr>
            <p:cNvPr id="17" name="Picture 16" descr="A close up of a sign&#10;&#10;Description automatically generated">
              <a:extLst>
                <a:ext uri="{FF2B5EF4-FFF2-40B4-BE49-F238E27FC236}">
                  <a16:creationId xmlns:a16="http://schemas.microsoft.com/office/drawing/2014/main" id="{CE1625DF-7941-4D72-814E-7D5A25E6D6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8" name="Picture 17">
              <a:extLst>
                <a:ext uri="{FF2B5EF4-FFF2-40B4-BE49-F238E27FC236}">
                  <a16:creationId xmlns:a16="http://schemas.microsoft.com/office/drawing/2014/main" id="{C4A2E8F2-E27F-4B18-A390-1B794F189F94}"/>
                </a:ext>
              </a:extLst>
            </p:cNvPr>
            <p:cNvPicPr>
              <a:picLocks noChangeAspect="1"/>
            </p:cNvPicPr>
            <p:nvPr/>
          </p:nvPicPr>
          <p:blipFill>
            <a:blip r:embed="rId6"/>
            <a:stretch>
              <a:fillRect/>
            </a:stretch>
          </p:blipFill>
          <p:spPr>
            <a:xfrm>
              <a:off x="3202268" y="6265900"/>
              <a:ext cx="1522939" cy="57142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Effect transition="in" filter="fade">
                                      <p:cBhvr>
                                        <p:cTn id="7" dur="1000"/>
                                        <p:tgtEl>
                                          <p:spTgt spid="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Effect transition="in" filter="fade">
                                      <p:cBhvr>
                                        <p:cTn id="12" dur="1000"/>
                                        <p:tgtEl>
                                          <p:spTgt spid="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Effect transition="in" filter="fade">
                                      <p:cBhvr>
                                        <p:cTn id="17" dur="1000"/>
                                        <p:tgtEl>
                                          <p:spTgt spid="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Effect transition="in" filter="fade">
                                      <p:cBhvr>
                                        <p:cTn id="22" dur="1000"/>
                                        <p:tgtEl>
                                          <p:spTgt spid="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Effect transition="in" filter="fade">
                                      <p:cBhvr>
                                        <p:cTn id="27" dur="1000"/>
                                        <p:tgtEl>
                                          <p:spTgt spid="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
                                            <p:txEl>
                                              <p:pRg st="5" end="5"/>
                                            </p:txEl>
                                          </p:spTgt>
                                        </p:tgtEl>
                                        <p:attrNameLst>
                                          <p:attrName>style.visibility</p:attrName>
                                        </p:attrNameLst>
                                      </p:cBhvr>
                                      <p:to>
                                        <p:strVal val="visible"/>
                                      </p:to>
                                    </p:set>
                                    <p:animEffect transition="in" filter="fade">
                                      <p:cBhvr>
                                        <p:cTn id="32" dur="1000"/>
                                        <p:tgtEl>
                                          <p:spTgt spid="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
                                            <p:txEl>
                                              <p:pRg st="6" end="6"/>
                                            </p:txEl>
                                          </p:spTgt>
                                        </p:tgtEl>
                                        <p:attrNameLst>
                                          <p:attrName>style.visibility</p:attrName>
                                        </p:attrNameLst>
                                      </p:cBhvr>
                                      <p:to>
                                        <p:strVal val="visible"/>
                                      </p:to>
                                    </p:set>
                                    <p:animEffect transition="in" filter="fade">
                                      <p:cBhvr>
                                        <p:cTn id="37" dur="1000"/>
                                        <p:tgtEl>
                                          <p:spTgt spid="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9">
                                            <p:txEl>
                                              <p:pRg st="7" end="7"/>
                                            </p:txEl>
                                          </p:spTgt>
                                        </p:tgtEl>
                                        <p:attrNameLst>
                                          <p:attrName>style.visibility</p:attrName>
                                        </p:attrNameLst>
                                      </p:cBhvr>
                                      <p:to>
                                        <p:strVal val="visible"/>
                                      </p:to>
                                    </p:set>
                                    <p:animEffect transition="in" filter="fade">
                                      <p:cBhvr>
                                        <p:cTn id="42" dur="1000"/>
                                        <p:tgtEl>
                                          <p:spTgt spid="9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9">
                                            <p:txEl>
                                              <p:pRg st="8" end="8"/>
                                            </p:txEl>
                                          </p:spTgt>
                                        </p:tgtEl>
                                        <p:attrNameLst>
                                          <p:attrName>style.visibility</p:attrName>
                                        </p:attrNameLst>
                                      </p:cBhvr>
                                      <p:to>
                                        <p:strVal val="visible"/>
                                      </p:to>
                                    </p:set>
                                    <p:animEffect transition="in" filter="fade">
                                      <p:cBhvr>
                                        <p:cTn id="47" dur="1000"/>
                                        <p:tgtEl>
                                          <p:spTgt spid="9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9">
                                            <p:txEl>
                                              <p:pRg st="9" end="9"/>
                                            </p:txEl>
                                          </p:spTgt>
                                        </p:tgtEl>
                                        <p:attrNameLst>
                                          <p:attrName>style.visibility</p:attrName>
                                        </p:attrNameLst>
                                      </p:cBhvr>
                                      <p:to>
                                        <p:strVal val="visible"/>
                                      </p:to>
                                    </p:set>
                                    <p:animEffect transition="in" filter="fade">
                                      <p:cBhvr>
                                        <p:cTn id="52" dur="1000"/>
                                        <p:tgtEl>
                                          <p:spTgt spid="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10">
            <a:extLst>
              <a:ext uri="{FF2B5EF4-FFF2-40B4-BE49-F238E27FC236}">
                <a16:creationId xmlns:a16="http://schemas.microsoft.com/office/drawing/2014/main" id="{DA8B8880-BE43-46F0-AD8D-91953F2064C3}"/>
              </a:ext>
            </a:extLst>
          </p:cNvPr>
          <p:cNvSpPr/>
          <p:nvPr/>
        </p:nvSpPr>
        <p:spPr>
          <a:xfrm>
            <a:off x="3829582" y="1530796"/>
            <a:ext cx="6627611" cy="4353059"/>
          </a:xfrm>
          <a:prstGeom prst="trapezoid">
            <a:avLst/>
          </a:prstGeom>
          <a:solidFill>
            <a:srgbClr val="0E1F56">
              <a:alpha val="54000"/>
            </a:srgb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DD755-FDFA-4E6C-A132-124390CF1CB0}"/>
              </a:ext>
            </a:extLst>
          </p:cNvPr>
          <p:cNvSpPr>
            <a:spLocks noGrp="1"/>
          </p:cNvSpPr>
          <p:nvPr>
            <p:ph type="title"/>
          </p:nvPr>
        </p:nvSpPr>
        <p:spPr>
          <a:noFill/>
        </p:spPr>
        <p:txBody>
          <a:bodyPr/>
          <a:lstStyle/>
          <a:p>
            <a:r>
              <a:rPr lang="en-US" sz="4000" dirty="0">
                <a:solidFill>
                  <a:srgbClr val="002060"/>
                </a:solidFill>
                <a:latin typeface="+mj-lt"/>
              </a:rPr>
              <a:t>Emotional Container</a:t>
            </a:r>
          </a:p>
        </p:txBody>
      </p:sp>
      <p:pic>
        <p:nvPicPr>
          <p:cNvPr id="8" name="Picture 7" descr="Father holding sleeping child in arms">
            <a:extLst>
              <a:ext uri="{FF2B5EF4-FFF2-40B4-BE49-F238E27FC236}">
                <a16:creationId xmlns:a16="http://schemas.microsoft.com/office/drawing/2014/main" id="{783CB1BE-BB22-4380-B7F2-3ED99D32E9FB}"/>
              </a:ext>
            </a:extLst>
          </p:cNvPr>
          <p:cNvPicPr>
            <a:picLocks noChangeAspect="1"/>
          </p:cNvPicPr>
          <p:nvPr/>
        </p:nvPicPr>
        <p:blipFill>
          <a:blip r:embed="rId3"/>
          <a:stretch>
            <a:fillRect/>
          </a:stretch>
        </p:blipFill>
        <p:spPr>
          <a:xfrm>
            <a:off x="5117472" y="2600636"/>
            <a:ext cx="4039405" cy="2692936"/>
          </a:xfrm>
          <a:prstGeom prst="rect">
            <a:avLst/>
          </a:prstGeom>
        </p:spPr>
      </p:pic>
      <p:grpSp>
        <p:nvGrpSpPr>
          <p:cNvPr id="5" name="Group 4">
            <a:extLst>
              <a:ext uri="{FF2B5EF4-FFF2-40B4-BE49-F238E27FC236}">
                <a16:creationId xmlns:a16="http://schemas.microsoft.com/office/drawing/2014/main" id="{8BA5D2F3-FDDF-4E5A-89D7-2E4B7BE657DD}"/>
              </a:ext>
            </a:extLst>
          </p:cNvPr>
          <p:cNvGrpSpPr/>
          <p:nvPr/>
        </p:nvGrpSpPr>
        <p:grpSpPr>
          <a:xfrm>
            <a:off x="0" y="6218529"/>
            <a:ext cx="12192000" cy="752006"/>
            <a:chOff x="0" y="6218529"/>
            <a:chExt cx="12192000" cy="752006"/>
          </a:xfrm>
        </p:grpSpPr>
        <p:sp>
          <p:nvSpPr>
            <p:cNvPr id="6" name="Rectangle 5">
              <a:extLst>
                <a:ext uri="{FF2B5EF4-FFF2-40B4-BE49-F238E27FC236}">
                  <a16:creationId xmlns:a16="http://schemas.microsoft.com/office/drawing/2014/main" id="{E17F6AF6-E433-4CF6-A7C0-BD52C07DC23A}"/>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logo&#10;&#10;Description automatically generated">
              <a:extLst>
                <a:ext uri="{FF2B5EF4-FFF2-40B4-BE49-F238E27FC236}">
                  <a16:creationId xmlns:a16="http://schemas.microsoft.com/office/drawing/2014/main" id="{53C1A8DB-8E3D-4AEC-8256-7273B637B8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9" name="Picture 8">
              <a:extLst>
                <a:ext uri="{FF2B5EF4-FFF2-40B4-BE49-F238E27FC236}">
                  <a16:creationId xmlns:a16="http://schemas.microsoft.com/office/drawing/2014/main" id="{5BBB5464-971B-46FB-9295-788D2CBB2595}"/>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0" name="Picture 9" descr="A close up of a sign&#10;&#10;Description automatically generated">
              <a:extLst>
                <a:ext uri="{FF2B5EF4-FFF2-40B4-BE49-F238E27FC236}">
                  <a16:creationId xmlns:a16="http://schemas.microsoft.com/office/drawing/2014/main" id="{5BD59725-5CCB-4D9E-B1F0-B4D2A047CEE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2" name="Picture 11">
              <a:extLst>
                <a:ext uri="{FF2B5EF4-FFF2-40B4-BE49-F238E27FC236}">
                  <a16:creationId xmlns:a16="http://schemas.microsoft.com/office/drawing/2014/main" id="{744F4B01-5C2F-403A-9591-191DE13E02C8}"/>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3686393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Freeform: Shape 12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7" name="Google Shape;177;p16"/>
          <p:cNvSpPr txBox="1">
            <a:spLocks noGrp="1"/>
          </p:cNvSpPr>
          <p:nvPr>
            <p:ph type="title"/>
          </p:nvPr>
        </p:nvSpPr>
        <p:spPr>
          <a:xfrm>
            <a:off x="1137034" y="609597"/>
            <a:ext cx="9392421" cy="1330841"/>
          </a:xfrm>
          <a:prstGeom prst="rect">
            <a:avLst/>
          </a:prstGeom>
        </p:spPr>
        <p:txBody>
          <a:bodyPr spcFirstLastPara="1" lIns="91425" tIns="0" rIns="91425" bIns="0" anchorCtr="0">
            <a:normAutofit/>
          </a:bodyPr>
          <a:lstStyle/>
          <a:p>
            <a:pPr marL="0" lvl="0" indent="0" rtl="0">
              <a:spcBef>
                <a:spcPts val="0"/>
              </a:spcBef>
              <a:spcAft>
                <a:spcPts val="0"/>
              </a:spcAft>
              <a:buClr>
                <a:srgbClr val="0E1F56"/>
              </a:buClr>
              <a:buSzPts val="3600"/>
              <a:buFont typeface="Calibri"/>
              <a:buNone/>
            </a:pPr>
            <a:r>
              <a:rPr lang="en-US" b="1" dirty="0">
                <a:solidFill>
                  <a:srgbClr val="002060"/>
                </a:solidFill>
              </a:rPr>
              <a:t>What is Empathy?</a:t>
            </a:r>
          </a:p>
        </p:txBody>
      </p:sp>
      <p:sp>
        <p:nvSpPr>
          <p:cNvPr id="178" name="Google Shape;178;p16"/>
          <p:cNvSpPr txBox="1">
            <a:spLocks noGrp="1"/>
          </p:cNvSpPr>
          <p:nvPr>
            <p:ph idx="1"/>
          </p:nvPr>
        </p:nvSpPr>
        <p:spPr>
          <a:xfrm>
            <a:off x="863361" y="3125371"/>
            <a:ext cx="5171878" cy="1579634"/>
          </a:xfrm>
          <a:prstGeom prst="rect">
            <a:avLst/>
          </a:prstGeom>
        </p:spPr>
        <p:txBody>
          <a:bodyPr spcFirstLastPara="1" lIns="91425" tIns="45700" rIns="91425" bIns="45700" anchorCtr="0">
            <a:normAutofit/>
          </a:bodyPr>
          <a:lstStyle/>
          <a:p>
            <a:pPr marL="0" lvl="0" indent="0" rtl="0">
              <a:lnSpc>
                <a:spcPct val="103000"/>
              </a:lnSpc>
              <a:spcBef>
                <a:spcPts val="0"/>
              </a:spcBef>
              <a:spcAft>
                <a:spcPts val="600"/>
              </a:spcAft>
              <a:buClr>
                <a:srgbClr val="000000"/>
              </a:buClr>
              <a:buSzPts val="2400"/>
              <a:buNone/>
            </a:pPr>
            <a:r>
              <a:rPr lang="en-US" sz="2200" dirty="0">
                <a:solidFill>
                  <a:srgbClr val="002060"/>
                </a:solidFill>
                <a:latin typeface="Calibri"/>
                <a:ea typeface="Calibri"/>
                <a:cs typeface="Calibri"/>
                <a:sym typeface="Calibri"/>
              </a:rPr>
              <a:t>In order to connect with another person, you need to connect with something in yourself that knows that feeling- putting yourself in the shoes of someone else</a:t>
            </a:r>
            <a:endParaRPr lang="en-US" sz="2200" dirty="0">
              <a:solidFill>
                <a:srgbClr val="002060"/>
              </a:solidFill>
            </a:endParaRPr>
          </a:p>
        </p:txBody>
      </p:sp>
      <p:pic>
        <p:nvPicPr>
          <p:cNvPr id="179" name="Google Shape;179;p16">
            <a:hlinkClick r:id="rId3"/>
          </p:cNvPr>
          <p:cNvPicPr preferRelativeResize="0"/>
          <p:nvPr/>
        </p:nvPicPr>
        <p:blipFill rotWithShape="1">
          <a:blip r:embed="rId4"/>
          <a:srcRect l="13750" t="17255" r="12205" b="8234"/>
          <a:stretch/>
        </p:blipFill>
        <p:spPr>
          <a:xfrm>
            <a:off x="6719367" y="2550035"/>
            <a:ext cx="4788505" cy="2710486"/>
          </a:xfrm>
          <a:prstGeom prst="rect">
            <a:avLst/>
          </a:prstGeom>
          <a:noFill/>
        </p:spPr>
      </p:pic>
      <p:sp>
        <p:nvSpPr>
          <p:cNvPr id="124" name="Freeform: Shape 12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3" name="Group 12">
            <a:extLst>
              <a:ext uri="{FF2B5EF4-FFF2-40B4-BE49-F238E27FC236}">
                <a16:creationId xmlns:a16="http://schemas.microsoft.com/office/drawing/2014/main" id="{3F95E07E-D21D-4621-84FA-5B47A848AB40}"/>
              </a:ext>
            </a:extLst>
          </p:cNvPr>
          <p:cNvGrpSpPr/>
          <p:nvPr/>
        </p:nvGrpSpPr>
        <p:grpSpPr>
          <a:xfrm>
            <a:off x="0" y="6218529"/>
            <a:ext cx="12192000" cy="752006"/>
            <a:chOff x="0" y="6218529"/>
            <a:chExt cx="12192000" cy="752006"/>
          </a:xfrm>
        </p:grpSpPr>
        <p:sp>
          <p:nvSpPr>
            <p:cNvPr id="14" name="Rectangle 13">
              <a:extLst>
                <a:ext uri="{FF2B5EF4-FFF2-40B4-BE49-F238E27FC236}">
                  <a16:creationId xmlns:a16="http://schemas.microsoft.com/office/drawing/2014/main" id="{6C739C4A-94BB-4DC7-BA8A-F6BF1623919E}"/>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lose up of a logo&#10;&#10;Description automatically generated">
              <a:extLst>
                <a:ext uri="{FF2B5EF4-FFF2-40B4-BE49-F238E27FC236}">
                  <a16:creationId xmlns:a16="http://schemas.microsoft.com/office/drawing/2014/main" id="{DFB43AB1-09AF-48E0-9C8F-EBF0760E7D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6" name="Picture 15">
              <a:extLst>
                <a:ext uri="{FF2B5EF4-FFF2-40B4-BE49-F238E27FC236}">
                  <a16:creationId xmlns:a16="http://schemas.microsoft.com/office/drawing/2014/main" id="{AD2C8C05-6182-4EB5-BAD5-7034E1393149}"/>
                </a:ext>
              </a:extLst>
            </p:cNvPr>
            <p:cNvPicPr>
              <a:picLocks noChangeAspect="1"/>
            </p:cNvPicPr>
            <p:nvPr userDrawn="1"/>
          </p:nvPicPr>
          <p:blipFill>
            <a:blip r:embed="rId6"/>
            <a:stretch>
              <a:fillRect/>
            </a:stretch>
          </p:blipFill>
          <p:spPr>
            <a:xfrm>
              <a:off x="6148795" y="6218529"/>
              <a:ext cx="3037674" cy="752006"/>
            </a:xfrm>
            <a:prstGeom prst="rect">
              <a:avLst/>
            </a:prstGeom>
          </p:spPr>
        </p:pic>
        <p:pic>
          <p:nvPicPr>
            <p:cNvPr id="17" name="Picture 16" descr="A close up of a sign&#10;&#10;Description automatically generated">
              <a:extLst>
                <a:ext uri="{FF2B5EF4-FFF2-40B4-BE49-F238E27FC236}">
                  <a16:creationId xmlns:a16="http://schemas.microsoft.com/office/drawing/2014/main" id="{C70E4B8A-1B2D-4313-B7C7-CABD59D6868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8" name="Picture 17">
              <a:extLst>
                <a:ext uri="{FF2B5EF4-FFF2-40B4-BE49-F238E27FC236}">
                  <a16:creationId xmlns:a16="http://schemas.microsoft.com/office/drawing/2014/main" id="{512FB825-0717-4632-8B5D-A954B0003492}"/>
                </a:ext>
              </a:extLst>
            </p:cNvPr>
            <p:cNvPicPr>
              <a:picLocks noChangeAspect="1"/>
            </p:cNvPicPr>
            <p:nvPr/>
          </p:nvPicPr>
          <p:blipFill>
            <a:blip r:embed="rId8"/>
            <a:stretch>
              <a:fillRect/>
            </a:stretch>
          </p:blipFill>
          <p:spPr>
            <a:xfrm>
              <a:off x="3202268" y="6265900"/>
              <a:ext cx="1522939" cy="57142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4"/>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grass&#10;&#10;Description automatically generated">
            <a:extLst>
              <a:ext uri="{FF2B5EF4-FFF2-40B4-BE49-F238E27FC236}">
                <a16:creationId xmlns:a16="http://schemas.microsoft.com/office/drawing/2014/main" id="{85C92F2A-FC6F-4F95-8632-895DE7C66175}"/>
              </a:ext>
            </a:extLst>
          </p:cNvPr>
          <p:cNvPicPr>
            <a:picLocks noChangeAspect="1"/>
          </p:cNvPicPr>
          <p:nvPr/>
        </p:nvPicPr>
        <p:blipFill rotWithShape="1">
          <a:blip r:embed="rId3"/>
          <a:srcRect l="15093" t="9091" r="20271"/>
          <a:stretch/>
        </p:blipFill>
        <p:spPr>
          <a:xfrm>
            <a:off x="3523488" y="12875"/>
            <a:ext cx="8668512" cy="6857990"/>
          </a:xfrm>
          <a:prstGeom prst="rect">
            <a:avLst/>
          </a:prstGeom>
        </p:spPr>
      </p:pic>
      <p:sp>
        <p:nvSpPr>
          <p:cNvPr id="192" name="Rectangle 19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Google Shape;185;p17"/>
          <p:cNvSpPr txBox="1">
            <a:spLocks noGrp="1"/>
          </p:cNvSpPr>
          <p:nvPr>
            <p:ph type="title"/>
          </p:nvPr>
        </p:nvSpPr>
        <p:spPr>
          <a:xfrm>
            <a:off x="423719" y="1622792"/>
            <a:ext cx="4023360" cy="1806208"/>
          </a:xfrm>
          <a:prstGeom prst="rect">
            <a:avLst/>
          </a:prstGeom>
          <a:noFill/>
        </p:spPr>
        <p:txBody>
          <a:bodyPr spcFirstLastPara="1" vert="horz" lIns="91440" tIns="45720" rIns="91440" bIns="45720" rtlCol="0" anchor="b" anchorCtr="0">
            <a:normAutofit/>
          </a:bodyPr>
          <a:lstStyle/>
          <a:p>
            <a:pPr marL="0" lvl="0" indent="0">
              <a:spcBef>
                <a:spcPct val="0"/>
              </a:spcBef>
              <a:spcAft>
                <a:spcPts val="1800"/>
              </a:spcAft>
              <a:buClr>
                <a:srgbClr val="0E1F56"/>
              </a:buClr>
              <a:buSzPts val="3600"/>
            </a:pPr>
            <a:r>
              <a:rPr lang="en-US" sz="4800" dirty="0">
                <a:solidFill>
                  <a:srgbClr val="002060"/>
                </a:solidFill>
                <a:latin typeface="+mj-lt"/>
                <a:ea typeface="+mj-ea"/>
                <a:cs typeface="+mj-cs"/>
              </a:rPr>
              <a:t>What is Compassion?</a:t>
            </a:r>
          </a:p>
        </p:txBody>
      </p:sp>
      <p:sp>
        <p:nvSpPr>
          <p:cNvPr id="186" name="Google Shape;186;p17"/>
          <p:cNvSpPr txBox="1">
            <a:spLocks noGrp="1"/>
          </p:cNvSpPr>
          <p:nvPr>
            <p:ph type="body" idx="1"/>
          </p:nvPr>
        </p:nvSpPr>
        <p:spPr>
          <a:xfrm>
            <a:off x="477980" y="4762628"/>
            <a:ext cx="4023359" cy="1536483"/>
          </a:xfrm>
          <a:prstGeom prst="rect">
            <a:avLst/>
          </a:prstGeom>
        </p:spPr>
        <p:txBody>
          <a:bodyPr spcFirstLastPara="1" vert="horz" lIns="91440" tIns="45720" rIns="91440" bIns="45720" rtlCol="0" anchorCtr="0">
            <a:normAutofit/>
          </a:bodyPr>
          <a:lstStyle/>
          <a:p>
            <a:pPr marL="0" lvl="0" indent="0">
              <a:spcAft>
                <a:spcPts val="0"/>
              </a:spcAft>
              <a:buClr>
                <a:srgbClr val="000000"/>
              </a:buClr>
              <a:buSzPts val="2400"/>
            </a:pPr>
            <a:r>
              <a:rPr lang="en-US" sz="2200" dirty="0">
                <a:solidFill>
                  <a:srgbClr val="002060"/>
                </a:solidFill>
                <a:sym typeface="Calibri"/>
              </a:rPr>
              <a:t>An understanding of another’s suffering and the desire to somehow help make it better</a:t>
            </a:r>
            <a:endParaRPr lang="en-US" sz="2200" dirty="0">
              <a:solidFill>
                <a:srgbClr val="002060"/>
              </a:solidFill>
            </a:endParaRPr>
          </a:p>
        </p:txBody>
      </p:sp>
      <p:sp>
        <p:nvSpPr>
          <p:cNvPr id="194" name="Rectangle 19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6" name="Rectangle 19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4BD03294-CB28-40A1-9139-6E5604AE992B}"/>
              </a:ext>
            </a:extLst>
          </p:cNvPr>
          <p:cNvGrpSpPr/>
          <p:nvPr/>
        </p:nvGrpSpPr>
        <p:grpSpPr>
          <a:xfrm>
            <a:off x="0" y="6218529"/>
            <a:ext cx="12192000" cy="752006"/>
            <a:chOff x="0" y="6218529"/>
            <a:chExt cx="12192000" cy="752006"/>
          </a:xfrm>
        </p:grpSpPr>
        <p:sp>
          <p:nvSpPr>
            <p:cNvPr id="16" name="Rectangle 15">
              <a:extLst>
                <a:ext uri="{FF2B5EF4-FFF2-40B4-BE49-F238E27FC236}">
                  <a16:creationId xmlns:a16="http://schemas.microsoft.com/office/drawing/2014/main" id="{56332D83-7E77-450F-913D-972C3D82A2EB}"/>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 up of a logo&#10;&#10;Description automatically generated">
              <a:extLst>
                <a:ext uri="{FF2B5EF4-FFF2-40B4-BE49-F238E27FC236}">
                  <a16:creationId xmlns:a16="http://schemas.microsoft.com/office/drawing/2014/main" id="{99AE6620-418C-42B7-850C-EEA3AD2CEC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8" name="Picture 17">
              <a:extLst>
                <a:ext uri="{FF2B5EF4-FFF2-40B4-BE49-F238E27FC236}">
                  <a16:creationId xmlns:a16="http://schemas.microsoft.com/office/drawing/2014/main" id="{C2D3E0B4-81A2-4CDA-895D-2BF183C1D0BC}"/>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9" name="Picture 18" descr="A close up of a sign&#10;&#10;Description automatically generated">
              <a:extLst>
                <a:ext uri="{FF2B5EF4-FFF2-40B4-BE49-F238E27FC236}">
                  <a16:creationId xmlns:a16="http://schemas.microsoft.com/office/drawing/2014/main" id="{4ABE9146-8025-4E85-BCE7-5B7A5A606C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0" name="Picture 19">
              <a:extLst>
                <a:ext uri="{FF2B5EF4-FFF2-40B4-BE49-F238E27FC236}">
                  <a16:creationId xmlns:a16="http://schemas.microsoft.com/office/drawing/2014/main" id="{2E0C881D-BF55-4183-8F64-888A90A62F18}"/>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18"/>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lang="en-US" sz="2800" dirty="0">
              <a:solidFill>
                <a:srgbClr val="000000"/>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400"/>
              <a:buNone/>
            </a:pPr>
            <a:endParaRPr lang="en-US" dirty="0"/>
          </a:p>
        </p:txBody>
      </p:sp>
      <p:grpSp>
        <p:nvGrpSpPr>
          <p:cNvPr id="2" name="Group 1">
            <a:extLst>
              <a:ext uri="{FF2B5EF4-FFF2-40B4-BE49-F238E27FC236}">
                <a16:creationId xmlns:a16="http://schemas.microsoft.com/office/drawing/2014/main" id="{3797B83F-3281-4EA9-9D81-43F2210CFAE1}"/>
              </a:ext>
            </a:extLst>
          </p:cNvPr>
          <p:cNvGrpSpPr/>
          <p:nvPr/>
        </p:nvGrpSpPr>
        <p:grpSpPr>
          <a:xfrm>
            <a:off x="831273" y="66805"/>
            <a:ext cx="10515600" cy="6023278"/>
            <a:chOff x="2612688" y="1449673"/>
            <a:chExt cx="8503844" cy="4416140"/>
          </a:xfrm>
        </p:grpSpPr>
        <p:pic>
          <p:nvPicPr>
            <p:cNvPr id="194" name="Google Shape;194;p18"/>
            <p:cNvPicPr preferRelativeResize="0"/>
            <p:nvPr/>
          </p:nvPicPr>
          <p:blipFill rotWithShape="1">
            <a:blip r:embed="rId3">
              <a:alphaModFix/>
            </a:blip>
            <a:srcRect l="4727" t="4353" r="4271" b="6251"/>
            <a:stretch/>
          </p:blipFill>
          <p:spPr>
            <a:xfrm>
              <a:off x="3946149" y="1449673"/>
              <a:ext cx="5812993" cy="4126391"/>
            </a:xfrm>
            <a:prstGeom prst="rect">
              <a:avLst/>
            </a:prstGeom>
            <a:noFill/>
            <a:ln>
              <a:noFill/>
            </a:ln>
          </p:spPr>
        </p:pic>
        <p:sp>
          <p:nvSpPr>
            <p:cNvPr id="196" name="Google Shape;196;p18"/>
            <p:cNvSpPr/>
            <p:nvPr/>
          </p:nvSpPr>
          <p:spPr>
            <a:xfrm>
              <a:off x="2612688" y="4771504"/>
              <a:ext cx="1147157" cy="1094309"/>
            </a:xfrm>
            <a:prstGeom prst="rect">
              <a:avLst/>
            </a:prstGeom>
            <a:noFill/>
            <a:ln w="12700" cap="flat" cmpd="sng">
              <a:solidFill>
                <a:srgbClr val="0E1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rgbClr val="002060"/>
                  </a:solidFill>
                  <a:latin typeface="Calibri"/>
                  <a:ea typeface="Calibri"/>
                  <a:cs typeface="Calibri"/>
                  <a:sym typeface="Calibri"/>
                </a:rPr>
                <a:t>Decreases ability to be empathetic and to show compassion</a:t>
              </a:r>
              <a:endParaRPr lang="en-US" dirty="0"/>
            </a:p>
          </p:txBody>
        </p:sp>
        <p:sp>
          <p:nvSpPr>
            <p:cNvPr id="197" name="Google Shape;197;p18"/>
            <p:cNvSpPr/>
            <p:nvPr/>
          </p:nvSpPr>
          <p:spPr>
            <a:xfrm>
              <a:off x="9969375" y="1449673"/>
              <a:ext cx="1147157" cy="1094309"/>
            </a:xfrm>
            <a:prstGeom prst="rect">
              <a:avLst/>
            </a:prstGeom>
            <a:noFill/>
            <a:ln w="12700" cap="flat" cmpd="sng">
              <a:solidFill>
                <a:srgbClr val="0E1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rgbClr val="002060"/>
                  </a:solidFill>
                  <a:latin typeface="Calibri"/>
                  <a:ea typeface="Calibri"/>
                  <a:cs typeface="Calibri"/>
                  <a:sym typeface="Calibri"/>
                </a:rPr>
                <a:t>Decreases ability to be empathetic and to show compassion</a:t>
              </a:r>
              <a:endParaRPr lang="en-US" dirty="0"/>
            </a:p>
          </p:txBody>
        </p:sp>
      </p:grpSp>
      <p:sp>
        <p:nvSpPr>
          <p:cNvPr id="14" name="Google Shape;195;p18">
            <a:extLst>
              <a:ext uri="{FF2B5EF4-FFF2-40B4-BE49-F238E27FC236}">
                <a16:creationId xmlns:a16="http://schemas.microsoft.com/office/drawing/2014/main" id="{5403108C-0F80-4ABB-801E-274641F73A77}"/>
              </a:ext>
            </a:extLst>
          </p:cNvPr>
          <p:cNvSpPr txBox="1"/>
          <p:nvPr/>
        </p:nvSpPr>
        <p:spPr>
          <a:xfrm>
            <a:off x="2480191" y="5783729"/>
            <a:ext cx="9942187" cy="369291"/>
          </a:xfrm>
          <a:prstGeom prst="rect">
            <a:avLst/>
          </a:prstGeom>
          <a:noFill/>
          <a:ln>
            <a:noFill/>
          </a:ln>
        </p:spPr>
        <p:txBody>
          <a:bodyPr spcFirstLastPara="1" wrap="square" lIns="91425" tIns="45700" rIns="91425" bIns="45700" anchor="t" anchorCtr="0">
            <a:spAutoFit/>
          </a:bodyPr>
          <a:lstStyle/>
          <a:p>
            <a:r>
              <a:rPr lang="en-US" sz="9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Corrigan, F. M., Fisher, J. J., &amp; Nutt, D. J. (2011). Autonomic dysregulation and the window of tolerance model of the effects of complex emotional trauma. </a:t>
            </a:r>
            <a:r>
              <a:rPr lang="en-US" sz="900" i="1" dirty="0">
                <a:effectLst/>
                <a:latin typeface="Calibri" panose="020F0502020204030204" pitchFamily="34" charset="0"/>
                <a:ea typeface="Calibri" panose="020F0502020204030204" pitchFamily="34" charset="0"/>
                <a:cs typeface="Calibri" panose="020F0502020204030204" pitchFamily="34" charset="0"/>
              </a:rPr>
              <a:t>Journal of Psychopharmacology</a:t>
            </a:r>
            <a:r>
              <a:rPr lang="en-US" sz="900" dirty="0">
                <a:effectLst/>
                <a:latin typeface="Calibri" panose="020F0502020204030204" pitchFamily="34" charset="0"/>
                <a:ea typeface="Calibri" panose="020F0502020204030204" pitchFamily="34" charset="0"/>
                <a:cs typeface="Calibri" panose="020F0502020204030204" pitchFamily="34" charset="0"/>
              </a:rPr>
              <a:t>, </a:t>
            </a:r>
            <a:r>
              <a:rPr lang="en-US" sz="900" i="1" dirty="0">
                <a:effectLst/>
                <a:latin typeface="Calibri" panose="020F0502020204030204" pitchFamily="34" charset="0"/>
                <a:ea typeface="Calibri" panose="020F0502020204030204" pitchFamily="34" charset="0"/>
                <a:cs typeface="Calibri" panose="020F0502020204030204" pitchFamily="34" charset="0"/>
              </a:rPr>
              <a:t>25</a:t>
            </a:r>
            <a:r>
              <a:rPr lang="en-US" sz="900" dirty="0">
                <a:effectLst/>
                <a:latin typeface="Calibri" panose="020F0502020204030204" pitchFamily="34" charset="0"/>
                <a:ea typeface="Calibri" panose="020F0502020204030204" pitchFamily="34" charset="0"/>
                <a:cs typeface="Calibri" panose="020F0502020204030204" pitchFamily="34" charset="0"/>
              </a:rPr>
              <a:t>(1), 17-25.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r>
              <a:rPr lang="en-US" sz="900" b="0" i="0" u="none" strike="noStrike" cap="none" dirty="0">
                <a:solidFill>
                  <a:schemeClr val="dk1"/>
                </a:solidFill>
                <a:latin typeface="Calibri"/>
                <a:ea typeface="Calibri"/>
                <a:cs typeface="Calibri"/>
                <a:sym typeface="Calibri"/>
              </a:rPr>
              <a:t> </a:t>
            </a:r>
            <a:r>
              <a:rPr lang="en-US" sz="900" dirty="0">
                <a:solidFill>
                  <a:schemeClr val="dk1"/>
                </a:solidFill>
                <a:latin typeface="Calibri"/>
                <a:ea typeface="Calibri"/>
                <a:cs typeface="Calibri"/>
                <a:sym typeface="Calibri"/>
              </a:rPr>
              <a:t>Graphic adapted  f</a:t>
            </a:r>
            <a:r>
              <a:rPr lang="en-US" sz="900" b="0" i="0" u="none" strike="noStrike" cap="none" dirty="0">
                <a:solidFill>
                  <a:schemeClr val="dk1"/>
                </a:solidFill>
                <a:latin typeface="Calibri"/>
                <a:ea typeface="Calibri"/>
                <a:cs typeface="Calibri"/>
                <a:sym typeface="Calibri"/>
              </a:rPr>
              <a:t>rom the Child Welfare Trauma Training Toolkit (NCTSN 2020)</a:t>
            </a:r>
            <a:endParaRPr lang="en-US" sz="900" dirty="0"/>
          </a:p>
        </p:txBody>
      </p:sp>
      <p:sp>
        <p:nvSpPr>
          <p:cNvPr id="192" name="Google Shape;192;p18"/>
          <p:cNvSpPr txBox="1">
            <a:spLocks noGrp="1"/>
          </p:cNvSpPr>
          <p:nvPr>
            <p:ph type="title"/>
          </p:nvPr>
        </p:nvSpPr>
        <p:spPr>
          <a:xfrm>
            <a:off x="119528" y="382469"/>
            <a:ext cx="4450708" cy="1154252"/>
          </a:xfrm>
          <a:prstGeom prst="rect">
            <a:avLst/>
          </a:prstGeom>
          <a:noFill/>
          <a:ln>
            <a:noFill/>
          </a:ln>
        </p:spPr>
        <p:txBody>
          <a:bodyPr spcFirstLastPara="1" wrap="square" lIns="91425" tIns="0" rIns="91425" bIns="0" anchor="b" anchorCtr="0">
            <a:noAutofit/>
          </a:bodyPr>
          <a:lstStyle/>
          <a:p>
            <a:pPr marL="0" lvl="0" indent="0" algn="ctr" rtl="0">
              <a:lnSpc>
                <a:spcPct val="90000"/>
              </a:lnSpc>
              <a:spcBef>
                <a:spcPts val="0"/>
              </a:spcBef>
              <a:spcAft>
                <a:spcPts val="0"/>
              </a:spcAft>
              <a:buClr>
                <a:srgbClr val="0E1F56"/>
              </a:buClr>
              <a:buSzPts val="2800"/>
              <a:buFont typeface="Calibri"/>
              <a:buNone/>
            </a:pPr>
            <a:r>
              <a:rPr lang="en-US" sz="4000" b="1" dirty="0">
                <a:solidFill>
                  <a:srgbClr val="002060"/>
                </a:solidFill>
              </a:rPr>
              <a:t>Window of Tolerance Framework</a:t>
            </a:r>
          </a:p>
        </p:txBody>
      </p:sp>
      <p:grpSp>
        <p:nvGrpSpPr>
          <p:cNvPr id="15" name="Group 14">
            <a:extLst>
              <a:ext uri="{FF2B5EF4-FFF2-40B4-BE49-F238E27FC236}">
                <a16:creationId xmlns:a16="http://schemas.microsoft.com/office/drawing/2014/main" id="{8A470299-FE7B-4463-ABF0-15E83DB30EF8}"/>
              </a:ext>
            </a:extLst>
          </p:cNvPr>
          <p:cNvGrpSpPr/>
          <p:nvPr/>
        </p:nvGrpSpPr>
        <p:grpSpPr>
          <a:xfrm>
            <a:off x="0" y="6218529"/>
            <a:ext cx="12192000" cy="752006"/>
            <a:chOff x="0" y="6218529"/>
            <a:chExt cx="12192000" cy="752006"/>
          </a:xfrm>
        </p:grpSpPr>
        <p:sp>
          <p:nvSpPr>
            <p:cNvPr id="21" name="Rectangle 20">
              <a:extLst>
                <a:ext uri="{FF2B5EF4-FFF2-40B4-BE49-F238E27FC236}">
                  <a16:creationId xmlns:a16="http://schemas.microsoft.com/office/drawing/2014/main" id="{5F9A1948-0A19-425D-933A-BBA513E7AEB2}"/>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close up of a logo&#10;&#10;Description automatically generated">
              <a:extLst>
                <a:ext uri="{FF2B5EF4-FFF2-40B4-BE49-F238E27FC236}">
                  <a16:creationId xmlns:a16="http://schemas.microsoft.com/office/drawing/2014/main" id="{CF4A0DF7-4DB8-43DF-97F2-22DD3F0498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3" name="Picture 22">
              <a:extLst>
                <a:ext uri="{FF2B5EF4-FFF2-40B4-BE49-F238E27FC236}">
                  <a16:creationId xmlns:a16="http://schemas.microsoft.com/office/drawing/2014/main" id="{50982116-B102-4033-9ACE-F5DC12B20DCB}"/>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24" name="Picture 23" descr="A close up of a sign&#10;&#10;Description automatically generated">
              <a:extLst>
                <a:ext uri="{FF2B5EF4-FFF2-40B4-BE49-F238E27FC236}">
                  <a16:creationId xmlns:a16="http://schemas.microsoft.com/office/drawing/2014/main" id="{0F518CBA-77EB-4C19-AF14-71A8C1FF2D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5" name="Picture 24">
              <a:extLst>
                <a:ext uri="{FF2B5EF4-FFF2-40B4-BE49-F238E27FC236}">
                  <a16:creationId xmlns:a16="http://schemas.microsoft.com/office/drawing/2014/main" id="{20539CE5-3A1C-4EBE-AF33-0E9077F3F665}"/>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ose, staring&#10;&#10;Description automatically generated">
            <a:extLst>
              <a:ext uri="{FF2B5EF4-FFF2-40B4-BE49-F238E27FC236}">
                <a16:creationId xmlns:a16="http://schemas.microsoft.com/office/drawing/2014/main" id="{48907FBF-851E-4CA1-80DD-9D6303A9141F}"/>
              </a:ext>
            </a:extLst>
          </p:cNvPr>
          <p:cNvPicPr>
            <a:picLocks noChangeAspect="1"/>
          </p:cNvPicPr>
          <p:nvPr/>
        </p:nvPicPr>
        <p:blipFill rotWithShape="1">
          <a:blip r:embed="rId3"/>
          <a:srcRect r="5882" b="-1"/>
          <a:stretch/>
        </p:blipFill>
        <p:spPr>
          <a:xfrm>
            <a:off x="2848964" y="112545"/>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314;p34">
            <a:extLst>
              <a:ext uri="{FF2B5EF4-FFF2-40B4-BE49-F238E27FC236}">
                <a16:creationId xmlns:a16="http://schemas.microsoft.com/office/drawing/2014/main" id="{FBE52AEF-B4AE-7A47-BD4A-D6DED482DE9F}"/>
              </a:ext>
            </a:extLst>
          </p:cNvPr>
          <p:cNvSpPr txBox="1">
            <a:spLocks/>
          </p:cNvSpPr>
          <p:nvPr/>
        </p:nvSpPr>
        <p:spPr>
          <a:xfrm>
            <a:off x="329655" y="112545"/>
            <a:ext cx="8668657" cy="1899912"/>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
                <a:srgbClr val="0E1F56"/>
              </a:buClr>
              <a:buSzPts val="3600"/>
              <a:tabLst/>
              <a:defRPr/>
            </a:pPr>
            <a:r>
              <a:rPr lang="en-US" sz="4000" b="1" dirty="0">
                <a:solidFill>
                  <a:srgbClr val="002060"/>
                </a:solidFill>
              </a:rPr>
              <a:t>Stress Buster</a:t>
            </a:r>
            <a:r>
              <a:rPr kumimoji="0" lang="en-US" sz="4000" b="1" i="0" u="none" strike="noStrike" cap="none" spc="0" normalizeH="0" baseline="0" noProof="0" dirty="0">
                <a:ln>
                  <a:noFill/>
                </a:ln>
                <a:solidFill>
                  <a:srgbClr val="002060"/>
                </a:solidFill>
                <a:effectLst/>
                <a:uLnTx/>
                <a:uFillTx/>
              </a:rPr>
              <a:t>: </a:t>
            </a:r>
          </a:p>
          <a:p>
            <a:pPr marL="0" marR="0" lvl="0" indent="0" fontAlgn="auto">
              <a:spcAft>
                <a:spcPts val="600"/>
              </a:spcAft>
              <a:buClr>
                <a:srgbClr val="0E1F56"/>
              </a:buClr>
              <a:buSzPts val="3600"/>
              <a:tabLst/>
              <a:defRPr/>
            </a:pPr>
            <a:r>
              <a:rPr kumimoji="0" lang="en-US" sz="4000" b="1" i="0" u="none" strike="noStrike" cap="none" spc="0" normalizeH="0" baseline="0" noProof="0" dirty="0">
                <a:ln>
                  <a:noFill/>
                </a:ln>
                <a:solidFill>
                  <a:srgbClr val="002060"/>
                </a:solidFill>
                <a:effectLst/>
                <a:uLnTx/>
                <a:uFillTx/>
              </a:rPr>
              <a:t>Mindful Self-Awareness</a:t>
            </a:r>
          </a:p>
        </p:txBody>
      </p:sp>
      <p:sp>
        <p:nvSpPr>
          <p:cNvPr id="3" name="Content Placeholder 2">
            <a:extLst>
              <a:ext uri="{FF2B5EF4-FFF2-40B4-BE49-F238E27FC236}">
                <a16:creationId xmlns:a16="http://schemas.microsoft.com/office/drawing/2014/main" id="{848DEF38-6ACD-4D22-82E7-49E23FEC85B0}"/>
              </a:ext>
            </a:extLst>
          </p:cNvPr>
          <p:cNvSpPr>
            <a:spLocks noGrp="1"/>
          </p:cNvSpPr>
          <p:nvPr>
            <p:ph idx="1"/>
          </p:nvPr>
        </p:nvSpPr>
        <p:spPr>
          <a:xfrm>
            <a:off x="838200" y="2114888"/>
            <a:ext cx="3822189" cy="3742762"/>
          </a:xfrm>
        </p:spPr>
        <p:txBody>
          <a:bodyPr vert="horz" lIns="91440" tIns="45720" rIns="91440" bIns="45720" rtlCol="0">
            <a:normAutofit fontScale="92500" lnSpcReduction="20000"/>
          </a:bodyPr>
          <a:lstStyle/>
          <a:p>
            <a:r>
              <a:rPr lang="en-US" sz="2400" dirty="0">
                <a:solidFill>
                  <a:srgbClr val="002060"/>
                </a:solidFill>
              </a:rPr>
              <a:t>Take regular check-ins of your stress level </a:t>
            </a:r>
          </a:p>
          <a:p>
            <a:pPr lvl="1"/>
            <a:r>
              <a:rPr lang="en-US" sz="2000" dirty="0">
                <a:solidFill>
                  <a:srgbClr val="002060"/>
                </a:solidFill>
              </a:rPr>
              <a:t>Add reminders into your calendar to check-in during the day or pair a check-in with a daily activity (when you brush teeth, wash hands or dishes etc.)</a:t>
            </a:r>
          </a:p>
          <a:p>
            <a:r>
              <a:rPr lang="en-US" sz="2400" dirty="0">
                <a:solidFill>
                  <a:srgbClr val="002060"/>
                </a:solidFill>
              </a:rPr>
              <a:t>Be aware of what you are doing &amp; try to do just that (stay in the moment)</a:t>
            </a:r>
          </a:p>
          <a:p>
            <a:r>
              <a:rPr lang="en-US" sz="2400" dirty="0">
                <a:solidFill>
                  <a:srgbClr val="002060"/>
                </a:solidFill>
              </a:rPr>
              <a:t>Know your window-</a:t>
            </a:r>
            <a:r>
              <a:rPr lang="en-US" sz="2400" dirty="0" err="1">
                <a:solidFill>
                  <a:srgbClr val="002060"/>
                </a:solidFill>
              </a:rPr>
              <a:t>narrowers</a:t>
            </a:r>
            <a:r>
              <a:rPr lang="en-US" sz="2400" dirty="0">
                <a:solidFill>
                  <a:srgbClr val="002060"/>
                </a:solidFill>
              </a:rPr>
              <a:t> and signs you are getting out of your window</a:t>
            </a:r>
          </a:p>
          <a:p>
            <a:pPr marL="228600" lvl="1" indent="0">
              <a:buNone/>
            </a:pPr>
            <a:endParaRPr lang="en-US" sz="2000" dirty="0"/>
          </a:p>
          <a:p>
            <a:pPr marL="457200" lvl="1"/>
            <a:endParaRPr lang="en-US" sz="2000" dirty="0"/>
          </a:p>
          <a:p>
            <a:pPr lvl="1"/>
            <a:endParaRPr lang="en-US" sz="2000" dirty="0"/>
          </a:p>
        </p:txBody>
      </p:sp>
      <p:cxnSp>
        <p:nvCxnSpPr>
          <p:cNvPr id="2" name="Straight Connector 1">
            <a:extLst>
              <a:ext uri="{FF2B5EF4-FFF2-40B4-BE49-F238E27FC236}">
                <a16:creationId xmlns:a16="http://schemas.microsoft.com/office/drawing/2014/main" id="{1A95EBDE-E8EC-D619-4F55-C76400352EBC}"/>
              </a:ext>
            </a:extLst>
          </p:cNvPr>
          <p:cNvCxnSpPr/>
          <p:nvPr/>
        </p:nvCxnSpPr>
        <p:spPr>
          <a:xfrm>
            <a:off x="457203" y="1836179"/>
            <a:ext cx="5285322" cy="0"/>
          </a:xfrm>
          <a:prstGeom prst="line">
            <a:avLst/>
          </a:prstGeom>
          <a:ln>
            <a:solidFill>
              <a:srgbClr val="0E1F5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85F4BC5-35F6-42C9-890F-FADAC0996289}"/>
              </a:ext>
            </a:extLst>
          </p:cNvPr>
          <p:cNvGrpSpPr/>
          <p:nvPr/>
        </p:nvGrpSpPr>
        <p:grpSpPr>
          <a:xfrm>
            <a:off x="0" y="6218529"/>
            <a:ext cx="12192000" cy="752006"/>
            <a:chOff x="0" y="6218529"/>
            <a:chExt cx="12192000" cy="752006"/>
          </a:xfrm>
        </p:grpSpPr>
        <p:sp>
          <p:nvSpPr>
            <p:cNvPr id="16" name="Rectangle 15">
              <a:extLst>
                <a:ext uri="{FF2B5EF4-FFF2-40B4-BE49-F238E27FC236}">
                  <a16:creationId xmlns:a16="http://schemas.microsoft.com/office/drawing/2014/main" id="{31430DA1-F1E4-4CCF-B6C9-D088EC157BD7}"/>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 up of a logo&#10;&#10;Description automatically generated">
              <a:extLst>
                <a:ext uri="{FF2B5EF4-FFF2-40B4-BE49-F238E27FC236}">
                  <a16:creationId xmlns:a16="http://schemas.microsoft.com/office/drawing/2014/main" id="{8FE70DF7-5A1D-44CB-82FA-224BF9257F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8" name="Picture 17">
              <a:extLst>
                <a:ext uri="{FF2B5EF4-FFF2-40B4-BE49-F238E27FC236}">
                  <a16:creationId xmlns:a16="http://schemas.microsoft.com/office/drawing/2014/main" id="{E25392DD-C2F4-447B-907D-2CBDF5474E47}"/>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9" name="Picture 18" descr="A close up of a sign&#10;&#10;Description automatically generated">
              <a:extLst>
                <a:ext uri="{FF2B5EF4-FFF2-40B4-BE49-F238E27FC236}">
                  <a16:creationId xmlns:a16="http://schemas.microsoft.com/office/drawing/2014/main" id="{3F48B791-E565-429B-AA96-ECBB3BD3AC0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0" name="Picture 19">
              <a:extLst>
                <a:ext uri="{FF2B5EF4-FFF2-40B4-BE49-F238E27FC236}">
                  <a16:creationId xmlns:a16="http://schemas.microsoft.com/office/drawing/2014/main" id="{29F711B1-98F3-4968-9249-E9D68FA85A59}"/>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232554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5" name="Flowchart: Off-page Connector 4">
            <a:extLst>
              <a:ext uri="{FF2B5EF4-FFF2-40B4-BE49-F238E27FC236}">
                <a16:creationId xmlns:a16="http://schemas.microsoft.com/office/drawing/2014/main" id="{D6AEC853-5353-4C0B-AF22-A4F475BC7FF1}"/>
              </a:ext>
            </a:extLst>
          </p:cNvPr>
          <p:cNvSpPr/>
          <p:nvPr/>
        </p:nvSpPr>
        <p:spPr>
          <a:xfrm>
            <a:off x="-1" y="0"/>
            <a:ext cx="3848793" cy="3441469"/>
          </a:xfrm>
          <a:prstGeom prst="flowChartOffpageConnector">
            <a:avLst/>
          </a:prstGeom>
          <a:solidFill>
            <a:srgbClr val="2EB5AD">
              <a:alpha val="18824"/>
            </a:srgb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mj-lt"/>
              </a:rPr>
              <a:t>Activity: Window of Tolerance: Action Plan </a:t>
            </a:r>
          </a:p>
          <a:p>
            <a:pPr algn="ctr"/>
            <a:r>
              <a:rPr lang="en-US" sz="4000" b="1" dirty="0">
                <a:solidFill>
                  <a:srgbClr val="002060"/>
                </a:solidFill>
                <a:latin typeface="+mj-lt"/>
              </a:rPr>
              <a:t>Part 1</a:t>
            </a:r>
          </a:p>
        </p:txBody>
      </p:sp>
      <p:sp>
        <p:nvSpPr>
          <p:cNvPr id="11" name="Google Shape;195;p18">
            <a:extLst>
              <a:ext uri="{FF2B5EF4-FFF2-40B4-BE49-F238E27FC236}">
                <a16:creationId xmlns:a16="http://schemas.microsoft.com/office/drawing/2014/main" id="{675472C2-6C3D-4316-A56C-7F93675B2C6C}"/>
              </a:ext>
            </a:extLst>
          </p:cNvPr>
          <p:cNvSpPr txBox="1"/>
          <p:nvPr/>
        </p:nvSpPr>
        <p:spPr>
          <a:xfrm>
            <a:off x="1601585" y="5496917"/>
            <a:ext cx="10124897" cy="553957"/>
          </a:xfrm>
          <a:prstGeom prst="rect">
            <a:avLst/>
          </a:prstGeom>
          <a:noFill/>
          <a:ln>
            <a:noFill/>
          </a:ln>
        </p:spPr>
        <p:txBody>
          <a:bodyPr spcFirstLastPara="1" wrap="square" lIns="91425" tIns="45700" rIns="91425" bIns="45700" anchor="t" anchorCtr="0">
            <a:spAutoFit/>
          </a:bodyPr>
          <a:lstStyle/>
          <a:p>
            <a:r>
              <a:rPr lang="en-US" sz="1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Corrigan, F. M., Fisher, J. J., &amp; Nutt, D. J. (2011). Autonomic dysregulation and the window of tolerance model of the effects of complex emotional trauma. </a:t>
            </a:r>
            <a:r>
              <a:rPr lang="en-US" sz="1000" i="1" dirty="0">
                <a:effectLst/>
                <a:latin typeface="Calibri" panose="020F0502020204030204" pitchFamily="34" charset="0"/>
                <a:ea typeface="Calibri" panose="020F0502020204030204" pitchFamily="34" charset="0"/>
                <a:cs typeface="Calibri" panose="020F0502020204030204" pitchFamily="34" charset="0"/>
              </a:rPr>
              <a:t>Journal of Psychopharmacology</a:t>
            </a:r>
            <a:r>
              <a:rPr lang="en-US" sz="1000" dirty="0">
                <a:effectLst/>
                <a:latin typeface="Calibri" panose="020F0502020204030204" pitchFamily="34" charset="0"/>
                <a:ea typeface="Calibri" panose="020F0502020204030204" pitchFamily="34" charset="0"/>
                <a:cs typeface="Calibri" panose="020F0502020204030204" pitchFamily="34" charset="0"/>
              </a:rPr>
              <a:t>, </a:t>
            </a:r>
            <a:r>
              <a:rPr lang="en-US" sz="1000" i="1" dirty="0">
                <a:effectLst/>
                <a:latin typeface="Calibri" panose="020F0502020204030204" pitchFamily="34" charset="0"/>
                <a:ea typeface="Calibri" panose="020F0502020204030204" pitchFamily="34" charset="0"/>
                <a:cs typeface="Calibri" panose="020F0502020204030204" pitchFamily="34" charset="0"/>
              </a:rPr>
              <a:t>25</a:t>
            </a:r>
            <a:r>
              <a:rPr lang="en-US" sz="1000" dirty="0">
                <a:effectLst/>
                <a:latin typeface="Calibri" panose="020F0502020204030204" pitchFamily="34" charset="0"/>
                <a:ea typeface="Calibri" panose="020F0502020204030204" pitchFamily="34" charset="0"/>
                <a:cs typeface="Calibri" panose="020F0502020204030204" pitchFamily="34" charset="0"/>
              </a:rPr>
              <a:t>(1), 17-25.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r>
              <a:rPr lang="en-US" sz="1000" b="0" i="0" u="none" strike="noStrike" cap="none" dirty="0">
                <a:solidFill>
                  <a:schemeClr val="dk1"/>
                </a:solidFill>
                <a:latin typeface="Calibri"/>
                <a:ea typeface="Calibri"/>
                <a:cs typeface="Calibri"/>
                <a:sym typeface="Calibri"/>
              </a:rPr>
              <a:t>. </a:t>
            </a:r>
            <a:r>
              <a:rPr lang="en-US" sz="1000" dirty="0">
                <a:solidFill>
                  <a:schemeClr val="dk1"/>
                </a:solidFill>
                <a:latin typeface="Calibri"/>
                <a:ea typeface="Calibri"/>
                <a:cs typeface="Calibri"/>
                <a:sym typeface="Calibri"/>
              </a:rPr>
              <a:t>Graphic f</a:t>
            </a:r>
            <a:r>
              <a:rPr lang="en-US" sz="1000" b="0" i="0" u="none" strike="noStrike" cap="none" dirty="0">
                <a:solidFill>
                  <a:schemeClr val="dk1"/>
                </a:solidFill>
                <a:latin typeface="Calibri"/>
                <a:ea typeface="Calibri"/>
                <a:cs typeface="Calibri"/>
                <a:sym typeface="Calibri"/>
              </a:rPr>
              <a:t>rom the Child Welfare Trauma Training Toolkit (NCTSN 2020)</a:t>
            </a:r>
            <a:endParaRPr lang="en-US" sz="1000" dirty="0"/>
          </a:p>
        </p:txBody>
      </p:sp>
      <p:pic>
        <p:nvPicPr>
          <p:cNvPr id="4" name="Picture 3">
            <a:extLst>
              <a:ext uri="{FF2B5EF4-FFF2-40B4-BE49-F238E27FC236}">
                <a16:creationId xmlns:a16="http://schemas.microsoft.com/office/drawing/2014/main" id="{DE988FF3-AB5A-4D21-9636-1893EA9A9DF0}"/>
              </a:ext>
            </a:extLst>
          </p:cNvPr>
          <p:cNvPicPr>
            <a:picLocks noChangeAspect="1"/>
          </p:cNvPicPr>
          <p:nvPr/>
        </p:nvPicPr>
        <p:blipFill>
          <a:blip r:embed="rId3"/>
          <a:stretch>
            <a:fillRect/>
          </a:stretch>
        </p:blipFill>
        <p:spPr>
          <a:xfrm>
            <a:off x="4900331" y="567596"/>
            <a:ext cx="3527404" cy="4572000"/>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1ED07280-726D-4975-97B7-FA7213DE3BE1}"/>
              </a:ext>
            </a:extLst>
          </p:cNvPr>
          <p:cNvGrpSpPr/>
          <p:nvPr/>
        </p:nvGrpSpPr>
        <p:grpSpPr>
          <a:xfrm>
            <a:off x="0" y="6218529"/>
            <a:ext cx="12192000" cy="752006"/>
            <a:chOff x="0" y="6218529"/>
            <a:chExt cx="12192000" cy="752006"/>
          </a:xfrm>
        </p:grpSpPr>
        <p:sp>
          <p:nvSpPr>
            <p:cNvPr id="17" name="Rectangle 16">
              <a:extLst>
                <a:ext uri="{FF2B5EF4-FFF2-40B4-BE49-F238E27FC236}">
                  <a16:creationId xmlns:a16="http://schemas.microsoft.com/office/drawing/2014/main" id="{667BB585-FC4B-40A3-9C13-53DA847E814A}"/>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close up of a logo&#10;&#10;Description automatically generated">
              <a:extLst>
                <a:ext uri="{FF2B5EF4-FFF2-40B4-BE49-F238E27FC236}">
                  <a16:creationId xmlns:a16="http://schemas.microsoft.com/office/drawing/2014/main" id="{0F41EDF2-992A-4462-9930-42EA3BA505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9" name="Picture 18">
              <a:extLst>
                <a:ext uri="{FF2B5EF4-FFF2-40B4-BE49-F238E27FC236}">
                  <a16:creationId xmlns:a16="http://schemas.microsoft.com/office/drawing/2014/main" id="{C21BBFC1-D61B-4DF6-81D9-6BB0B0C0F7C5}"/>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20" name="Picture 19" descr="A close up of a sign&#10;&#10;Description automatically generated">
              <a:extLst>
                <a:ext uri="{FF2B5EF4-FFF2-40B4-BE49-F238E27FC236}">
                  <a16:creationId xmlns:a16="http://schemas.microsoft.com/office/drawing/2014/main" id="{961FA608-560D-4E4D-83BA-B636E1D6A11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1" name="Picture 20">
              <a:extLst>
                <a:ext uri="{FF2B5EF4-FFF2-40B4-BE49-F238E27FC236}">
                  <a16:creationId xmlns:a16="http://schemas.microsoft.com/office/drawing/2014/main" id="{87643DFD-66EA-4F84-AD22-B251C262A1A8}"/>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7"/>
        <p:cNvGrpSpPr/>
        <p:nvPr/>
      </p:nvGrpSpPr>
      <p:grpSpPr>
        <a:xfrm>
          <a:off x="0" y="0"/>
          <a:ext cx="0" cy="0"/>
          <a:chOff x="0" y="0"/>
          <a:chExt cx="0" cy="0"/>
        </a:xfrm>
      </p:grpSpPr>
      <p:pic>
        <p:nvPicPr>
          <p:cNvPr id="1026" name="Picture 2" descr="white ceramic teapot on white wooden box">
            <a:extLst>
              <a:ext uri="{FF2B5EF4-FFF2-40B4-BE49-F238E27FC236}">
                <a16:creationId xmlns:a16="http://schemas.microsoft.com/office/drawing/2014/main" id="{0AC31CB5-6995-43E5-AB0A-80747942F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70" b="-1"/>
          <a:stretch/>
        </p:blipFill>
        <p:spPr bwMode="auto">
          <a:xfrm>
            <a:off x="4559968" y="10"/>
            <a:ext cx="76320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Google Shape;78;p3"/>
          <p:cNvSpPr txBox="1">
            <a:spLocks noGrp="1"/>
          </p:cNvSpPr>
          <p:nvPr>
            <p:ph type="title"/>
          </p:nvPr>
        </p:nvSpPr>
        <p:spPr>
          <a:xfrm>
            <a:off x="575384" y="438114"/>
            <a:ext cx="3409200" cy="1299404"/>
          </a:xfrm>
          <a:prstGeom prst="rect">
            <a:avLst/>
          </a:prstGeom>
        </p:spPr>
        <p:txBody>
          <a:bodyPr spcFirstLastPara="1" vert="horz" lIns="91440" tIns="45720" rIns="91440" bIns="45720" rtlCol="0" anchor="t" anchorCtr="0">
            <a:normAutofit/>
          </a:bodyPr>
          <a:lstStyle/>
          <a:p>
            <a:pPr marL="0" lvl="0" indent="0">
              <a:spcBef>
                <a:spcPct val="0"/>
              </a:spcBef>
              <a:spcAft>
                <a:spcPts val="0"/>
              </a:spcAft>
              <a:buClr>
                <a:srgbClr val="0E1F56"/>
              </a:buClr>
              <a:buSzPts val="3600"/>
            </a:pPr>
            <a:r>
              <a:rPr lang="en-US" sz="4400" dirty="0">
                <a:solidFill>
                  <a:srgbClr val="002060"/>
                </a:solidFill>
                <a:latin typeface="+mj-lt"/>
                <a:ea typeface="+mj-ea"/>
                <a:cs typeface="+mj-cs"/>
              </a:rPr>
              <a:t>Welcome Activity</a:t>
            </a:r>
          </a:p>
        </p:txBody>
      </p:sp>
      <p:sp>
        <p:nvSpPr>
          <p:cNvPr id="2" name="Rectangle: Rounded Corners 1">
            <a:extLst>
              <a:ext uri="{FF2B5EF4-FFF2-40B4-BE49-F238E27FC236}">
                <a16:creationId xmlns:a16="http://schemas.microsoft.com/office/drawing/2014/main" id="{F27BACFD-5334-4201-A546-435BABFF0591}"/>
              </a:ext>
            </a:extLst>
          </p:cNvPr>
          <p:cNvSpPr/>
          <p:nvPr/>
        </p:nvSpPr>
        <p:spPr>
          <a:xfrm>
            <a:off x="296418" y="2156761"/>
            <a:ext cx="4001262" cy="3797304"/>
          </a:xfrm>
          <a:prstGeom prst="roundRect">
            <a:avLst/>
          </a:prstGeom>
          <a:noFill/>
          <a:ln>
            <a:solidFill>
              <a:srgbClr val="00206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Share your: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Years of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Ages of current children in your care</a:t>
            </a:r>
          </a:p>
        </p:txBody>
      </p:sp>
      <p:grpSp>
        <p:nvGrpSpPr>
          <p:cNvPr id="7" name="Group 6">
            <a:extLst>
              <a:ext uri="{FF2B5EF4-FFF2-40B4-BE49-F238E27FC236}">
                <a16:creationId xmlns:a16="http://schemas.microsoft.com/office/drawing/2014/main" id="{B1FEFC00-0BD2-49A4-8DD0-49AE1BECFA68}"/>
              </a:ext>
            </a:extLst>
          </p:cNvPr>
          <p:cNvGrpSpPr/>
          <p:nvPr/>
        </p:nvGrpSpPr>
        <p:grpSpPr>
          <a:xfrm>
            <a:off x="0" y="6218529"/>
            <a:ext cx="12192000" cy="752006"/>
            <a:chOff x="0" y="6218529"/>
            <a:chExt cx="12192000" cy="752006"/>
          </a:xfrm>
        </p:grpSpPr>
        <p:sp>
          <p:nvSpPr>
            <p:cNvPr id="8" name="Rectangle 7">
              <a:extLst>
                <a:ext uri="{FF2B5EF4-FFF2-40B4-BE49-F238E27FC236}">
                  <a16:creationId xmlns:a16="http://schemas.microsoft.com/office/drawing/2014/main" id="{11B92132-C150-40C8-BA6B-3F0FE1C0C192}"/>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logo&#10;&#10;Description automatically generated">
              <a:extLst>
                <a:ext uri="{FF2B5EF4-FFF2-40B4-BE49-F238E27FC236}">
                  <a16:creationId xmlns:a16="http://schemas.microsoft.com/office/drawing/2014/main" id="{DB38A3AB-06A6-4155-90BD-A775EB1CA6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0" name="Picture 9">
              <a:extLst>
                <a:ext uri="{FF2B5EF4-FFF2-40B4-BE49-F238E27FC236}">
                  <a16:creationId xmlns:a16="http://schemas.microsoft.com/office/drawing/2014/main" id="{FE072849-2462-4B43-B68C-E40F18668613}"/>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1" name="Picture 10" descr="A close up of a sign&#10;&#10;Description automatically generated">
              <a:extLst>
                <a:ext uri="{FF2B5EF4-FFF2-40B4-BE49-F238E27FC236}">
                  <a16:creationId xmlns:a16="http://schemas.microsoft.com/office/drawing/2014/main" id="{59EC942B-BC56-4B09-8AE0-6099E15EE8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2" name="Picture 11">
              <a:extLst>
                <a:ext uri="{FF2B5EF4-FFF2-40B4-BE49-F238E27FC236}">
                  <a16:creationId xmlns:a16="http://schemas.microsoft.com/office/drawing/2014/main" id="{0DC72772-3133-45B6-A624-B6EB07BF6F76}"/>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9"/>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Google Shape;170;p15"/>
          <p:cNvSpPr txBox="1">
            <a:spLocks noGrp="1"/>
          </p:cNvSpPr>
          <p:nvPr>
            <p:ph type="title"/>
          </p:nvPr>
        </p:nvSpPr>
        <p:spPr>
          <a:xfrm>
            <a:off x="1252800" y="662399"/>
            <a:ext cx="7766509" cy="1494000"/>
          </a:xfrm>
          <a:prstGeom prst="rect">
            <a:avLst/>
          </a:prstGeom>
        </p:spPr>
        <p:txBody>
          <a:bodyPr spcFirstLastPara="1" lIns="91425" tIns="0" rIns="91425" bIns="0" anchor="t" anchorCtr="0">
            <a:normAutofit/>
          </a:bodyPr>
          <a:lstStyle/>
          <a:p>
            <a:pPr marL="0" lvl="0" indent="0" rtl="0">
              <a:spcBef>
                <a:spcPts val="0"/>
              </a:spcBef>
              <a:spcAft>
                <a:spcPts val="0"/>
              </a:spcAft>
              <a:buClr>
                <a:srgbClr val="0E1F56"/>
              </a:buClr>
              <a:buSzPts val="3600"/>
              <a:buFont typeface="Calibri"/>
              <a:buNone/>
            </a:pPr>
            <a:r>
              <a:rPr lang="en-US" sz="4000" b="1" dirty="0">
                <a:solidFill>
                  <a:srgbClr val="002060"/>
                </a:solidFill>
              </a:rPr>
              <a:t>Case Example: Anthony and Natalia</a:t>
            </a:r>
          </a:p>
        </p:txBody>
      </p:sp>
      <p:grpSp>
        <p:nvGrpSpPr>
          <p:cNvPr id="193" name="Group 192">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94"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95"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171" name="Google Shape;171;p15"/>
          <p:cNvSpPr txBox="1">
            <a:spLocks noGrp="1"/>
          </p:cNvSpPr>
          <p:nvPr>
            <p:ph idx="1"/>
          </p:nvPr>
        </p:nvSpPr>
        <p:spPr>
          <a:xfrm>
            <a:off x="1251677" y="1368198"/>
            <a:ext cx="7463697" cy="3197684"/>
          </a:xfrm>
          <a:prstGeom prst="rect">
            <a:avLst/>
          </a:prstGeom>
        </p:spPr>
        <p:txBody>
          <a:bodyPr spcFirstLastPara="1" lIns="91425" tIns="45700" rIns="91425" bIns="45700" anchorCtr="0">
            <a:normAutofit/>
          </a:bodyPr>
          <a:lstStyle/>
          <a:p>
            <a:pPr marL="0" marR="0" lvl="0" indent="0" rtl="0">
              <a:lnSpc>
                <a:spcPct val="108000"/>
              </a:lnSpc>
              <a:spcBef>
                <a:spcPts val="0"/>
              </a:spcBef>
              <a:spcAft>
                <a:spcPts val="600"/>
              </a:spcAft>
              <a:buClr>
                <a:schemeClr val="dk1"/>
              </a:buClr>
              <a:buSzPts val="2400"/>
              <a:buNone/>
            </a:pPr>
            <a:r>
              <a:rPr lang="en-US" sz="2000" dirty="0">
                <a:solidFill>
                  <a:srgbClr val="002060"/>
                </a:solidFill>
                <a:latin typeface="Calibri"/>
                <a:ea typeface="Calibri"/>
                <a:cs typeface="Calibri"/>
                <a:sym typeface="Calibri"/>
              </a:rPr>
              <a:t>Natalia and Anthony have been resource parents for about 2 years.  Their most recent foster child is Henry who is 7 years old.  In addition, they have a 10-year-old biological daughter, Marie.  Henry was removed due to physical abuse and violence in the home.  Henry has been verbally aggressive toward both Marie and Natalia on a few recent occasions.  Most recently stating when he was upset that Natalia is mean and stating that he hates her.  He also told Marie that she is stupid and that he is going to destroy her favorite toy. </a:t>
            </a:r>
          </a:p>
        </p:txBody>
      </p:sp>
      <p:pic>
        <p:nvPicPr>
          <p:cNvPr id="1026" name="Picture 2" descr="man and woman holding hand while walking on bridge">
            <a:extLst>
              <a:ext uri="{FF2B5EF4-FFF2-40B4-BE49-F238E27FC236}">
                <a16:creationId xmlns:a16="http://schemas.microsoft.com/office/drawing/2014/main" id="{284520E1-132E-45CB-857A-206213F06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58" t="57697" r="28644" b="16970"/>
          <a:stretch/>
        </p:blipFill>
        <p:spPr bwMode="auto">
          <a:xfrm>
            <a:off x="8863363" y="2039696"/>
            <a:ext cx="2075837" cy="18546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3C13E6-7132-4CE3-9295-7C3E3BC91D08}"/>
              </a:ext>
            </a:extLst>
          </p:cNvPr>
          <p:cNvSpPr/>
          <p:nvPr/>
        </p:nvSpPr>
        <p:spPr>
          <a:xfrm>
            <a:off x="1952625" y="4195020"/>
            <a:ext cx="8286750" cy="17470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342900" marR="0" lvl="0" indent="-342900">
              <a:lnSpc>
                <a:spcPct val="107000"/>
              </a:lnSpc>
              <a:spcBef>
                <a:spcPts val="0"/>
              </a:spcBef>
              <a:spcAft>
                <a:spcPts val="0"/>
              </a:spcAft>
              <a:buClr>
                <a:srgbClr val="002060"/>
              </a:buClr>
              <a:buFont typeface="Arial" panose="020B0604020202020204" pitchFamily="34" charset="0"/>
              <a:buChar char="•"/>
            </a:pPr>
            <a:r>
              <a:rPr lang="en-US" sz="2000" kern="1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Does this scenario seem familiar to you?  </a:t>
            </a:r>
          </a:p>
          <a:p>
            <a:pPr marL="342900" marR="0" lvl="0" indent="-342900">
              <a:lnSpc>
                <a:spcPct val="107000"/>
              </a:lnSpc>
              <a:spcBef>
                <a:spcPts val="0"/>
              </a:spcBef>
              <a:spcAft>
                <a:spcPts val="0"/>
              </a:spcAft>
              <a:buClr>
                <a:srgbClr val="002060"/>
              </a:buClr>
              <a:buFont typeface="Arial" panose="020B0604020202020204" pitchFamily="34" charset="0"/>
              <a:buChar char="•"/>
            </a:pPr>
            <a:r>
              <a:rPr lang="en-US" sz="2000" kern="1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What do you think is going on with the child?  </a:t>
            </a:r>
          </a:p>
          <a:p>
            <a:pPr marL="342900" marR="0" lvl="0" indent="-342900">
              <a:lnSpc>
                <a:spcPct val="107000"/>
              </a:lnSpc>
              <a:spcBef>
                <a:spcPts val="0"/>
              </a:spcBef>
              <a:spcAft>
                <a:spcPts val="0"/>
              </a:spcAft>
              <a:buClr>
                <a:srgbClr val="002060"/>
              </a:buClr>
              <a:buFont typeface="Arial" panose="020B0604020202020204" pitchFamily="34" charset="0"/>
              <a:buChar char="•"/>
            </a:pPr>
            <a:r>
              <a:rPr lang="en-US" sz="2000" kern="1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What specific challenges does this type of situation pose for a caregiver? </a:t>
            </a:r>
          </a:p>
          <a:p>
            <a:pPr marL="342900" marR="0" lvl="0" indent="-342900">
              <a:lnSpc>
                <a:spcPct val="107000"/>
              </a:lnSpc>
              <a:spcBef>
                <a:spcPts val="0"/>
              </a:spcBef>
              <a:spcAft>
                <a:spcPts val="0"/>
              </a:spcAft>
              <a:buClr>
                <a:srgbClr val="002060"/>
              </a:buClr>
              <a:buFont typeface="Arial" panose="020B0604020202020204" pitchFamily="34" charset="0"/>
              <a:buChar char="•"/>
            </a:pPr>
            <a:r>
              <a:rPr lang="en-US" sz="2000" kern="12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How might the adults be emotional containers?</a:t>
            </a:r>
            <a:r>
              <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p:txBody>
      </p:sp>
      <p:grpSp>
        <p:nvGrpSpPr>
          <p:cNvPr id="19" name="Group 18">
            <a:extLst>
              <a:ext uri="{FF2B5EF4-FFF2-40B4-BE49-F238E27FC236}">
                <a16:creationId xmlns:a16="http://schemas.microsoft.com/office/drawing/2014/main" id="{60C20BBE-0C44-40A7-B445-1BFDA553A2D3}"/>
              </a:ext>
            </a:extLst>
          </p:cNvPr>
          <p:cNvGrpSpPr/>
          <p:nvPr/>
        </p:nvGrpSpPr>
        <p:grpSpPr>
          <a:xfrm>
            <a:off x="0" y="6218529"/>
            <a:ext cx="12192000" cy="752006"/>
            <a:chOff x="0" y="6218529"/>
            <a:chExt cx="12192000" cy="752006"/>
          </a:xfrm>
        </p:grpSpPr>
        <p:sp>
          <p:nvSpPr>
            <p:cNvPr id="20" name="Rectangle 19">
              <a:extLst>
                <a:ext uri="{FF2B5EF4-FFF2-40B4-BE49-F238E27FC236}">
                  <a16:creationId xmlns:a16="http://schemas.microsoft.com/office/drawing/2014/main" id="{2AB366C1-D21E-4444-A086-FCE48B79F6C7}"/>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close up of a logo&#10;&#10;Description automatically generated">
              <a:extLst>
                <a:ext uri="{FF2B5EF4-FFF2-40B4-BE49-F238E27FC236}">
                  <a16:creationId xmlns:a16="http://schemas.microsoft.com/office/drawing/2014/main" id="{245E1FC7-1F8F-4C1A-947A-B8D850C28B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2" name="Picture 21">
              <a:extLst>
                <a:ext uri="{FF2B5EF4-FFF2-40B4-BE49-F238E27FC236}">
                  <a16:creationId xmlns:a16="http://schemas.microsoft.com/office/drawing/2014/main" id="{866C0A9F-A526-4DD0-9738-C646978CDE32}"/>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23" name="Picture 22" descr="A close up of a sign&#10;&#10;Description automatically generated">
              <a:extLst>
                <a:ext uri="{FF2B5EF4-FFF2-40B4-BE49-F238E27FC236}">
                  <a16:creationId xmlns:a16="http://schemas.microsoft.com/office/drawing/2014/main" id="{CEB2BA0C-6E6D-400D-AF31-78297C4AAA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4" name="Picture 23">
              <a:extLst>
                <a:ext uri="{FF2B5EF4-FFF2-40B4-BE49-F238E27FC236}">
                  <a16:creationId xmlns:a16="http://schemas.microsoft.com/office/drawing/2014/main" id="{EC2414C2-DB3E-4DA4-9735-158363076FA3}"/>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ear glass cup on white tissue paper">
            <a:extLst>
              <a:ext uri="{FF2B5EF4-FFF2-40B4-BE49-F238E27FC236}">
                <a16:creationId xmlns:a16="http://schemas.microsoft.com/office/drawing/2014/main" id="{9E647EF5-D6DC-43B3-919B-83DB9A4B77E1}"/>
              </a:ext>
            </a:extLst>
          </p:cNvPr>
          <p:cNvPicPr>
            <a:picLocks noChangeAspect="1" noChangeArrowheads="1"/>
          </p:cNvPicPr>
          <p:nvPr/>
        </p:nvPicPr>
        <p:blipFill rotWithShape="1">
          <a:blip r:embed="rId3">
            <a:alphaModFix amt="26000"/>
            <a:extLst>
              <a:ext uri="{28A0092B-C50C-407E-A947-70E740481C1C}">
                <a14:useLocalDpi xmlns:a14="http://schemas.microsoft.com/office/drawing/2010/main" val="0"/>
              </a:ext>
            </a:extLst>
          </a:blip>
          <a:srcRect l="3736" t="31249" b="32792"/>
          <a:stretch/>
        </p:blipFill>
        <p:spPr bwMode="auto">
          <a:xfrm>
            <a:off x="-8739" y="-24673"/>
            <a:ext cx="12209477" cy="684104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53;p26">
            <a:extLst>
              <a:ext uri="{FF2B5EF4-FFF2-40B4-BE49-F238E27FC236}">
                <a16:creationId xmlns:a16="http://schemas.microsoft.com/office/drawing/2014/main" id="{CBA8C60D-8D32-47AB-9E71-0199930A3675}"/>
              </a:ext>
            </a:extLst>
          </p:cNvPr>
          <p:cNvSpPr txBox="1">
            <a:spLocks/>
          </p:cNvSpPr>
          <p:nvPr/>
        </p:nvSpPr>
        <p:spPr>
          <a:xfrm>
            <a:off x="383772" y="205019"/>
            <a:ext cx="3610712" cy="644132"/>
          </a:xfrm>
          <a:prstGeom prst="rect">
            <a:avLst/>
          </a:prstGeom>
          <a:noFill/>
          <a:ln>
            <a:noFill/>
          </a:ln>
        </p:spPr>
        <p:txBody>
          <a:bodyPr spcFirstLastPara="1" wrap="square" lIns="91425" tIns="0" rIns="91425" bIns="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0E1F56"/>
              </a:buClr>
              <a:buSzPts val="3600"/>
              <a:buFont typeface="Calibri"/>
              <a:buNone/>
            </a:pPr>
            <a:r>
              <a:rPr lang="en-US" sz="4000" b="1" dirty="0">
                <a:solidFill>
                  <a:srgbClr val="0E2C68"/>
                </a:solidFill>
              </a:rPr>
              <a:t>Sources of Stress</a:t>
            </a:r>
          </a:p>
        </p:txBody>
      </p:sp>
      <p:sp>
        <p:nvSpPr>
          <p:cNvPr id="6" name="Text Box 2">
            <a:extLst>
              <a:ext uri="{FF2B5EF4-FFF2-40B4-BE49-F238E27FC236}">
                <a16:creationId xmlns:a16="http://schemas.microsoft.com/office/drawing/2014/main" id="{17DEFECE-9103-4D3D-9A23-DB09847818C4}"/>
              </a:ext>
            </a:extLst>
          </p:cNvPr>
          <p:cNvSpPr txBox="1">
            <a:spLocks noChangeArrowheads="1"/>
          </p:cNvSpPr>
          <p:nvPr/>
        </p:nvSpPr>
        <p:spPr bwMode="auto">
          <a:xfrm>
            <a:off x="312048" y="2832050"/>
            <a:ext cx="2217202" cy="908839"/>
          </a:xfrm>
          <a:prstGeom prst="rect">
            <a:avLst/>
          </a:prstGeom>
          <a:gradFill flip="none" rotWithShape="1">
            <a:gsLst>
              <a:gs pos="45000">
                <a:schemeClr val="bg1">
                  <a:lumMod val="95000"/>
                </a:schemeClr>
              </a:gs>
              <a:gs pos="100000">
                <a:schemeClr val="bg1">
                  <a:lumMod val="85000"/>
                </a:schemeClr>
              </a:gs>
            </a:gsLst>
            <a:path path="circle">
              <a:fillToRect l="100000" t="100000"/>
            </a:path>
            <a:tileRect r="-100000" b="-100000"/>
          </a:gradFill>
          <a:ln w="9525">
            <a:solidFill>
              <a:srgbClr val="00A79D"/>
            </a:solidFill>
            <a:miter lim="800000"/>
            <a:headEnd/>
            <a:tailEnd/>
          </a:ln>
          <a:effectLst>
            <a:outerShdw blurRad="50800" dist="38100" dir="2700000" algn="tl" rotWithShape="0">
              <a:prstClr val="black">
                <a:alpha val="40000"/>
              </a:prstClr>
            </a:outerShdw>
          </a:effectLst>
        </p:spPr>
        <p:txBody>
          <a:bodyPr rot="0" vert="horz" wrap="square" lIns="91440" tIns="91440" rIns="91440" bIns="91440" anchor="t" anchorCtr="0">
            <a:spAutoFit/>
          </a:bodyPr>
          <a:lstStyle/>
          <a:p>
            <a:pPr marL="0" marR="0" algn="ctr">
              <a:lnSpc>
                <a:spcPct val="110000"/>
              </a:lnSpc>
              <a:spcBef>
                <a:spcPts val="0"/>
              </a:spcBef>
              <a:spcAft>
                <a:spcPts val="0"/>
              </a:spcAft>
            </a:pPr>
            <a:r>
              <a:rPr lang="en-US" sz="2200" b="1" dirty="0">
                <a:ln>
                  <a:noFill/>
                </a:ln>
                <a:solidFill>
                  <a:srgbClr val="27AEA7"/>
                </a:solidFill>
                <a:effectLst/>
                <a:ea typeface="HGGothicE" panose="020B0909000000000000" pitchFamily="49" charset="-128"/>
                <a:cs typeface="Times New Roman" panose="02020603050405020304" pitchFamily="18" charset="0"/>
              </a:rPr>
              <a:t>Resource Parent Specific Stress</a:t>
            </a:r>
            <a:endParaRPr lang="en-US" sz="1200" dirty="0">
              <a:solidFill>
                <a:srgbClr val="27AEA7"/>
              </a:solidFill>
              <a:effectLst/>
              <a:latin typeface="Franklin Gothic Book" panose="020B0503020102020204" pitchFamily="34" charset="0"/>
              <a:ea typeface="HGGothicE" panose="020B0909000000000000" pitchFamily="49" charset="-128"/>
              <a:cs typeface="Times New Roman" panose="02020603050405020304" pitchFamily="18" charset="0"/>
            </a:endParaRPr>
          </a:p>
        </p:txBody>
      </p:sp>
      <p:sp>
        <p:nvSpPr>
          <p:cNvPr id="7" name="Text Box 2">
            <a:extLst>
              <a:ext uri="{FF2B5EF4-FFF2-40B4-BE49-F238E27FC236}">
                <a16:creationId xmlns:a16="http://schemas.microsoft.com/office/drawing/2014/main" id="{5D2C624C-4378-48BC-99B7-E4AAEA590863}"/>
              </a:ext>
            </a:extLst>
          </p:cNvPr>
          <p:cNvSpPr txBox="1">
            <a:spLocks noChangeArrowheads="1"/>
          </p:cNvSpPr>
          <p:nvPr/>
        </p:nvSpPr>
        <p:spPr bwMode="auto">
          <a:xfrm>
            <a:off x="312048" y="4795774"/>
            <a:ext cx="2122313" cy="536429"/>
          </a:xfrm>
          <a:prstGeom prst="rect">
            <a:avLst/>
          </a:prstGeom>
          <a:gradFill flip="none" rotWithShape="1">
            <a:gsLst>
              <a:gs pos="45000">
                <a:schemeClr val="bg1">
                  <a:lumMod val="95000"/>
                </a:schemeClr>
              </a:gs>
              <a:gs pos="100000">
                <a:schemeClr val="bg1">
                  <a:lumMod val="85000"/>
                </a:schemeClr>
              </a:gs>
            </a:gsLst>
            <a:path path="circle">
              <a:fillToRect l="100000" t="100000"/>
            </a:path>
            <a:tileRect r="-100000" b="-100000"/>
          </a:gradFill>
          <a:ln w="9525">
            <a:solidFill>
              <a:srgbClr val="00A79D"/>
            </a:solidFill>
            <a:miter lim="800000"/>
            <a:headEnd/>
            <a:tailEnd/>
          </a:ln>
          <a:effectLst>
            <a:outerShdw blurRad="50800" dist="38100" dir="2700000" algn="tl" rotWithShape="0">
              <a:prstClr val="black">
                <a:alpha val="40000"/>
              </a:prstClr>
            </a:outerShdw>
          </a:effectLst>
        </p:spPr>
        <p:txBody>
          <a:bodyPr rot="0" vert="horz" wrap="square" lIns="91440" tIns="91440" rIns="91440" bIns="91440" anchor="t" anchorCtr="0">
            <a:spAutoFit/>
          </a:bodyPr>
          <a:lstStyle/>
          <a:p>
            <a:pPr marL="0" marR="0" algn="ctr">
              <a:lnSpc>
                <a:spcPct val="110000"/>
              </a:lnSpc>
              <a:spcBef>
                <a:spcPts val="0"/>
              </a:spcBef>
              <a:spcAft>
                <a:spcPts val="0"/>
              </a:spcAft>
            </a:pPr>
            <a:r>
              <a:rPr lang="en-US" sz="2200" b="1" dirty="0">
                <a:ln>
                  <a:noFill/>
                </a:ln>
                <a:solidFill>
                  <a:srgbClr val="0E2C68"/>
                </a:solidFill>
                <a:effectLst/>
                <a:ea typeface="HGGothicE" panose="020B0909000000000000" pitchFamily="49" charset="-128"/>
                <a:cs typeface="Times New Roman" panose="02020603050405020304" pitchFamily="18" charset="0"/>
              </a:rPr>
              <a:t>General Stress</a:t>
            </a:r>
            <a:endParaRPr lang="en-US" sz="1200" dirty="0">
              <a:solidFill>
                <a:srgbClr val="0E2C68"/>
              </a:solidFill>
              <a:effectLst/>
              <a:latin typeface="Franklin Gothic Book" panose="020B0503020102020204" pitchFamily="34" charset="0"/>
              <a:ea typeface="HGGothicE" panose="020B0909000000000000" pitchFamily="49" charset="-128"/>
              <a:cs typeface="Times New Roman" panose="02020603050405020304" pitchFamily="18" charset="0"/>
            </a:endParaRPr>
          </a:p>
        </p:txBody>
      </p:sp>
      <p:sp>
        <p:nvSpPr>
          <p:cNvPr id="2" name="Text Box 2">
            <a:extLst>
              <a:ext uri="{FF2B5EF4-FFF2-40B4-BE49-F238E27FC236}">
                <a16:creationId xmlns:a16="http://schemas.microsoft.com/office/drawing/2014/main" id="{937DADAD-99CB-04E6-8183-AB37FFEB4A89}"/>
              </a:ext>
            </a:extLst>
          </p:cNvPr>
          <p:cNvSpPr txBox="1">
            <a:spLocks noChangeArrowheads="1"/>
          </p:cNvSpPr>
          <p:nvPr/>
        </p:nvSpPr>
        <p:spPr bwMode="auto">
          <a:xfrm>
            <a:off x="382752" y="1451296"/>
            <a:ext cx="2122313" cy="536429"/>
          </a:xfrm>
          <a:prstGeom prst="rect">
            <a:avLst/>
          </a:prstGeom>
          <a:gradFill flip="none" rotWithShape="1">
            <a:gsLst>
              <a:gs pos="45000">
                <a:schemeClr val="bg1">
                  <a:lumMod val="95000"/>
                </a:schemeClr>
              </a:gs>
              <a:gs pos="100000">
                <a:schemeClr val="bg1">
                  <a:lumMod val="85000"/>
                </a:schemeClr>
              </a:gs>
            </a:gsLst>
            <a:path path="circle">
              <a:fillToRect l="100000" t="100000"/>
            </a:path>
            <a:tileRect r="-100000" b="-100000"/>
          </a:gradFill>
          <a:ln w="9525">
            <a:solidFill>
              <a:srgbClr val="00A79D"/>
            </a:solidFill>
            <a:miter lim="800000"/>
            <a:headEnd/>
            <a:tailEnd/>
          </a:ln>
          <a:effectLst>
            <a:outerShdw blurRad="50800" dist="38100" dir="2700000" algn="tl" rotWithShape="0">
              <a:prstClr val="black">
                <a:alpha val="40000"/>
              </a:prstClr>
            </a:outerShdw>
          </a:effectLst>
        </p:spPr>
        <p:txBody>
          <a:bodyPr rot="0" vert="horz" wrap="square" lIns="91440" tIns="91440" rIns="91440" bIns="91440" anchor="t" anchorCtr="0">
            <a:spAutoFit/>
          </a:bodyPr>
          <a:lstStyle/>
          <a:p>
            <a:pPr marL="0" marR="0" algn="ctr">
              <a:lnSpc>
                <a:spcPct val="110000"/>
              </a:lnSpc>
              <a:spcBef>
                <a:spcPts val="0"/>
              </a:spcBef>
              <a:spcAft>
                <a:spcPts val="0"/>
              </a:spcAft>
            </a:pPr>
            <a:r>
              <a:rPr lang="en-US" sz="2200" b="1" dirty="0">
                <a:solidFill>
                  <a:srgbClr val="EC7424"/>
                </a:solidFill>
                <a:ea typeface="HGGothicE" panose="020B0909000000000000" pitchFamily="49" charset="-128"/>
                <a:cs typeface="Times New Roman" panose="02020603050405020304" pitchFamily="18" charset="0"/>
              </a:rPr>
              <a:t>Traumatic </a:t>
            </a:r>
            <a:r>
              <a:rPr lang="en-US" sz="2200" b="1" dirty="0">
                <a:ln>
                  <a:noFill/>
                </a:ln>
                <a:solidFill>
                  <a:srgbClr val="EC7424"/>
                </a:solidFill>
                <a:effectLst/>
                <a:ea typeface="HGGothicE" panose="020B0909000000000000" pitchFamily="49" charset="-128"/>
                <a:cs typeface="Times New Roman" panose="02020603050405020304" pitchFamily="18" charset="0"/>
              </a:rPr>
              <a:t>Stress</a:t>
            </a:r>
            <a:endParaRPr lang="en-US" sz="1200" dirty="0">
              <a:solidFill>
                <a:srgbClr val="EC7424"/>
              </a:solidFill>
              <a:effectLst/>
              <a:latin typeface="Franklin Gothic Book" panose="020B0503020102020204" pitchFamily="34" charset="0"/>
              <a:ea typeface="HGGothicE" panose="020B0909000000000000" pitchFamily="49" charset="-128"/>
              <a:cs typeface="Times New Roman" panose="02020603050405020304" pitchFamily="18" charset="0"/>
            </a:endParaRPr>
          </a:p>
        </p:txBody>
      </p:sp>
      <p:sp>
        <p:nvSpPr>
          <p:cNvPr id="5" name="Oval 4">
            <a:extLst>
              <a:ext uri="{FF2B5EF4-FFF2-40B4-BE49-F238E27FC236}">
                <a16:creationId xmlns:a16="http://schemas.microsoft.com/office/drawing/2014/main" id="{63D561B7-D434-DDFE-E6F8-4ADAF26C7C4F}"/>
              </a:ext>
            </a:extLst>
          </p:cNvPr>
          <p:cNvSpPr/>
          <p:nvPr/>
        </p:nvSpPr>
        <p:spPr>
          <a:xfrm>
            <a:off x="4138881" y="832212"/>
            <a:ext cx="1600200" cy="1600200"/>
          </a:xfrm>
          <a:prstGeom prst="ellipse">
            <a:avLst/>
          </a:prstGeom>
          <a:solidFill>
            <a:srgbClr val="EC7424"/>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Primary</a:t>
            </a:r>
          </a:p>
          <a:p>
            <a:pPr algn="ctr"/>
            <a:r>
              <a:rPr lang="en-US" sz="1400" b="1" dirty="0"/>
              <a:t>Traumatic</a:t>
            </a:r>
          </a:p>
          <a:p>
            <a:pPr algn="ctr"/>
            <a:r>
              <a:rPr lang="en-US" sz="1400" b="1" dirty="0"/>
              <a:t>Stress</a:t>
            </a:r>
          </a:p>
        </p:txBody>
      </p:sp>
      <p:sp>
        <p:nvSpPr>
          <p:cNvPr id="8" name="Oval 7">
            <a:extLst>
              <a:ext uri="{FF2B5EF4-FFF2-40B4-BE49-F238E27FC236}">
                <a16:creationId xmlns:a16="http://schemas.microsoft.com/office/drawing/2014/main" id="{A917378F-18D5-57A1-D909-FE830D59116C}"/>
              </a:ext>
            </a:extLst>
          </p:cNvPr>
          <p:cNvSpPr/>
          <p:nvPr/>
        </p:nvSpPr>
        <p:spPr>
          <a:xfrm>
            <a:off x="5685438" y="849151"/>
            <a:ext cx="1600200" cy="1600200"/>
          </a:xfrm>
          <a:prstGeom prst="ellipse">
            <a:avLst/>
          </a:prstGeom>
          <a:solidFill>
            <a:srgbClr val="EC7424"/>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Secondary Traumatic Stress</a:t>
            </a:r>
          </a:p>
        </p:txBody>
      </p:sp>
      <p:sp>
        <p:nvSpPr>
          <p:cNvPr id="9" name="Oval 8">
            <a:extLst>
              <a:ext uri="{FF2B5EF4-FFF2-40B4-BE49-F238E27FC236}">
                <a16:creationId xmlns:a16="http://schemas.microsoft.com/office/drawing/2014/main" id="{3F088C45-B45E-829A-6BE3-D23E6D70332B}"/>
              </a:ext>
            </a:extLst>
          </p:cNvPr>
          <p:cNvSpPr/>
          <p:nvPr/>
        </p:nvSpPr>
        <p:spPr>
          <a:xfrm>
            <a:off x="7022392" y="2509420"/>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Child Welfare System</a:t>
            </a:r>
          </a:p>
        </p:txBody>
      </p:sp>
      <p:sp>
        <p:nvSpPr>
          <p:cNvPr id="10" name="Oval 9">
            <a:extLst>
              <a:ext uri="{FF2B5EF4-FFF2-40B4-BE49-F238E27FC236}">
                <a16:creationId xmlns:a16="http://schemas.microsoft.com/office/drawing/2014/main" id="{AE2D5227-C4ED-A58A-C582-211D97669EB4}"/>
              </a:ext>
            </a:extLst>
          </p:cNvPr>
          <p:cNvSpPr/>
          <p:nvPr/>
        </p:nvSpPr>
        <p:spPr>
          <a:xfrm>
            <a:off x="2813118" y="2546122"/>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Children’s Behaviors</a:t>
            </a:r>
          </a:p>
        </p:txBody>
      </p:sp>
      <p:sp>
        <p:nvSpPr>
          <p:cNvPr id="11" name="Oval 10">
            <a:extLst>
              <a:ext uri="{FF2B5EF4-FFF2-40B4-BE49-F238E27FC236}">
                <a16:creationId xmlns:a16="http://schemas.microsoft.com/office/drawing/2014/main" id="{94EE0E1F-9404-B2AC-AA3E-663AC477A78A}"/>
              </a:ext>
            </a:extLst>
          </p:cNvPr>
          <p:cNvSpPr/>
          <p:nvPr/>
        </p:nvSpPr>
        <p:spPr>
          <a:xfrm>
            <a:off x="4232631" y="2538126"/>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Family Challenges</a:t>
            </a:r>
          </a:p>
        </p:txBody>
      </p:sp>
      <p:sp>
        <p:nvSpPr>
          <p:cNvPr id="12" name="Oval 11">
            <a:extLst>
              <a:ext uri="{FF2B5EF4-FFF2-40B4-BE49-F238E27FC236}">
                <a16:creationId xmlns:a16="http://schemas.microsoft.com/office/drawing/2014/main" id="{8F85D6F8-4E24-D9A1-DD9F-4CBF67FF2E93}"/>
              </a:ext>
            </a:extLst>
          </p:cNvPr>
          <p:cNvSpPr/>
          <p:nvPr/>
        </p:nvSpPr>
        <p:spPr>
          <a:xfrm>
            <a:off x="5676149" y="2523773"/>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Expectations</a:t>
            </a:r>
          </a:p>
        </p:txBody>
      </p:sp>
      <p:sp>
        <p:nvSpPr>
          <p:cNvPr id="14" name="Oval 13">
            <a:extLst>
              <a:ext uri="{FF2B5EF4-FFF2-40B4-BE49-F238E27FC236}">
                <a16:creationId xmlns:a16="http://schemas.microsoft.com/office/drawing/2014/main" id="{4BFBD358-0DE4-9C60-C021-EE5374AD8003}"/>
              </a:ext>
            </a:extLst>
          </p:cNvPr>
          <p:cNvSpPr/>
          <p:nvPr/>
        </p:nvSpPr>
        <p:spPr>
          <a:xfrm>
            <a:off x="6222292" y="4272772"/>
            <a:ext cx="1600200" cy="1600200"/>
          </a:xfrm>
          <a:prstGeom prst="ellipse">
            <a:avLst/>
          </a:prstGeom>
          <a:solidFill>
            <a:srgbClr val="0E2C68"/>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Personal</a:t>
            </a:r>
          </a:p>
        </p:txBody>
      </p:sp>
      <p:sp>
        <p:nvSpPr>
          <p:cNvPr id="15" name="Oval 14">
            <a:extLst>
              <a:ext uri="{FF2B5EF4-FFF2-40B4-BE49-F238E27FC236}">
                <a16:creationId xmlns:a16="http://schemas.microsoft.com/office/drawing/2014/main" id="{2AD7B42F-AFBD-86ED-7BB9-CFE2E89557AD}"/>
              </a:ext>
            </a:extLst>
          </p:cNvPr>
          <p:cNvSpPr/>
          <p:nvPr/>
        </p:nvSpPr>
        <p:spPr>
          <a:xfrm>
            <a:off x="3569410" y="4272772"/>
            <a:ext cx="1600200" cy="1600200"/>
          </a:xfrm>
          <a:prstGeom prst="ellipse">
            <a:avLst/>
          </a:prstGeom>
          <a:solidFill>
            <a:srgbClr val="0E2C68"/>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Job or Educational</a:t>
            </a:r>
          </a:p>
        </p:txBody>
      </p:sp>
      <p:sp>
        <p:nvSpPr>
          <p:cNvPr id="13" name="Oval 12">
            <a:extLst>
              <a:ext uri="{FF2B5EF4-FFF2-40B4-BE49-F238E27FC236}">
                <a16:creationId xmlns:a16="http://schemas.microsoft.com/office/drawing/2014/main" id="{76A0997B-518C-4FF6-96AB-7318616F2A51}"/>
              </a:ext>
            </a:extLst>
          </p:cNvPr>
          <p:cNvSpPr/>
          <p:nvPr/>
        </p:nvSpPr>
        <p:spPr>
          <a:xfrm>
            <a:off x="4895851" y="4280768"/>
            <a:ext cx="1600200" cy="1600200"/>
          </a:xfrm>
          <a:prstGeom prst="ellipse">
            <a:avLst/>
          </a:prstGeom>
          <a:solidFill>
            <a:srgbClr val="0E2C68"/>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Societal</a:t>
            </a:r>
          </a:p>
        </p:txBody>
      </p:sp>
      <p:grpSp>
        <p:nvGrpSpPr>
          <p:cNvPr id="21" name="Group 20">
            <a:extLst>
              <a:ext uri="{FF2B5EF4-FFF2-40B4-BE49-F238E27FC236}">
                <a16:creationId xmlns:a16="http://schemas.microsoft.com/office/drawing/2014/main" id="{5FB8F4EB-4F65-44F8-97C3-335532CB4DD8}"/>
              </a:ext>
            </a:extLst>
          </p:cNvPr>
          <p:cNvGrpSpPr/>
          <p:nvPr/>
        </p:nvGrpSpPr>
        <p:grpSpPr>
          <a:xfrm>
            <a:off x="0" y="6218529"/>
            <a:ext cx="12192000" cy="752006"/>
            <a:chOff x="0" y="6218529"/>
            <a:chExt cx="12192000" cy="752006"/>
          </a:xfrm>
        </p:grpSpPr>
        <p:sp>
          <p:nvSpPr>
            <p:cNvPr id="22" name="Rectangle 21">
              <a:extLst>
                <a:ext uri="{FF2B5EF4-FFF2-40B4-BE49-F238E27FC236}">
                  <a16:creationId xmlns:a16="http://schemas.microsoft.com/office/drawing/2014/main" id="{785274EE-64C6-4B5C-B717-A49C5418E8F0}"/>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close up of a logo&#10;&#10;Description automatically generated">
              <a:extLst>
                <a:ext uri="{FF2B5EF4-FFF2-40B4-BE49-F238E27FC236}">
                  <a16:creationId xmlns:a16="http://schemas.microsoft.com/office/drawing/2014/main" id="{037260B1-7F6A-41F1-A471-05C9BAD8EA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4" name="Picture 23">
              <a:extLst>
                <a:ext uri="{FF2B5EF4-FFF2-40B4-BE49-F238E27FC236}">
                  <a16:creationId xmlns:a16="http://schemas.microsoft.com/office/drawing/2014/main" id="{C77BE68E-3368-4B2C-9EAF-2B70C60751EA}"/>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25" name="Picture 24" descr="A close up of a sign&#10;&#10;Description automatically generated">
              <a:extLst>
                <a:ext uri="{FF2B5EF4-FFF2-40B4-BE49-F238E27FC236}">
                  <a16:creationId xmlns:a16="http://schemas.microsoft.com/office/drawing/2014/main" id="{22856DE1-C291-45B4-856D-F1A4C22F76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6" name="Picture 25">
              <a:extLst>
                <a:ext uri="{FF2B5EF4-FFF2-40B4-BE49-F238E27FC236}">
                  <a16:creationId xmlns:a16="http://schemas.microsoft.com/office/drawing/2014/main" id="{CF888287-30BB-4A9C-B5FF-36DE400E0584}"/>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21709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2" presetClass="entr" presetSubtype="1"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0-#ppt_h/2"/>
                                          </p:val>
                                        </p:tav>
                                        <p:tav tm="100000">
                                          <p:val>
                                            <p:strVal val="#ppt_y"/>
                                          </p:val>
                                        </p:tav>
                                      </p:tavLst>
                                    </p:anim>
                                  </p:childTnLst>
                                </p:cTn>
                              </p:par>
                            </p:childTnLst>
                          </p:cTn>
                        </p:par>
                        <p:par>
                          <p:cTn id="40" fill="hold">
                            <p:stCondLst>
                              <p:cond delay="1000"/>
                            </p:stCondLst>
                            <p:childTnLst>
                              <p:par>
                                <p:cTn id="41" presetID="2"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0-#ppt_h/2"/>
                                          </p:val>
                                        </p:tav>
                                        <p:tav tm="100000">
                                          <p:val>
                                            <p:strVal val="#ppt_y"/>
                                          </p:val>
                                        </p:tav>
                                      </p:tavLst>
                                    </p:anim>
                                  </p:childTnLst>
                                </p:cTn>
                              </p:par>
                            </p:childTnLst>
                          </p:cTn>
                        </p:par>
                        <p:par>
                          <p:cTn id="61" fill="hold">
                            <p:stCondLst>
                              <p:cond delay="500"/>
                            </p:stCondLst>
                            <p:childTnLst>
                              <p:par>
                                <p:cTn id="62" presetID="2" presetClass="entr" presetSubtype="1"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5" grpId="0" animBg="1"/>
      <p:bldP spid="8" grpId="0" animBg="1"/>
      <p:bldP spid="9" grpId="0" animBg="1"/>
      <p:bldP spid="10" grpId="0" animBg="1"/>
      <p:bldP spid="11" grpId="0" animBg="1"/>
      <p:bldP spid="12" grpId="0" animBg="1"/>
      <p:bldP spid="14" grpId="0" animBg="1"/>
      <p:bldP spid="15"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992E-D294-4508-B01F-ADD3C7362E72}"/>
              </a:ext>
            </a:extLst>
          </p:cNvPr>
          <p:cNvSpPr>
            <a:spLocks noGrp="1"/>
          </p:cNvSpPr>
          <p:nvPr>
            <p:ph type="title"/>
          </p:nvPr>
        </p:nvSpPr>
        <p:spPr>
          <a:xfrm>
            <a:off x="5349898" y="206388"/>
            <a:ext cx="4840010" cy="1287135"/>
          </a:xfrm>
        </p:spPr>
        <p:txBody>
          <a:bodyPr>
            <a:normAutofit/>
          </a:bodyPr>
          <a:lstStyle/>
          <a:p>
            <a:r>
              <a:rPr lang="en-US" b="1" dirty="0">
                <a:solidFill>
                  <a:srgbClr val="0E2C68"/>
                </a:solidFill>
              </a:rPr>
              <a:t>Traumatic Stress</a:t>
            </a:r>
          </a:p>
        </p:txBody>
      </p:sp>
      <p:sp>
        <p:nvSpPr>
          <p:cNvPr id="3" name="Content Placeholder 2">
            <a:extLst>
              <a:ext uri="{FF2B5EF4-FFF2-40B4-BE49-F238E27FC236}">
                <a16:creationId xmlns:a16="http://schemas.microsoft.com/office/drawing/2014/main" id="{173CE519-8C19-4202-B020-CF3E2265ABD4}"/>
              </a:ext>
            </a:extLst>
          </p:cNvPr>
          <p:cNvSpPr>
            <a:spLocks noGrp="1"/>
          </p:cNvSpPr>
          <p:nvPr>
            <p:ph idx="1"/>
          </p:nvPr>
        </p:nvSpPr>
        <p:spPr>
          <a:xfrm>
            <a:off x="4811843" y="1789952"/>
            <a:ext cx="6541955" cy="2799819"/>
          </a:xfrm>
        </p:spPr>
        <p:txBody>
          <a:bodyPr>
            <a:noAutofit/>
          </a:bodyPr>
          <a:lstStyle/>
          <a:p>
            <a:pPr marL="0" indent="0">
              <a:buNone/>
            </a:pPr>
            <a:r>
              <a:rPr lang="en-US" sz="2600" b="1" dirty="0">
                <a:solidFill>
                  <a:srgbClr val="0E2C68"/>
                </a:solidFill>
              </a:rPr>
              <a:t>Primary Traumatic Stress</a:t>
            </a:r>
          </a:p>
          <a:p>
            <a:pPr marL="0" indent="0">
              <a:spcAft>
                <a:spcPts val="1200"/>
              </a:spcAft>
              <a:buNone/>
            </a:pPr>
            <a:r>
              <a:rPr lang="en-US" sz="2400" dirty="0">
                <a:solidFill>
                  <a:srgbClr val="0E2C68"/>
                </a:solidFill>
              </a:rPr>
              <a:t>The emotional distress that results from your own experience of a traumatic situation</a:t>
            </a:r>
          </a:p>
          <a:p>
            <a:pPr marL="0" indent="0">
              <a:spcAft>
                <a:spcPts val="1200"/>
              </a:spcAft>
              <a:buNone/>
            </a:pPr>
            <a:endParaRPr lang="en-US" sz="2400" b="1" dirty="0">
              <a:solidFill>
                <a:srgbClr val="0E2C68"/>
              </a:solidFill>
            </a:endParaRPr>
          </a:p>
          <a:p>
            <a:pPr marL="0" indent="0">
              <a:spcBef>
                <a:spcPts val="1400"/>
              </a:spcBef>
              <a:buNone/>
            </a:pPr>
            <a:r>
              <a:rPr lang="en-US" sz="2600" b="1" dirty="0">
                <a:solidFill>
                  <a:srgbClr val="0E2C68"/>
                </a:solidFill>
              </a:rPr>
              <a:t>Secondary Traumatic Stress</a:t>
            </a:r>
          </a:p>
          <a:p>
            <a:pPr marL="0" indent="0">
              <a:buNone/>
            </a:pPr>
            <a:r>
              <a:rPr lang="en-US" sz="2400" dirty="0">
                <a:solidFill>
                  <a:srgbClr val="0E2C68"/>
                </a:solidFill>
                <a:ea typeface="Calibri"/>
                <a:cs typeface="Calibri"/>
                <a:sym typeface="Calibri"/>
              </a:rPr>
              <a:t>The emotional distress that results when you hear about the firsthand trauma experiences of another person.  </a:t>
            </a:r>
            <a:endParaRPr lang="en-US" sz="2400" dirty="0">
              <a:solidFill>
                <a:srgbClr val="0E2C68"/>
              </a:solidFill>
            </a:endParaRPr>
          </a:p>
        </p:txBody>
      </p:sp>
      <p:pic>
        <p:nvPicPr>
          <p:cNvPr id="4" name="Picture 3" descr="Close-up of agave">
            <a:extLst>
              <a:ext uri="{FF2B5EF4-FFF2-40B4-BE49-F238E27FC236}">
                <a16:creationId xmlns:a16="http://schemas.microsoft.com/office/drawing/2014/main" id="{DA191FEB-0D01-40EC-B9FF-13A9651F1AE7}"/>
              </a:ext>
            </a:extLst>
          </p:cNvPr>
          <p:cNvPicPr>
            <a:picLocks noChangeAspect="1"/>
          </p:cNvPicPr>
          <p:nvPr/>
        </p:nvPicPr>
        <p:blipFill rotWithShape="1">
          <a:blip r:embed="rId3"/>
          <a:srcRect l="34053" r="6637"/>
          <a:stretch/>
        </p:blipFill>
        <p:spPr>
          <a:xfrm>
            <a:off x="21" y="10"/>
            <a:ext cx="4422078"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cxnSp>
        <p:nvCxnSpPr>
          <p:cNvPr id="23" name="Straight Connector 22">
            <a:extLst>
              <a:ext uri="{FF2B5EF4-FFF2-40B4-BE49-F238E27FC236}">
                <a16:creationId xmlns:a16="http://schemas.microsoft.com/office/drawing/2014/main" id="{FED37EE8-C07B-46ED-8DD2-79074EEFC5E6}"/>
              </a:ext>
            </a:extLst>
          </p:cNvPr>
          <p:cNvCxnSpPr>
            <a:cxnSpLocks/>
          </p:cNvCxnSpPr>
          <p:nvPr/>
        </p:nvCxnSpPr>
        <p:spPr>
          <a:xfrm>
            <a:off x="4776200" y="3429000"/>
            <a:ext cx="654195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C5C4FCA-3D4C-4998-B766-37B1D9A4BC64}"/>
              </a:ext>
            </a:extLst>
          </p:cNvPr>
          <p:cNvGrpSpPr/>
          <p:nvPr/>
        </p:nvGrpSpPr>
        <p:grpSpPr>
          <a:xfrm>
            <a:off x="0" y="6218529"/>
            <a:ext cx="12192000" cy="752006"/>
            <a:chOff x="0" y="6218529"/>
            <a:chExt cx="12192000" cy="752006"/>
          </a:xfrm>
        </p:grpSpPr>
        <p:sp>
          <p:nvSpPr>
            <p:cNvPr id="12" name="Rectangle 11">
              <a:extLst>
                <a:ext uri="{FF2B5EF4-FFF2-40B4-BE49-F238E27FC236}">
                  <a16:creationId xmlns:a16="http://schemas.microsoft.com/office/drawing/2014/main" id="{4ED0E3C2-E6A0-412A-BA91-5DAFAE4BAF6B}"/>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F6FB8CC-A743-41D8-859E-419FC15B40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4" name="Picture 13">
              <a:extLst>
                <a:ext uri="{FF2B5EF4-FFF2-40B4-BE49-F238E27FC236}">
                  <a16:creationId xmlns:a16="http://schemas.microsoft.com/office/drawing/2014/main" id="{DFF1A5D2-E6B9-4598-A619-A9EEB2301133}"/>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5" name="Picture 14" descr="A close up of a sign&#10;&#10;Description automatically generated">
              <a:extLst>
                <a:ext uri="{FF2B5EF4-FFF2-40B4-BE49-F238E27FC236}">
                  <a16:creationId xmlns:a16="http://schemas.microsoft.com/office/drawing/2014/main" id="{41520209-642A-47C2-9F87-6164444D4B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6" name="Picture 15">
              <a:extLst>
                <a:ext uri="{FF2B5EF4-FFF2-40B4-BE49-F238E27FC236}">
                  <a16:creationId xmlns:a16="http://schemas.microsoft.com/office/drawing/2014/main" id="{EE31D304-CD3A-41BF-A047-832D3C41BE07}"/>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1511706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5"/>
          <p:cNvSpPr txBox="1">
            <a:spLocks noGrp="1"/>
          </p:cNvSpPr>
          <p:nvPr>
            <p:ph type="title"/>
          </p:nvPr>
        </p:nvSpPr>
        <p:spPr>
          <a:xfrm>
            <a:off x="838200" y="349532"/>
            <a:ext cx="10515600" cy="709786"/>
          </a:xfrm>
          <a:prstGeom prst="rect">
            <a:avLst/>
          </a:prstGeom>
          <a:noFill/>
          <a:ln>
            <a:noFill/>
          </a:ln>
        </p:spPr>
        <p:txBody>
          <a:bodyPr spcFirstLastPara="1" wrap="square" lIns="91425" tIns="0" rIns="91425" bIns="0" anchor="b" anchorCtr="0">
            <a:noAutofit/>
          </a:bodyPr>
          <a:lstStyle/>
          <a:p>
            <a:pPr marL="0" lvl="0" indent="0" algn="l" rtl="0">
              <a:lnSpc>
                <a:spcPct val="90000"/>
              </a:lnSpc>
              <a:spcBef>
                <a:spcPts val="0"/>
              </a:spcBef>
              <a:spcAft>
                <a:spcPts val="0"/>
              </a:spcAft>
              <a:buClr>
                <a:srgbClr val="0E1F56"/>
              </a:buClr>
              <a:buSzPts val="3200"/>
              <a:buFont typeface="Calibri"/>
              <a:buNone/>
            </a:pPr>
            <a:r>
              <a:rPr lang="en-US" sz="4000" b="1" dirty="0">
                <a:solidFill>
                  <a:srgbClr val="0E2C68"/>
                </a:solidFill>
              </a:rPr>
              <a:t>Sources of Secondary Traumatic Stress</a:t>
            </a:r>
            <a:endParaRPr sz="4000" b="1" dirty="0">
              <a:solidFill>
                <a:srgbClr val="0E2C68"/>
              </a:solidFill>
            </a:endParaRPr>
          </a:p>
        </p:txBody>
      </p:sp>
      <p:graphicFrame>
        <p:nvGraphicFramePr>
          <p:cNvPr id="249" name="Google Shape;247;p25">
            <a:extLst>
              <a:ext uri="{FF2B5EF4-FFF2-40B4-BE49-F238E27FC236}">
                <a16:creationId xmlns:a16="http://schemas.microsoft.com/office/drawing/2014/main" id="{0893B0AD-FCC3-4A6A-8364-5904B2713713}"/>
              </a:ext>
            </a:extLst>
          </p:cNvPr>
          <p:cNvGraphicFramePr>
            <a:graphicFrameLocks noGrp="1"/>
          </p:cNvGraphicFramePr>
          <p:nvPr>
            <p:ph idx="1"/>
            <p:extLst>
              <p:ext uri="{D42A27DB-BD31-4B8C-83A1-F6EECF244321}">
                <p14:modId xmlns:p14="http://schemas.microsoft.com/office/powerpoint/2010/main" val="2351320804"/>
              </p:ext>
            </p:extLst>
          </p:nvPr>
        </p:nvGraphicFramePr>
        <p:xfrm>
          <a:off x="838200" y="142142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AE6CC5D-B501-44FF-9D5C-B2E51F43E9F0}"/>
              </a:ext>
            </a:extLst>
          </p:cNvPr>
          <p:cNvSpPr txBox="1"/>
          <p:nvPr/>
        </p:nvSpPr>
        <p:spPr>
          <a:xfrm>
            <a:off x="1457324" y="5552388"/>
            <a:ext cx="10258425" cy="646331"/>
          </a:xfrm>
          <a:prstGeom prst="rect">
            <a:avLst/>
          </a:prstGeom>
          <a:noFill/>
        </p:spPr>
        <p:txBody>
          <a:bodyPr wrap="square" rtlCol="0">
            <a:spAutoFit/>
          </a:bodyPr>
          <a:lstStyle/>
          <a:p>
            <a:r>
              <a:rPr lang="en-US" sz="1800" dirty="0">
                <a:solidFill>
                  <a:srgbClr val="0E1F56"/>
                </a:solidFill>
                <a:effectLst/>
                <a:latin typeface="Calibri" panose="020F0502020204030204" pitchFamily="34" charset="0"/>
                <a:ea typeface="Calibri" panose="020F0502020204030204" pitchFamily="34" charset="0"/>
              </a:rPr>
              <a:t>Whitt-</a:t>
            </a:r>
            <a:r>
              <a:rPr lang="en-US" sz="1800" dirty="0" err="1">
                <a:solidFill>
                  <a:srgbClr val="0E1F56"/>
                </a:solidFill>
                <a:effectLst/>
                <a:latin typeface="Calibri" panose="020F0502020204030204" pitchFamily="34" charset="0"/>
                <a:ea typeface="Calibri" panose="020F0502020204030204" pitchFamily="34" charset="0"/>
              </a:rPr>
              <a:t>Woosley</a:t>
            </a:r>
            <a:r>
              <a:rPr lang="en-US" sz="1800" dirty="0">
                <a:solidFill>
                  <a:srgbClr val="0E1F56"/>
                </a:solidFill>
                <a:effectLst/>
                <a:latin typeface="Calibri" panose="020F0502020204030204" pitchFamily="34" charset="0"/>
                <a:ea typeface="Calibri" panose="020F0502020204030204" pitchFamily="34" charset="0"/>
              </a:rPr>
              <a:t>, A., Sprang, G., &amp; Eslinger, J. (2020). Exploration of factors associated with secondary traumatic stress in foster parents. Children and Youth Services Review, 118, Article 105361. </a:t>
            </a:r>
            <a:endParaRPr lang="en-US" dirty="0">
              <a:solidFill>
                <a:srgbClr val="0E1F56"/>
              </a:solidFill>
            </a:endParaRPr>
          </a:p>
        </p:txBody>
      </p:sp>
      <p:grpSp>
        <p:nvGrpSpPr>
          <p:cNvPr id="10" name="Group 9">
            <a:extLst>
              <a:ext uri="{FF2B5EF4-FFF2-40B4-BE49-F238E27FC236}">
                <a16:creationId xmlns:a16="http://schemas.microsoft.com/office/drawing/2014/main" id="{A6D57ADE-C1EC-450B-8FDF-58605BCF09F3}"/>
              </a:ext>
            </a:extLst>
          </p:cNvPr>
          <p:cNvGrpSpPr/>
          <p:nvPr/>
        </p:nvGrpSpPr>
        <p:grpSpPr>
          <a:xfrm>
            <a:off x="0" y="6218529"/>
            <a:ext cx="12192000" cy="752006"/>
            <a:chOff x="0" y="6218529"/>
            <a:chExt cx="12192000" cy="752006"/>
          </a:xfrm>
        </p:grpSpPr>
        <p:sp>
          <p:nvSpPr>
            <p:cNvPr id="11" name="Rectangle 10">
              <a:extLst>
                <a:ext uri="{FF2B5EF4-FFF2-40B4-BE49-F238E27FC236}">
                  <a16:creationId xmlns:a16="http://schemas.microsoft.com/office/drawing/2014/main" id="{5F6BD8C9-E7FA-4A89-8130-AD89FADE0841}"/>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automatically generated">
              <a:extLst>
                <a:ext uri="{FF2B5EF4-FFF2-40B4-BE49-F238E27FC236}">
                  <a16:creationId xmlns:a16="http://schemas.microsoft.com/office/drawing/2014/main" id="{9A243D85-8170-4B33-9FBF-3ED783AE2F1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3" name="Picture 12">
              <a:extLst>
                <a:ext uri="{FF2B5EF4-FFF2-40B4-BE49-F238E27FC236}">
                  <a16:creationId xmlns:a16="http://schemas.microsoft.com/office/drawing/2014/main" id="{73B40296-3CFD-4474-B57B-E289F4C8660C}"/>
                </a:ext>
              </a:extLst>
            </p:cNvPr>
            <p:cNvPicPr>
              <a:picLocks noChangeAspect="1"/>
            </p:cNvPicPr>
            <p:nvPr userDrawn="1"/>
          </p:nvPicPr>
          <p:blipFill>
            <a:blip r:embed="rId9"/>
            <a:stretch>
              <a:fillRect/>
            </a:stretch>
          </p:blipFill>
          <p:spPr>
            <a:xfrm>
              <a:off x="6148795" y="6218529"/>
              <a:ext cx="3037674" cy="752006"/>
            </a:xfrm>
            <a:prstGeom prst="rect">
              <a:avLst/>
            </a:prstGeom>
          </p:spPr>
        </p:pic>
        <p:pic>
          <p:nvPicPr>
            <p:cNvPr id="14" name="Picture 13" descr="A close up of a sign&#10;&#10;Description automatically generated">
              <a:extLst>
                <a:ext uri="{FF2B5EF4-FFF2-40B4-BE49-F238E27FC236}">
                  <a16:creationId xmlns:a16="http://schemas.microsoft.com/office/drawing/2014/main" id="{5AD18203-6F54-483D-900B-9833C42093F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5" name="Picture 14">
              <a:extLst>
                <a:ext uri="{FF2B5EF4-FFF2-40B4-BE49-F238E27FC236}">
                  <a16:creationId xmlns:a16="http://schemas.microsoft.com/office/drawing/2014/main" id="{00EBC8E3-5168-49F4-BF1A-FD5C459BD3D6}"/>
                </a:ext>
              </a:extLst>
            </p:cNvPr>
            <p:cNvPicPr>
              <a:picLocks noChangeAspect="1"/>
            </p:cNvPicPr>
            <p:nvPr/>
          </p:nvPicPr>
          <p:blipFill>
            <a:blip r:embed="rId11"/>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1560345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4;p34">
            <a:extLst>
              <a:ext uri="{FF2B5EF4-FFF2-40B4-BE49-F238E27FC236}">
                <a16:creationId xmlns:a16="http://schemas.microsoft.com/office/drawing/2014/main" id="{FBE52AEF-B4AE-7A47-BD4A-D6DED482DE9F}"/>
              </a:ext>
            </a:extLst>
          </p:cNvPr>
          <p:cNvSpPr txBox="1">
            <a:spLocks/>
          </p:cNvSpPr>
          <p:nvPr/>
        </p:nvSpPr>
        <p:spPr>
          <a:xfrm>
            <a:off x="329655" y="112545"/>
            <a:ext cx="8668657" cy="1899912"/>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
                <a:srgbClr val="0E1F56"/>
              </a:buClr>
              <a:buSzPts val="3600"/>
              <a:tabLst/>
              <a:defRPr/>
            </a:pPr>
            <a:r>
              <a:rPr lang="en-US" sz="4000" b="1" dirty="0">
                <a:solidFill>
                  <a:srgbClr val="0E2C68"/>
                </a:solidFill>
              </a:rPr>
              <a:t>Stress Buster</a:t>
            </a:r>
            <a:r>
              <a:rPr kumimoji="0" lang="en-US" sz="4000" b="1" i="0" u="none" strike="noStrike" cap="none" spc="0" normalizeH="0" baseline="0" noProof="0" dirty="0">
                <a:ln>
                  <a:noFill/>
                </a:ln>
                <a:solidFill>
                  <a:srgbClr val="0E2C68"/>
                </a:solidFill>
                <a:effectLst/>
                <a:uLnTx/>
                <a:uFillTx/>
              </a:rPr>
              <a:t>: </a:t>
            </a:r>
          </a:p>
          <a:p>
            <a:pPr marL="0" marR="0" lvl="0" indent="0" fontAlgn="auto">
              <a:spcAft>
                <a:spcPts val="600"/>
              </a:spcAft>
              <a:buClr>
                <a:srgbClr val="0E1F56"/>
              </a:buClr>
              <a:buSzPts val="3600"/>
              <a:tabLst/>
              <a:defRPr/>
            </a:pPr>
            <a:r>
              <a:rPr kumimoji="0" lang="en-US" sz="4000" b="1" i="0" u="none" strike="noStrike" cap="none" spc="0" normalizeH="0" baseline="0" noProof="0" dirty="0">
                <a:ln>
                  <a:noFill/>
                </a:ln>
                <a:solidFill>
                  <a:srgbClr val="0E2C68"/>
                </a:solidFill>
                <a:effectLst/>
                <a:uLnTx/>
                <a:uFillTx/>
              </a:rPr>
              <a:t>Managing Exposure to Trauma </a:t>
            </a:r>
          </a:p>
        </p:txBody>
      </p:sp>
      <p:sp>
        <p:nvSpPr>
          <p:cNvPr id="3" name="Content Placeholder 2">
            <a:extLst>
              <a:ext uri="{FF2B5EF4-FFF2-40B4-BE49-F238E27FC236}">
                <a16:creationId xmlns:a16="http://schemas.microsoft.com/office/drawing/2014/main" id="{848DEF38-6ACD-4D22-82E7-49E23FEC85B0}"/>
              </a:ext>
            </a:extLst>
          </p:cNvPr>
          <p:cNvSpPr>
            <a:spLocks noGrp="1"/>
          </p:cNvSpPr>
          <p:nvPr>
            <p:ph idx="1"/>
          </p:nvPr>
        </p:nvSpPr>
        <p:spPr>
          <a:xfrm>
            <a:off x="484555" y="1934981"/>
            <a:ext cx="5494730" cy="4089258"/>
          </a:xfrm>
        </p:spPr>
        <p:txBody>
          <a:bodyPr vert="horz" lIns="91440" tIns="45720" rIns="91440" bIns="45720" rtlCol="0">
            <a:normAutofit fontScale="47500" lnSpcReduction="20000"/>
          </a:bodyPr>
          <a:lstStyle/>
          <a:p>
            <a:pPr>
              <a:lnSpc>
                <a:spcPct val="123000"/>
              </a:lnSpc>
              <a:spcAft>
                <a:spcPts val="1000"/>
              </a:spcAft>
            </a:pPr>
            <a:r>
              <a:rPr lang="en-US" sz="3500" dirty="0">
                <a:solidFill>
                  <a:srgbClr val="0E2C68"/>
                </a:solidFill>
              </a:rPr>
              <a:t>Being a Resource Parent will likely expose you to the trauma of the child(ren) that come into your life and you need to be the Emotional Container for them.</a:t>
            </a:r>
          </a:p>
          <a:p>
            <a:pPr>
              <a:lnSpc>
                <a:spcPct val="123000"/>
              </a:lnSpc>
              <a:spcAft>
                <a:spcPts val="1000"/>
              </a:spcAft>
            </a:pPr>
            <a:r>
              <a:rPr lang="en-US" sz="3500" dirty="0">
                <a:solidFill>
                  <a:srgbClr val="0E2C68"/>
                </a:solidFill>
              </a:rPr>
              <a:t>It is important to manage what additional trauma inputs that you have and have awareness of how they may be impacting you.  </a:t>
            </a:r>
          </a:p>
          <a:p>
            <a:pPr>
              <a:lnSpc>
                <a:spcPct val="123000"/>
              </a:lnSpc>
              <a:spcAft>
                <a:spcPts val="600"/>
              </a:spcAft>
            </a:pPr>
            <a:r>
              <a:rPr lang="en-US" sz="3500" dirty="0">
                <a:solidFill>
                  <a:srgbClr val="0E2C68"/>
                </a:solidFill>
              </a:rPr>
              <a:t>Think about what you are:</a:t>
            </a:r>
          </a:p>
          <a:p>
            <a:pPr lvl="1">
              <a:lnSpc>
                <a:spcPct val="123000"/>
              </a:lnSpc>
              <a:spcBef>
                <a:spcPts val="0"/>
              </a:spcBef>
              <a:spcAft>
                <a:spcPts val="600"/>
              </a:spcAft>
            </a:pPr>
            <a:r>
              <a:rPr lang="en-US" sz="3100" dirty="0">
                <a:solidFill>
                  <a:srgbClr val="0E2C68"/>
                </a:solidFill>
              </a:rPr>
              <a:t>reading</a:t>
            </a:r>
          </a:p>
          <a:p>
            <a:pPr lvl="1">
              <a:lnSpc>
                <a:spcPct val="123000"/>
              </a:lnSpc>
              <a:spcBef>
                <a:spcPts val="0"/>
              </a:spcBef>
              <a:spcAft>
                <a:spcPts val="600"/>
              </a:spcAft>
            </a:pPr>
            <a:r>
              <a:rPr lang="en-US" sz="3100" dirty="0">
                <a:solidFill>
                  <a:srgbClr val="0E2C68"/>
                </a:solidFill>
              </a:rPr>
              <a:t>watching (movies, tv shows, news etc.)</a:t>
            </a:r>
          </a:p>
          <a:p>
            <a:pPr lvl="1">
              <a:lnSpc>
                <a:spcPct val="123000"/>
              </a:lnSpc>
              <a:spcBef>
                <a:spcPts val="0"/>
              </a:spcBef>
              <a:spcAft>
                <a:spcPts val="600"/>
              </a:spcAft>
            </a:pPr>
            <a:r>
              <a:rPr lang="en-US" sz="3100" dirty="0">
                <a:solidFill>
                  <a:srgbClr val="0E2C68"/>
                </a:solidFill>
              </a:rPr>
              <a:t>how you spend your time (what volunteer work or causes are you taking on)</a:t>
            </a:r>
          </a:p>
          <a:p>
            <a:pPr marL="228600" lvl="1" indent="0">
              <a:buNone/>
            </a:pPr>
            <a:endParaRPr lang="en-US" sz="2000" dirty="0"/>
          </a:p>
          <a:p>
            <a:pPr marL="457200" lvl="1"/>
            <a:endParaRPr lang="en-US" sz="2000" dirty="0"/>
          </a:p>
          <a:p>
            <a:pPr lvl="1"/>
            <a:endParaRPr lang="en-US" sz="2000" dirty="0"/>
          </a:p>
        </p:txBody>
      </p:sp>
      <p:grpSp>
        <p:nvGrpSpPr>
          <p:cNvPr id="24" name="Group 23">
            <a:extLst>
              <a:ext uri="{FF2B5EF4-FFF2-40B4-BE49-F238E27FC236}">
                <a16:creationId xmlns:a16="http://schemas.microsoft.com/office/drawing/2014/main" id="{6B78169B-F0F7-12B5-DAFE-9503A31639E7}"/>
              </a:ext>
            </a:extLst>
          </p:cNvPr>
          <p:cNvGrpSpPr/>
          <p:nvPr/>
        </p:nvGrpSpPr>
        <p:grpSpPr>
          <a:xfrm>
            <a:off x="6096000" y="2129105"/>
            <a:ext cx="3830995" cy="3444646"/>
            <a:chOff x="7132642" y="1044872"/>
            <a:chExt cx="3830995" cy="3444646"/>
          </a:xfrm>
        </p:grpSpPr>
        <p:pic>
          <p:nvPicPr>
            <p:cNvPr id="6" name="Picture 5" descr="Stack of hardcover books without spine titles">
              <a:extLst>
                <a:ext uri="{FF2B5EF4-FFF2-40B4-BE49-F238E27FC236}">
                  <a16:creationId xmlns:a16="http://schemas.microsoft.com/office/drawing/2014/main" id="{D46F2BE6-33B9-4247-1A21-A8680322583A}"/>
                </a:ext>
              </a:extLst>
            </p:cNvPr>
            <p:cNvPicPr>
              <a:picLocks noChangeAspect="1"/>
            </p:cNvPicPr>
            <p:nvPr/>
          </p:nvPicPr>
          <p:blipFill rotWithShape="1">
            <a:blip r:embed="rId3"/>
            <a:srcRect l="33066"/>
            <a:stretch/>
          </p:blipFill>
          <p:spPr>
            <a:xfrm>
              <a:off x="7136430" y="1044872"/>
              <a:ext cx="1946787" cy="1935170"/>
            </a:xfrm>
            <a:prstGeom prst="rect">
              <a:avLst/>
            </a:prstGeom>
          </p:spPr>
        </p:pic>
        <p:pic>
          <p:nvPicPr>
            <p:cNvPr id="15" name="Picture 14" descr="Seats with people at the movies">
              <a:extLst>
                <a:ext uri="{FF2B5EF4-FFF2-40B4-BE49-F238E27FC236}">
                  <a16:creationId xmlns:a16="http://schemas.microsoft.com/office/drawing/2014/main" id="{B17B3E6E-15B5-C818-2077-CD4743014714}"/>
                </a:ext>
              </a:extLst>
            </p:cNvPr>
            <p:cNvPicPr>
              <a:picLocks noChangeAspect="1"/>
            </p:cNvPicPr>
            <p:nvPr/>
          </p:nvPicPr>
          <p:blipFill>
            <a:blip r:embed="rId4"/>
            <a:stretch>
              <a:fillRect/>
            </a:stretch>
          </p:blipFill>
          <p:spPr>
            <a:xfrm>
              <a:off x="7132642" y="2685963"/>
              <a:ext cx="2704013" cy="1803555"/>
            </a:xfrm>
            <a:prstGeom prst="rect">
              <a:avLst/>
            </a:prstGeom>
          </p:spPr>
        </p:pic>
        <p:pic>
          <p:nvPicPr>
            <p:cNvPr id="17" name="Picture 16" descr="Shelves on wall with screens">
              <a:extLst>
                <a:ext uri="{FF2B5EF4-FFF2-40B4-BE49-F238E27FC236}">
                  <a16:creationId xmlns:a16="http://schemas.microsoft.com/office/drawing/2014/main" id="{B73FBEBF-82E5-6947-C611-BF4F192A972C}"/>
                </a:ext>
              </a:extLst>
            </p:cNvPr>
            <p:cNvPicPr>
              <a:picLocks noChangeAspect="1"/>
            </p:cNvPicPr>
            <p:nvPr/>
          </p:nvPicPr>
          <p:blipFill rotWithShape="1">
            <a:blip r:embed="rId5"/>
            <a:srcRect l="53929" t="52608" r="10157" b="-1640"/>
            <a:stretch/>
          </p:blipFill>
          <p:spPr>
            <a:xfrm>
              <a:off x="9083217" y="1062984"/>
              <a:ext cx="1880420" cy="1711519"/>
            </a:xfrm>
            <a:prstGeom prst="rect">
              <a:avLst/>
            </a:prstGeom>
          </p:spPr>
        </p:pic>
        <p:pic>
          <p:nvPicPr>
            <p:cNvPr id="23" name="Picture 22" descr="Close-up of question mark on a hardwood floor against a wall">
              <a:extLst>
                <a:ext uri="{FF2B5EF4-FFF2-40B4-BE49-F238E27FC236}">
                  <a16:creationId xmlns:a16="http://schemas.microsoft.com/office/drawing/2014/main" id="{DAAD1E3C-5F17-08A9-350E-F97F29859F3C}"/>
                </a:ext>
              </a:extLst>
            </p:cNvPr>
            <p:cNvPicPr>
              <a:picLocks noChangeAspect="1"/>
            </p:cNvPicPr>
            <p:nvPr/>
          </p:nvPicPr>
          <p:blipFill rotWithShape="1">
            <a:blip r:embed="rId6"/>
            <a:srcRect l="7604" r="65499" b="14991"/>
            <a:stretch/>
          </p:blipFill>
          <p:spPr>
            <a:xfrm>
              <a:off x="9813792" y="2704074"/>
              <a:ext cx="1149845" cy="1785444"/>
            </a:xfrm>
            <a:prstGeom prst="rect">
              <a:avLst/>
            </a:prstGeom>
          </p:spPr>
        </p:pic>
      </p:grpSp>
      <p:cxnSp>
        <p:nvCxnSpPr>
          <p:cNvPr id="26" name="Straight Connector 25">
            <a:extLst>
              <a:ext uri="{FF2B5EF4-FFF2-40B4-BE49-F238E27FC236}">
                <a16:creationId xmlns:a16="http://schemas.microsoft.com/office/drawing/2014/main" id="{55C59251-CA30-954E-903B-64C52153CB81}"/>
              </a:ext>
            </a:extLst>
          </p:cNvPr>
          <p:cNvCxnSpPr/>
          <p:nvPr/>
        </p:nvCxnSpPr>
        <p:spPr>
          <a:xfrm>
            <a:off x="457203" y="1836179"/>
            <a:ext cx="5285322" cy="0"/>
          </a:xfrm>
          <a:prstGeom prst="line">
            <a:avLst/>
          </a:prstGeom>
          <a:ln>
            <a:solidFill>
              <a:srgbClr val="0E1F56"/>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CB9A09B-5424-4019-807A-38DCBEF99639}"/>
              </a:ext>
            </a:extLst>
          </p:cNvPr>
          <p:cNvGrpSpPr/>
          <p:nvPr/>
        </p:nvGrpSpPr>
        <p:grpSpPr>
          <a:xfrm>
            <a:off x="0" y="6218529"/>
            <a:ext cx="12192000" cy="752006"/>
            <a:chOff x="0" y="6218529"/>
            <a:chExt cx="12192000" cy="752006"/>
          </a:xfrm>
        </p:grpSpPr>
        <p:sp>
          <p:nvSpPr>
            <p:cNvPr id="18" name="Rectangle 17">
              <a:extLst>
                <a:ext uri="{FF2B5EF4-FFF2-40B4-BE49-F238E27FC236}">
                  <a16:creationId xmlns:a16="http://schemas.microsoft.com/office/drawing/2014/main" id="{300A4509-35BC-4BE7-96D6-3807AD9B9BAC}"/>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close up of a logo&#10;&#10;Description automatically generated">
              <a:extLst>
                <a:ext uri="{FF2B5EF4-FFF2-40B4-BE49-F238E27FC236}">
                  <a16:creationId xmlns:a16="http://schemas.microsoft.com/office/drawing/2014/main" id="{C578D771-07D0-4A70-82D1-4E60FA50FB9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0" name="Picture 19">
              <a:extLst>
                <a:ext uri="{FF2B5EF4-FFF2-40B4-BE49-F238E27FC236}">
                  <a16:creationId xmlns:a16="http://schemas.microsoft.com/office/drawing/2014/main" id="{A1B71D47-A2B6-4B7D-9F01-A273F1ABE81B}"/>
                </a:ext>
              </a:extLst>
            </p:cNvPr>
            <p:cNvPicPr>
              <a:picLocks noChangeAspect="1"/>
            </p:cNvPicPr>
            <p:nvPr userDrawn="1"/>
          </p:nvPicPr>
          <p:blipFill>
            <a:blip r:embed="rId8"/>
            <a:stretch>
              <a:fillRect/>
            </a:stretch>
          </p:blipFill>
          <p:spPr>
            <a:xfrm>
              <a:off x="6148795" y="6218529"/>
              <a:ext cx="3037674" cy="752006"/>
            </a:xfrm>
            <a:prstGeom prst="rect">
              <a:avLst/>
            </a:prstGeom>
          </p:spPr>
        </p:pic>
        <p:pic>
          <p:nvPicPr>
            <p:cNvPr id="21" name="Picture 20" descr="A close up of a sign&#10;&#10;Description automatically generated">
              <a:extLst>
                <a:ext uri="{FF2B5EF4-FFF2-40B4-BE49-F238E27FC236}">
                  <a16:creationId xmlns:a16="http://schemas.microsoft.com/office/drawing/2014/main" id="{A6D99ADE-2141-43F6-BA67-222667D7D42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2" name="Picture 21">
              <a:extLst>
                <a:ext uri="{FF2B5EF4-FFF2-40B4-BE49-F238E27FC236}">
                  <a16:creationId xmlns:a16="http://schemas.microsoft.com/office/drawing/2014/main" id="{5E201EEE-C845-4E28-830E-9ADB89F7CB60}"/>
                </a:ext>
              </a:extLst>
            </p:cNvPr>
            <p:cNvPicPr>
              <a:picLocks noChangeAspect="1"/>
            </p:cNvPicPr>
            <p:nvPr/>
          </p:nvPicPr>
          <p:blipFill>
            <a:blip r:embed="rId10"/>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1031621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p29"/>
          <p:cNvSpPr txBox="1">
            <a:spLocks noGrp="1"/>
          </p:cNvSpPr>
          <p:nvPr>
            <p:ph idx="1"/>
          </p:nvPr>
        </p:nvSpPr>
        <p:spPr>
          <a:xfrm>
            <a:off x="3851906" y="163915"/>
            <a:ext cx="7735257" cy="5570134"/>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3000"/>
              </a:lnSpc>
              <a:spcBef>
                <a:spcPts val="0"/>
              </a:spcBef>
              <a:spcAft>
                <a:spcPts val="0"/>
              </a:spcAft>
              <a:buClr>
                <a:schemeClr val="dk1"/>
              </a:buClr>
              <a:buSzPct val="100000"/>
              <a:buNone/>
            </a:pPr>
            <a:r>
              <a:rPr lang="en-US" sz="3000" dirty="0">
                <a:solidFill>
                  <a:srgbClr val="002060"/>
                </a:solidFill>
              </a:rPr>
              <a:t>Parenting children and working with families who have experienced discrimination, racism or have high levels of trauma and do not have equal access to culturally appropriate resources can bring additional challenges for resource parents.   If you have experienced similar challenges this might be a trauma reminder for you, and if you have not it may make it more challenging for you to be empathetic to them. </a:t>
            </a:r>
            <a:endParaRPr sz="3000" dirty="0">
              <a:solidFill>
                <a:srgbClr val="002060"/>
              </a:solidFill>
            </a:endParaRPr>
          </a:p>
          <a:p>
            <a:pPr marL="0" lvl="0" indent="0" algn="l" rtl="0">
              <a:lnSpc>
                <a:spcPct val="123000"/>
              </a:lnSpc>
              <a:spcBef>
                <a:spcPts val="0"/>
              </a:spcBef>
              <a:spcAft>
                <a:spcPts val="0"/>
              </a:spcAft>
              <a:buClr>
                <a:schemeClr val="dk1"/>
              </a:buClr>
              <a:buSzPct val="100000"/>
              <a:buNone/>
            </a:pPr>
            <a:endParaRPr sz="1100" dirty="0">
              <a:solidFill>
                <a:srgbClr val="002060"/>
              </a:solidFill>
            </a:endParaRPr>
          </a:p>
          <a:p>
            <a:pPr marL="742950" marR="0" lvl="1" indent="-285750" algn="l" rtl="0">
              <a:lnSpc>
                <a:spcPct val="123000"/>
              </a:lnSpc>
              <a:spcBef>
                <a:spcPts val="0"/>
              </a:spcBef>
              <a:spcAft>
                <a:spcPts val="0"/>
              </a:spcAft>
              <a:buClr>
                <a:schemeClr val="dk1"/>
              </a:buClr>
              <a:buSzPct val="100000"/>
              <a:buFont typeface="Courier New"/>
              <a:buChar char="o"/>
            </a:pPr>
            <a:r>
              <a:rPr lang="en-US" sz="2600" dirty="0">
                <a:solidFill>
                  <a:srgbClr val="002060"/>
                </a:solidFill>
              </a:rPr>
              <a:t>Do you hold identities and experiences that are similar to those of your children in your care or not?  </a:t>
            </a:r>
            <a:endParaRPr sz="2600" dirty="0">
              <a:solidFill>
                <a:srgbClr val="002060"/>
              </a:solidFill>
            </a:endParaRPr>
          </a:p>
          <a:p>
            <a:pPr marL="742950" marR="0" lvl="1" indent="-285750" algn="l" rtl="0">
              <a:lnSpc>
                <a:spcPct val="123000"/>
              </a:lnSpc>
              <a:spcBef>
                <a:spcPts val="0"/>
              </a:spcBef>
              <a:spcAft>
                <a:spcPts val="0"/>
              </a:spcAft>
              <a:buClr>
                <a:schemeClr val="dk1"/>
              </a:buClr>
              <a:buSzPct val="100000"/>
              <a:buFont typeface="Courier New"/>
              <a:buChar char="o"/>
            </a:pPr>
            <a:r>
              <a:rPr lang="en-US" sz="2600" dirty="0">
                <a:solidFill>
                  <a:srgbClr val="002060"/>
                </a:solidFill>
              </a:rPr>
              <a:t>If you do share common identities and experiences as the children , how  might that impact your ability to empathize with them and care for them?</a:t>
            </a:r>
            <a:endParaRPr sz="2600" dirty="0">
              <a:solidFill>
                <a:srgbClr val="002060"/>
              </a:solidFill>
            </a:endParaRPr>
          </a:p>
          <a:p>
            <a:pPr marL="742950" marR="0" lvl="1" indent="-285750" algn="l" rtl="0">
              <a:lnSpc>
                <a:spcPct val="123000"/>
              </a:lnSpc>
              <a:spcBef>
                <a:spcPts val="0"/>
              </a:spcBef>
              <a:spcAft>
                <a:spcPts val="0"/>
              </a:spcAft>
              <a:buClr>
                <a:schemeClr val="dk1"/>
              </a:buClr>
              <a:buSzPct val="100000"/>
              <a:buFont typeface="Courier New"/>
              <a:buChar char="o"/>
            </a:pPr>
            <a:r>
              <a:rPr lang="en-US" sz="2600" dirty="0">
                <a:solidFill>
                  <a:srgbClr val="002060"/>
                </a:solidFill>
              </a:rPr>
              <a:t>If you don’t share common identities and experiences as the children in your care, how does that impact your ability to empathize with them and care for them?</a:t>
            </a:r>
            <a:endParaRPr sz="2600" dirty="0">
              <a:solidFill>
                <a:srgbClr val="002060"/>
              </a:solidFill>
            </a:endParaRPr>
          </a:p>
          <a:p>
            <a:pPr marL="742950" marR="0" lvl="1" indent="-285750" algn="l" rtl="0">
              <a:lnSpc>
                <a:spcPct val="123000"/>
              </a:lnSpc>
              <a:spcBef>
                <a:spcPts val="0"/>
              </a:spcBef>
              <a:spcAft>
                <a:spcPts val="0"/>
              </a:spcAft>
              <a:buClr>
                <a:schemeClr val="dk1"/>
              </a:buClr>
              <a:buSzPct val="100000"/>
              <a:buFont typeface="Courier New"/>
              <a:buChar char="o"/>
            </a:pPr>
            <a:r>
              <a:rPr lang="en-US" sz="2600" dirty="0">
                <a:solidFill>
                  <a:srgbClr val="002060"/>
                </a:solidFill>
              </a:rPr>
              <a:t>How might having similar or different identities to the children in your care  impact you and your experience of secondary traumatic stress? </a:t>
            </a:r>
            <a:endParaRPr sz="2600" dirty="0">
              <a:solidFill>
                <a:srgbClr val="002060"/>
              </a:solidFill>
            </a:endParaRPr>
          </a:p>
        </p:txBody>
      </p:sp>
      <p:sp>
        <p:nvSpPr>
          <p:cNvPr id="6" name="Flowchart: Delay 5">
            <a:extLst>
              <a:ext uri="{FF2B5EF4-FFF2-40B4-BE49-F238E27FC236}">
                <a16:creationId xmlns:a16="http://schemas.microsoft.com/office/drawing/2014/main" id="{903F3EA0-69E1-40BB-8FD2-CA90C889FBD8}"/>
              </a:ext>
            </a:extLst>
          </p:cNvPr>
          <p:cNvSpPr/>
          <p:nvPr/>
        </p:nvSpPr>
        <p:spPr>
          <a:xfrm>
            <a:off x="0" y="0"/>
            <a:ext cx="3200400" cy="6858000"/>
          </a:xfrm>
          <a:prstGeom prst="flowChartDelay">
            <a:avLst/>
          </a:prstGeom>
          <a:solidFill>
            <a:srgbClr val="2EB5A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Light" panose="020F0302020204030204" pitchFamily="34" charset="0"/>
                <a:cs typeface="Calibri Light" panose="020F0302020204030204" pitchFamily="34" charset="0"/>
              </a:rPr>
              <a:t>Culture and Historical Trauma</a:t>
            </a:r>
          </a:p>
        </p:txBody>
      </p:sp>
      <p:sp>
        <p:nvSpPr>
          <p:cNvPr id="2" name="TextBox 1">
            <a:extLst>
              <a:ext uri="{FF2B5EF4-FFF2-40B4-BE49-F238E27FC236}">
                <a16:creationId xmlns:a16="http://schemas.microsoft.com/office/drawing/2014/main" id="{0ABA3B61-9D50-4676-9FA2-E58690A5ED7A}"/>
              </a:ext>
            </a:extLst>
          </p:cNvPr>
          <p:cNvSpPr txBox="1"/>
          <p:nvPr/>
        </p:nvSpPr>
        <p:spPr>
          <a:xfrm>
            <a:off x="2886074" y="5571513"/>
            <a:ext cx="9305925" cy="707886"/>
          </a:xfrm>
          <a:prstGeom prst="rect">
            <a:avLst/>
          </a:prstGeom>
          <a:noFill/>
        </p:spPr>
        <p:txBody>
          <a:bodyPr wrap="square" rtlCol="0">
            <a:spAutoFit/>
          </a:bodyPr>
          <a:lstStyle/>
          <a:p>
            <a:r>
              <a:rPr lang="en-US" sz="1000" dirty="0">
                <a:solidFill>
                  <a:srgbClr val="0E1F56"/>
                </a:solidFill>
                <a:effectLst/>
                <a:ea typeface="Calibri" panose="020F0502020204030204" pitchFamily="34" charset="0"/>
                <a:cs typeface="Times New Roman" panose="02020603050405020304" pitchFamily="18" charset="0"/>
              </a:rPr>
              <a:t>Fast, E., &amp; Collin-</a:t>
            </a:r>
            <a:r>
              <a:rPr lang="en-US" sz="1000" dirty="0" err="1">
                <a:solidFill>
                  <a:srgbClr val="0E1F56"/>
                </a:solidFill>
                <a:effectLst/>
                <a:ea typeface="Calibri" panose="020F0502020204030204" pitchFamily="34" charset="0"/>
                <a:cs typeface="Times New Roman" panose="02020603050405020304" pitchFamily="18" charset="0"/>
              </a:rPr>
              <a:t>Vézina</a:t>
            </a:r>
            <a:r>
              <a:rPr lang="en-US" sz="1000" dirty="0">
                <a:solidFill>
                  <a:srgbClr val="0E1F56"/>
                </a:solidFill>
                <a:effectLst/>
                <a:ea typeface="Calibri" panose="020F0502020204030204" pitchFamily="34" charset="0"/>
                <a:cs typeface="Times New Roman" panose="02020603050405020304" pitchFamily="18" charset="0"/>
              </a:rPr>
              <a:t>, D. (2019). Historical trauma, race-based trauma, and resilience of indigenous peoples: A literature review. First Peoples Child &amp; Family Review, 14(1), 166-181.</a:t>
            </a:r>
          </a:p>
          <a:p>
            <a:r>
              <a:rPr lang="en-US" sz="1000" b="0" i="0" dirty="0">
                <a:solidFill>
                  <a:srgbClr val="222222"/>
                </a:solidFill>
                <a:effectLst/>
              </a:rPr>
              <a:t>Heart-Jordan, M. Y. H. B. (1995). </a:t>
            </a:r>
            <a:r>
              <a:rPr lang="en-US" sz="1000" b="0" i="1" dirty="0">
                <a:solidFill>
                  <a:srgbClr val="222222"/>
                </a:solidFill>
                <a:effectLst/>
              </a:rPr>
              <a:t>The return to the sacred path: Healing from historical trauma and historical unresolved grief among the Lakota</a:t>
            </a:r>
            <a:r>
              <a:rPr lang="en-US" sz="1000" b="0" i="0" dirty="0">
                <a:solidFill>
                  <a:srgbClr val="222222"/>
                </a:solidFill>
                <a:effectLst/>
              </a:rPr>
              <a:t>. Smith College School for Social Work.</a:t>
            </a:r>
            <a:endParaRPr lang="en-US" sz="1000" dirty="0">
              <a:solidFill>
                <a:srgbClr val="0E1F56"/>
              </a:solidFill>
            </a:endParaRPr>
          </a:p>
        </p:txBody>
      </p:sp>
      <p:grpSp>
        <p:nvGrpSpPr>
          <p:cNvPr id="12" name="Group 11">
            <a:extLst>
              <a:ext uri="{FF2B5EF4-FFF2-40B4-BE49-F238E27FC236}">
                <a16:creationId xmlns:a16="http://schemas.microsoft.com/office/drawing/2014/main" id="{A01EECDD-FF67-4056-BF6D-29CE5B8FAE12}"/>
              </a:ext>
            </a:extLst>
          </p:cNvPr>
          <p:cNvGrpSpPr/>
          <p:nvPr/>
        </p:nvGrpSpPr>
        <p:grpSpPr>
          <a:xfrm>
            <a:off x="0" y="6218529"/>
            <a:ext cx="12192000" cy="752006"/>
            <a:chOff x="0" y="6218529"/>
            <a:chExt cx="12192000" cy="752006"/>
          </a:xfrm>
        </p:grpSpPr>
        <p:sp>
          <p:nvSpPr>
            <p:cNvPr id="13" name="Rectangle 12">
              <a:extLst>
                <a:ext uri="{FF2B5EF4-FFF2-40B4-BE49-F238E27FC236}">
                  <a16:creationId xmlns:a16="http://schemas.microsoft.com/office/drawing/2014/main" id="{5A179F39-9E02-4E8C-8782-665AB8234475}"/>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lose up of a logo&#10;&#10;Description automatically generated">
              <a:extLst>
                <a:ext uri="{FF2B5EF4-FFF2-40B4-BE49-F238E27FC236}">
                  <a16:creationId xmlns:a16="http://schemas.microsoft.com/office/drawing/2014/main" id="{8AE3DABA-9557-48FC-9C23-8FD47AFCFB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5" name="Picture 14">
              <a:extLst>
                <a:ext uri="{FF2B5EF4-FFF2-40B4-BE49-F238E27FC236}">
                  <a16:creationId xmlns:a16="http://schemas.microsoft.com/office/drawing/2014/main" id="{E64277F8-4AA0-4DD0-BDD0-045B9AC29652}"/>
                </a:ext>
              </a:extLst>
            </p:cNvPr>
            <p:cNvPicPr>
              <a:picLocks noChangeAspect="1"/>
            </p:cNvPicPr>
            <p:nvPr userDrawn="1"/>
          </p:nvPicPr>
          <p:blipFill>
            <a:blip r:embed="rId4"/>
            <a:stretch>
              <a:fillRect/>
            </a:stretch>
          </p:blipFill>
          <p:spPr>
            <a:xfrm>
              <a:off x="6148795" y="6218529"/>
              <a:ext cx="3037674" cy="752006"/>
            </a:xfrm>
            <a:prstGeom prst="rect">
              <a:avLst/>
            </a:prstGeom>
          </p:spPr>
        </p:pic>
        <p:pic>
          <p:nvPicPr>
            <p:cNvPr id="16" name="Picture 15" descr="A close up of a sign&#10;&#10;Description automatically generated">
              <a:extLst>
                <a:ext uri="{FF2B5EF4-FFF2-40B4-BE49-F238E27FC236}">
                  <a16:creationId xmlns:a16="http://schemas.microsoft.com/office/drawing/2014/main" id="{FFBB2344-DF6E-4E44-ACF3-52DE1D84032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7" name="Picture 16">
              <a:extLst>
                <a:ext uri="{FF2B5EF4-FFF2-40B4-BE49-F238E27FC236}">
                  <a16:creationId xmlns:a16="http://schemas.microsoft.com/office/drawing/2014/main" id="{069F5ECB-7848-489F-847D-DFE9A3713B68}"/>
                </a:ext>
              </a:extLst>
            </p:cNvPr>
            <p:cNvPicPr>
              <a:picLocks noChangeAspect="1"/>
            </p:cNvPicPr>
            <p:nvPr/>
          </p:nvPicPr>
          <p:blipFill>
            <a:blip r:embed="rId6"/>
            <a:stretch>
              <a:fillRect/>
            </a:stretch>
          </p:blipFill>
          <p:spPr>
            <a:xfrm>
              <a:off x="3202268" y="6265900"/>
              <a:ext cx="1522939" cy="571420"/>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ear glass cup on white tissue paper">
            <a:extLst>
              <a:ext uri="{FF2B5EF4-FFF2-40B4-BE49-F238E27FC236}">
                <a16:creationId xmlns:a16="http://schemas.microsoft.com/office/drawing/2014/main" id="{9E647EF5-D6DC-43B3-919B-83DB9A4B77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9" t="28805" r="-1052" b="31512"/>
          <a:stretch/>
        </p:blipFill>
        <p:spPr bwMode="auto">
          <a:xfrm>
            <a:off x="8627" y="-457200"/>
            <a:ext cx="12331234" cy="7421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DFFE99BD-8664-4D3A-AB44-A3B434964E9B}"/>
              </a:ext>
            </a:extLst>
          </p:cNvPr>
          <p:cNvSpPr/>
          <p:nvPr/>
        </p:nvSpPr>
        <p:spPr>
          <a:xfrm>
            <a:off x="2753911" y="967056"/>
            <a:ext cx="1600200" cy="1600200"/>
          </a:xfrm>
          <a:prstGeom prst="ellipse">
            <a:avLst/>
          </a:prstGeom>
          <a:solidFill>
            <a:srgbClr val="EC7424"/>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p>
        </p:txBody>
      </p:sp>
      <p:sp>
        <p:nvSpPr>
          <p:cNvPr id="35" name="Oval 34">
            <a:extLst>
              <a:ext uri="{FF2B5EF4-FFF2-40B4-BE49-F238E27FC236}">
                <a16:creationId xmlns:a16="http://schemas.microsoft.com/office/drawing/2014/main" id="{4D0730F4-CD20-4D6F-958C-7B30373B5D63}"/>
              </a:ext>
            </a:extLst>
          </p:cNvPr>
          <p:cNvSpPr/>
          <p:nvPr/>
        </p:nvSpPr>
        <p:spPr>
          <a:xfrm>
            <a:off x="3886890" y="325783"/>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p:txBody>
      </p:sp>
      <p:sp>
        <p:nvSpPr>
          <p:cNvPr id="37" name="Oval 36">
            <a:extLst>
              <a:ext uri="{FF2B5EF4-FFF2-40B4-BE49-F238E27FC236}">
                <a16:creationId xmlns:a16="http://schemas.microsoft.com/office/drawing/2014/main" id="{F62D8A7D-BDEE-4B01-8F46-D12EE34DFD26}"/>
              </a:ext>
            </a:extLst>
          </p:cNvPr>
          <p:cNvSpPr/>
          <p:nvPr/>
        </p:nvSpPr>
        <p:spPr>
          <a:xfrm>
            <a:off x="6286794" y="102913"/>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p:txBody>
      </p:sp>
      <p:sp>
        <p:nvSpPr>
          <p:cNvPr id="33" name="Oval 32">
            <a:extLst>
              <a:ext uri="{FF2B5EF4-FFF2-40B4-BE49-F238E27FC236}">
                <a16:creationId xmlns:a16="http://schemas.microsoft.com/office/drawing/2014/main" id="{4BF8BE58-79A0-44F4-8835-42BF4AFE986E}"/>
              </a:ext>
            </a:extLst>
          </p:cNvPr>
          <p:cNvSpPr/>
          <p:nvPr/>
        </p:nvSpPr>
        <p:spPr>
          <a:xfrm>
            <a:off x="7275435" y="811610"/>
            <a:ext cx="1600200" cy="1600200"/>
          </a:xfrm>
          <a:prstGeom prst="ellipse">
            <a:avLst/>
          </a:prstGeom>
          <a:solidFill>
            <a:srgbClr val="0E2C68"/>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p>
        </p:txBody>
      </p:sp>
      <p:sp>
        <p:nvSpPr>
          <p:cNvPr id="32" name="Oval 31">
            <a:extLst>
              <a:ext uri="{FF2B5EF4-FFF2-40B4-BE49-F238E27FC236}">
                <a16:creationId xmlns:a16="http://schemas.microsoft.com/office/drawing/2014/main" id="{CE04BC53-50AF-4660-8216-99AB5CEB0B0A}"/>
              </a:ext>
            </a:extLst>
          </p:cNvPr>
          <p:cNvSpPr/>
          <p:nvPr/>
        </p:nvSpPr>
        <p:spPr>
          <a:xfrm>
            <a:off x="4978771" y="588552"/>
            <a:ext cx="1600200" cy="1600200"/>
          </a:xfrm>
          <a:prstGeom prst="ellipse">
            <a:avLst/>
          </a:prstGeom>
          <a:solidFill>
            <a:srgbClr val="EC7424"/>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p>
        </p:txBody>
      </p:sp>
      <p:sp>
        <p:nvSpPr>
          <p:cNvPr id="31" name="Oval 30">
            <a:extLst>
              <a:ext uri="{FF2B5EF4-FFF2-40B4-BE49-F238E27FC236}">
                <a16:creationId xmlns:a16="http://schemas.microsoft.com/office/drawing/2014/main" id="{192F333F-2E67-4912-944A-FA9F98344E9C}"/>
              </a:ext>
            </a:extLst>
          </p:cNvPr>
          <p:cNvSpPr/>
          <p:nvPr/>
        </p:nvSpPr>
        <p:spPr>
          <a:xfrm>
            <a:off x="3927423" y="1531013"/>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p:txBody>
      </p:sp>
      <p:sp>
        <p:nvSpPr>
          <p:cNvPr id="22" name="Oval 21">
            <a:extLst>
              <a:ext uri="{FF2B5EF4-FFF2-40B4-BE49-F238E27FC236}">
                <a16:creationId xmlns:a16="http://schemas.microsoft.com/office/drawing/2014/main" id="{6516AD80-60F0-41B7-ACDD-337D19BB9495}"/>
              </a:ext>
            </a:extLst>
          </p:cNvPr>
          <p:cNvSpPr/>
          <p:nvPr/>
        </p:nvSpPr>
        <p:spPr>
          <a:xfrm>
            <a:off x="2852374" y="2456020"/>
            <a:ext cx="1600200" cy="1600200"/>
          </a:xfrm>
          <a:prstGeom prst="ellipse">
            <a:avLst/>
          </a:prstGeom>
          <a:solidFill>
            <a:srgbClr val="0E2C68"/>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p>
        </p:txBody>
      </p:sp>
      <p:sp>
        <p:nvSpPr>
          <p:cNvPr id="30" name="Oval 29">
            <a:extLst>
              <a:ext uri="{FF2B5EF4-FFF2-40B4-BE49-F238E27FC236}">
                <a16:creationId xmlns:a16="http://schemas.microsoft.com/office/drawing/2014/main" id="{752352F6-F8E0-4661-BF19-9FB63EF9B412}"/>
              </a:ext>
            </a:extLst>
          </p:cNvPr>
          <p:cNvSpPr/>
          <p:nvPr/>
        </p:nvSpPr>
        <p:spPr>
          <a:xfrm>
            <a:off x="6193381" y="1226012"/>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Expectations</a:t>
            </a:r>
          </a:p>
          <a:p>
            <a:pPr algn="ctr"/>
            <a:endParaRPr lang="en-US" sz="1400" b="1" dirty="0"/>
          </a:p>
        </p:txBody>
      </p:sp>
      <p:sp>
        <p:nvSpPr>
          <p:cNvPr id="19" name="Oval 18">
            <a:extLst>
              <a:ext uri="{FF2B5EF4-FFF2-40B4-BE49-F238E27FC236}">
                <a16:creationId xmlns:a16="http://schemas.microsoft.com/office/drawing/2014/main" id="{43EF605E-4D45-4962-8E31-BFB28F8DDE88}"/>
              </a:ext>
            </a:extLst>
          </p:cNvPr>
          <p:cNvSpPr/>
          <p:nvPr/>
        </p:nvSpPr>
        <p:spPr>
          <a:xfrm>
            <a:off x="3943500" y="2527658"/>
            <a:ext cx="1600200" cy="1600200"/>
          </a:xfrm>
          <a:prstGeom prst="ellipse">
            <a:avLst/>
          </a:prstGeom>
          <a:solidFill>
            <a:srgbClr val="EC7424"/>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Primary</a:t>
            </a:r>
          </a:p>
          <a:p>
            <a:pPr algn="ctr"/>
            <a:r>
              <a:rPr lang="en-US" sz="1400" b="1" dirty="0"/>
              <a:t>Traumatic</a:t>
            </a:r>
          </a:p>
          <a:p>
            <a:pPr algn="ctr"/>
            <a:r>
              <a:rPr lang="en-US" sz="1400" b="1" dirty="0"/>
              <a:t>Stress</a:t>
            </a:r>
          </a:p>
        </p:txBody>
      </p:sp>
      <p:sp>
        <p:nvSpPr>
          <p:cNvPr id="20" name="Oval 19">
            <a:extLst>
              <a:ext uri="{FF2B5EF4-FFF2-40B4-BE49-F238E27FC236}">
                <a16:creationId xmlns:a16="http://schemas.microsoft.com/office/drawing/2014/main" id="{4305C683-3566-49DA-8EBF-6FFE72660AEE}"/>
              </a:ext>
            </a:extLst>
          </p:cNvPr>
          <p:cNvSpPr/>
          <p:nvPr/>
        </p:nvSpPr>
        <p:spPr>
          <a:xfrm>
            <a:off x="7038962" y="2033308"/>
            <a:ext cx="1600200" cy="1600200"/>
          </a:xfrm>
          <a:prstGeom prst="ellipse">
            <a:avLst/>
          </a:prstGeom>
          <a:solidFill>
            <a:srgbClr val="EC7424"/>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Secondary Traumatic Stress</a:t>
            </a:r>
          </a:p>
        </p:txBody>
      </p:sp>
      <p:sp>
        <p:nvSpPr>
          <p:cNvPr id="18" name="Oval 17">
            <a:extLst>
              <a:ext uri="{FF2B5EF4-FFF2-40B4-BE49-F238E27FC236}">
                <a16:creationId xmlns:a16="http://schemas.microsoft.com/office/drawing/2014/main" id="{E3E8D7BC-F01F-407E-AB2E-D1876A5A6B80}"/>
              </a:ext>
            </a:extLst>
          </p:cNvPr>
          <p:cNvSpPr/>
          <p:nvPr/>
        </p:nvSpPr>
        <p:spPr>
          <a:xfrm>
            <a:off x="5298153" y="1989155"/>
            <a:ext cx="1600200" cy="1600200"/>
          </a:xfrm>
          <a:prstGeom prst="ellipse">
            <a:avLst/>
          </a:prstGeom>
          <a:solidFill>
            <a:srgbClr val="0E2C68"/>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Societal</a:t>
            </a:r>
          </a:p>
        </p:txBody>
      </p:sp>
      <p:sp>
        <p:nvSpPr>
          <p:cNvPr id="13" name="Oval 12">
            <a:extLst>
              <a:ext uri="{FF2B5EF4-FFF2-40B4-BE49-F238E27FC236}">
                <a16:creationId xmlns:a16="http://schemas.microsoft.com/office/drawing/2014/main" id="{1B06F863-897D-4889-B599-495C0A089D43}"/>
              </a:ext>
            </a:extLst>
          </p:cNvPr>
          <p:cNvSpPr/>
          <p:nvPr/>
        </p:nvSpPr>
        <p:spPr>
          <a:xfrm>
            <a:off x="3644684" y="3832845"/>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Children’s Behaviors</a:t>
            </a:r>
          </a:p>
        </p:txBody>
      </p:sp>
      <p:sp>
        <p:nvSpPr>
          <p:cNvPr id="14" name="Oval 13">
            <a:extLst>
              <a:ext uri="{FF2B5EF4-FFF2-40B4-BE49-F238E27FC236}">
                <a16:creationId xmlns:a16="http://schemas.microsoft.com/office/drawing/2014/main" id="{5EA9C2A6-6741-4573-B7C1-C264739BCF02}"/>
              </a:ext>
            </a:extLst>
          </p:cNvPr>
          <p:cNvSpPr/>
          <p:nvPr/>
        </p:nvSpPr>
        <p:spPr>
          <a:xfrm>
            <a:off x="4846596" y="3167906"/>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Family Challenges</a:t>
            </a:r>
          </a:p>
        </p:txBody>
      </p:sp>
      <p:sp>
        <p:nvSpPr>
          <p:cNvPr id="15" name="Oval 14">
            <a:extLst>
              <a:ext uri="{FF2B5EF4-FFF2-40B4-BE49-F238E27FC236}">
                <a16:creationId xmlns:a16="http://schemas.microsoft.com/office/drawing/2014/main" id="{C314E376-B1BF-4471-8523-3B33F151B634}"/>
              </a:ext>
            </a:extLst>
          </p:cNvPr>
          <p:cNvSpPr/>
          <p:nvPr/>
        </p:nvSpPr>
        <p:spPr>
          <a:xfrm>
            <a:off x="6246652" y="2890938"/>
            <a:ext cx="1600200" cy="1600200"/>
          </a:xfrm>
          <a:prstGeom prst="ellipse">
            <a:avLst/>
          </a:prstGeom>
          <a:solidFill>
            <a:srgbClr val="27AEA7"/>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Child Welfare System</a:t>
            </a:r>
          </a:p>
          <a:p>
            <a:pPr algn="ctr"/>
            <a:endParaRPr lang="en-US" sz="1400" b="1" dirty="0"/>
          </a:p>
          <a:p>
            <a:pPr algn="ctr"/>
            <a:endParaRPr lang="en-US" sz="1400" b="1" dirty="0"/>
          </a:p>
        </p:txBody>
      </p:sp>
      <p:sp>
        <p:nvSpPr>
          <p:cNvPr id="16" name="Oval 15">
            <a:extLst>
              <a:ext uri="{FF2B5EF4-FFF2-40B4-BE49-F238E27FC236}">
                <a16:creationId xmlns:a16="http://schemas.microsoft.com/office/drawing/2014/main" id="{2195DA1C-08FF-45BD-9FF4-394292DF80AB}"/>
              </a:ext>
            </a:extLst>
          </p:cNvPr>
          <p:cNvSpPr/>
          <p:nvPr/>
        </p:nvSpPr>
        <p:spPr>
          <a:xfrm>
            <a:off x="6193381" y="3823189"/>
            <a:ext cx="1600200" cy="1600200"/>
          </a:xfrm>
          <a:prstGeom prst="ellipse">
            <a:avLst/>
          </a:prstGeom>
          <a:solidFill>
            <a:srgbClr val="0E2C68"/>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Personal</a:t>
            </a:r>
          </a:p>
        </p:txBody>
      </p:sp>
      <p:sp>
        <p:nvSpPr>
          <p:cNvPr id="17" name="Oval 16">
            <a:extLst>
              <a:ext uri="{FF2B5EF4-FFF2-40B4-BE49-F238E27FC236}">
                <a16:creationId xmlns:a16="http://schemas.microsoft.com/office/drawing/2014/main" id="{24FD0150-6F03-47CF-AA4D-5C8D29070713}"/>
              </a:ext>
            </a:extLst>
          </p:cNvPr>
          <p:cNvSpPr/>
          <p:nvPr/>
        </p:nvSpPr>
        <p:spPr>
          <a:xfrm>
            <a:off x="4896292" y="4134751"/>
            <a:ext cx="1600200" cy="1600200"/>
          </a:xfrm>
          <a:prstGeom prst="ellipse">
            <a:avLst/>
          </a:prstGeom>
          <a:solidFill>
            <a:srgbClr val="0E2C68"/>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Job or Educational</a:t>
            </a:r>
          </a:p>
        </p:txBody>
      </p:sp>
      <p:sp>
        <p:nvSpPr>
          <p:cNvPr id="5" name="Flowchart: Off-page Connector 4">
            <a:extLst>
              <a:ext uri="{FF2B5EF4-FFF2-40B4-BE49-F238E27FC236}">
                <a16:creationId xmlns:a16="http://schemas.microsoft.com/office/drawing/2014/main" id="{34A98B09-E7F0-7DC3-179C-8AEA400BB195}"/>
              </a:ext>
            </a:extLst>
          </p:cNvPr>
          <p:cNvSpPr/>
          <p:nvPr/>
        </p:nvSpPr>
        <p:spPr>
          <a:xfrm>
            <a:off x="2565" y="-144536"/>
            <a:ext cx="2218995" cy="2916495"/>
          </a:xfrm>
          <a:prstGeom prst="flowChartOffpageConnector">
            <a:avLst/>
          </a:prstGeom>
          <a:solidFill>
            <a:srgbClr val="2EB5AD">
              <a:alpha val="18824"/>
            </a:srgb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mj-lt"/>
              </a:rPr>
              <a:t>Activity: </a:t>
            </a:r>
          </a:p>
          <a:p>
            <a:pPr algn="ctr"/>
            <a:r>
              <a:rPr lang="en-US" sz="4000" b="1" dirty="0">
                <a:solidFill>
                  <a:srgbClr val="002060"/>
                </a:solidFill>
                <a:latin typeface="+mj-lt"/>
              </a:rPr>
              <a:t>Coping Cups</a:t>
            </a:r>
          </a:p>
        </p:txBody>
      </p:sp>
      <p:grpSp>
        <p:nvGrpSpPr>
          <p:cNvPr id="25" name="Group 24">
            <a:extLst>
              <a:ext uri="{FF2B5EF4-FFF2-40B4-BE49-F238E27FC236}">
                <a16:creationId xmlns:a16="http://schemas.microsoft.com/office/drawing/2014/main" id="{4C75E99A-9331-400B-92E1-E2604338DB8B}"/>
              </a:ext>
            </a:extLst>
          </p:cNvPr>
          <p:cNvGrpSpPr/>
          <p:nvPr/>
        </p:nvGrpSpPr>
        <p:grpSpPr>
          <a:xfrm>
            <a:off x="0" y="6218529"/>
            <a:ext cx="12192000" cy="752006"/>
            <a:chOff x="0" y="6218529"/>
            <a:chExt cx="12192000" cy="752006"/>
          </a:xfrm>
        </p:grpSpPr>
        <p:sp>
          <p:nvSpPr>
            <p:cNvPr id="26" name="Rectangle 25">
              <a:extLst>
                <a:ext uri="{FF2B5EF4-FFF2-40B4-BE49-F238E27FC236}">
                  <a16:creationId xmlns:a16="http://schemas.microsoft.com/office/drawing/2014/main" id="{B9404FA1-7547-4BDF-8542-637C2172D5F1}"/>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close up of a logo&#10;&#10;Description automatically generated">
              <a:extLst>
                <a:ext uri="{FF2B5EF4-FFF2-40B4-BE49-F238E27FC236}">
                  <a16:creationId xmlns:a16="http://schemas.microsoft.com/office/drawing/2014/main" id="{0DE32F9E-552B-4F2C-B093-73CA59CFE3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8" name="Picture 27">
              <a:extLst>
                <a:ext uri="{FF2B5EF4-FFF2-40B4-BE49-F238E27FC236}">
                  <a16:creationId xmlns:a16="http://schemas.microsoft.com/office/drawing/2014/main" id="{8D208CA7-FBF3-4D5F-B5FC-171D54BFAAB8}"/>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29" name="Picture 28" descr="A close up of a sign&#10;&#10;Description automatically generated">
              <a:extLst>
                <a:ext uri="{FF2B5EF4-FFF2-40B4-BE49-F238E27FC236}">
                  <a16:creationId xmlns:a16="http://schemas.microsoft.com/office/drawing/2014/main" id="{BB99A8E8-BB15-4422-B938-7060AA907F3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34" name="Picture 33">
              <a:extLst>
                <a:ext uri="{FF2B5EF4-FFF2-40B4-BE49-F238E27FC236}">
                  <a16:creationId xmlns:a16="http://schemas.microsoft.com/office/drawing/2014/main" id="{3D0C7F2F-A217-4397-ACDB-97195D08E876}"/>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18674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1"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0-#ppt_h/2"/>
                                          </p:val>
                                        </p:tav>
                                        <p:tav tm="100000">
                                          <p:val>
                                            <p:strVal val="#ppt_y"/>
                                          </p:val>
                                        </p:tav>
                                      </p:tavLst>
                                    </p:anim>
                                  </p:childTnLst>
                                </p:cTn>
                              </p:par>
                            </p:childTnLst>
                          </p:cTn>
                        </p:par>
                        <p:par>
                          <p:cTn id="54" fill="hold">
                            <p:stCondLst>
                              <p:cond delay="5000"/>
                            </p:stCondLst>
                            <p:childTnLst>
                              <p:par>
                                <p:cTn id="55" presetID="2" presetClass="entr" presetSubtype="1"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0-#ppt_h/2"/>
                                          </p:val>
                                        </p:tav>
                                        <p:tav tm="100000">
                                          <p:val>
                                            <p:strVal val="#ppt_y"/>
                                          </p:val>
                                        </p:tav>
                                      </p:tavLst>
                                    </p:anim>
                                  </p:childTnLst>
                                </p:cTn>
                              </p:par>
                            </p:childTnLst>
                          </p:cTn>
                        </p:par>
                        <p:par>
                          <p:cTn id="59" fill="hold">
                            <p:stCondLst>
                              <p:cond delay="5500"/>
                            </p:stCondLst>
                            <p:childTnLst>
                              <p:par>
                                <p:cTn id="60" presetID="2" presetClass="entr" presetSubtype="1"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500" fill="hold"/>
                                        <p:tgtEl>
                                          <p:spTgt spid="30"/>
                                        </p:tgtEl>
                                        <p:attrNameLst>
                                          <p:attrName>ppt_x</p:attrName>
                                        </p:attrNameLst>
                                      </p:cBhvr>
                                      <p:tavLst>
                                        <p:tav tm="0">
                                          <p:val>
                                            <p:strVal val="#ppt_x"/>
                                          </p:val>
                                        </p:tav>
                                        <p:tav tm="100000">
                                          <p:val>
                                            <p:strVal val="#ppt_x"/>
                                          </p:val>
                                        </p:tav>
                                      </p:tavLst>
                                    </p:anim>
                                    <p:anim calcmode="lin" valueType="num">
                                      <p:cBhvr additive="base">
                                        <p:cTn id="63" dur="500" fill="hold"/>
                                        <p:tgtEl>
                                          <p:spTgt spid="30"/>
                                        </p:tgtEl>
                                        <p:attrNameLst>
                                          <p:attrName>ppt_y</p:attrName>
                                        </p:attrNameLst>
                                      </p:cBhvr>
                                      <p:tavLst>
                                        <p:tav tm="0">
                                          <p:val>
                                            <p:strVal val="0-#ppt_h/2"/>
                                          </p:val>
                                        </p:tav>
                                        <p:tav tm="100000">
                                          <p:val>
                                            <p:strVal val="#ppt_y"/>
                                          </p:val>
                                        </p:tav>
                                      </p:tavLst>
                                    </p:anim>
                                  </p:childTnLst>
                                </p:cTn>
                              </p:par>
                            </p:childTnLst>
                          </p:cTn>
                        </p:par>
                        <p:par>
                          <p:cTn id="64" fill="hold">
                            <p:stCondLst>
                              <p:cond delay="6000"/>
                            </p:stCondLst>
                            <p:childTnLst>
                              <p:par>
                                <p:cTn id="65" presetID="2" presetClass="entr" presetSubtype="1"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0-#ppt_h/2"/>
                                          </p:val>
                                        </p:tav>
                                        <p:tav tm="100000">
                                          <p:val>
                                            <p:strVal val="#ppt_y"/>
                                          </p:val>
                                        </p:tav>
                                      </p:tavLst>
                                    </p:anim>
                                  </p:childTnLst>
                                </p:cTn>
                              </p:par>
                            </p:childTnLst>
                          </p:cTn>
                        </p:par>
                        <p:par>
                          <p:cTn id="69" fill="hold">
                            <p:stCondLst>
                              <p:cond delay="6500"/>
                            </p:stCondLst>
                            <p:childTnLst>
                              <p:par>
                                <p:cTn id="70" presetID="2" presetClass="entr" presetSubtype="1"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fill="hold"/>
                                        <p:tgtEl>
                                          <p:spTgt spid="36"/>
                                        </p:tgtEl>
                                        <p:attrNameLst>
                                          <p:attrName>ppt_x</p:attrName>
                                        </p:attrNameLst>
                                      </p:cBhvr>
                                      <p:tavLst>
                                        <p:tav tm="0">
                                          <p:val>
                                            <p:strVal val="#ppt_x"/>
                                          </p:val>
                                        </p:tav>
                                        <p:tav tm="100000">
                                          <p:val>
                                            <p:strVal val="#ppt_x"/>
                                          </p:val>
                                        </p:tav>
                                      </p:tavLst>
                                    </p:anim>
                                    <p:anim calcmode="lin" valueType="num">
                                      <p:cBhvr additive="base">
                                        <p:cTn id="73" dur="500" fill="hold"/>
                                        <p:tgtEl>
                                          <p:spTgt spid="36"/>
                                        </p:tgtEl>
                                        <p:attrNameLst>
                                          <p:attrName>ppt_y</p:attrName>
                                        </p:attrNameLst>
                                      </p:cBhvr>
                                      <p:tavLst>
                                        <p:tav tm="0">
                                          <p:val>
                                            <p:strVal val="0-#ppt_h/2"/>
                                          </p:val>
                                        </p:tav>
                                        <p:tav tm="100000">
                                          <p:val>
                                            <p:strVal val="#ppt_y"/>
                                          </p:val>
                                        </p:tav>
                                      </p:tavLst>
                                    </p:anim>
                                  </p:childTnLst>
                                </p:cTn>
                              </p:par>
                            </p:childTnLst>
                          </p:cTn>
                        </p:par>
                        <p:par>
                          <p:cTn id="74" fill="hold">
                            <p:stCondLst>
                              <p:cond delay="7000"/>
                            </p:stCondLst>
                            <p:childTnLst>
                              <p:par>
                                <p:cTn id="75" presetID="2" presetClass="entr" presetSubtype="1"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ppt_x"/>
                                          </p:val>
                                        </p:tav>
                                        <p:tav tm="100000">
                                          <p:val>
                                            <p:strVal val="#ppt_x"/>
                                          </p:val>
                                        </p:tav>
                                      </p:tavLst>
                                    </p:anim>
                                    <p:anim calcmode="lin" valueType="num">
                                      <p:cBhvr additive="base">
                                        <p:cTn id="78" dur="500" fill="hold"/>
                                        <p:tgtEl>
                                          <p:spTgt spid="35"/>
                                        </p:tgtEl>
                                        <p:attrNameLst>
                                          <p:attrName>ppt_y</p:attrName>
                                        </p:attrNameLst>
                                      </p:cBhvr>
                                      <p:tavLst>
                                        <p:tav tm="0">
                                          <p:val>
                                            <p:strVal val="0-#ppt_h/2"/>
                                          </p:val>
                                        </p:tav>
                                        <p:tav tm="100000">
                                          <p:val>
                                            <p:strVal val="#ppt_y"/>
                                          </p:val>
                                        </p:tav>
                                      </p:tavLst>
                                    </p:anim>
                                  </p:childTnLst>
                                </p:cTn>
                              </p:par>
                            </p:childTnLst>
                          </p:cTn>
                        </p:par>
                        <p:par>
                          <p:cTn id="79" fill="hold">
                            <p:stCondLst>
                              <p:cond delay="7500"/>
                            </p:stCondLst>
                            <p:childTnLst>
                              <p:par>
                                <p:cTn id="80" presetID="2" presetClass="entr" presetSubtype="1" fill="hold" grpId="0" nodeType="after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additive="base">
                                        <p:cTn id="82" dur="500" fill="hold"/>
                                        <p:tgtEl>
                                          <p:spTgt spid="37"/>
                                        </p:tgtEl>
                                        <p:attrNameLst>
                                          <p:attrName>ppt_x</p:attrName>
                                        </p:attrNameLst>
                                      </p:cBhvr>
                                      <p:tavLst>
                                        <p:tav tm="0">
                                          <p:val>
                                            <p:strVal val="#ppt_x"/>
                                          </p:val>
                                        </p:tav>
                                        <p:tav tm="100000">
                                          <p:val>
                                            <p:strVal val="#ppt_x"/>
                                          </p:val>
                                        </p:tav>
                                      </p:tavLst>
                                    </p:anim>
                                    <p:anim calcmode="lin" valueType="num">
                                      <p:cBhvr additive="base">
                                        <p:cTn id="83"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37" grpId="0" animBg="1"/>
      <p:bldP spid="33" grpId="0" animBg="1"/>
      <p:bldP spid="32" grpId="0" animBg="1"/>
      <p:bldP spid="31" grpId="0" animBg="1"/>
      <p:bldP spid="22" grpId="0" animBg="1"/>
      <p:bldP spid="30" grpId="0" animBg="1"/>
      <p:bldP spid="19" grpId="0" animBg="1"/>
      <p:bldP spid="20" grpId="0" animBg="1"/>
      <p:bldP spid="18"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7" name="Oval 6">
            <a:extLst>
              <a:ext uri="{FF2B5EF4-FFF2-40B4-BE49-F238E27FC236}">
                <a16:creationId xmlns:a16="http://schemas.microsoft.com/office/drawing/2014/main" id="{DC59B72D-B63B-4534-A530-897FD1681B90}"/>
              </a:ext>
            </a:extLst>
          </p:cNvPr>
          <p:cNvSpPr/>
          <p:nvPr/>
        </p:nvSpPr>
        <p:spPr>
          <a:xfrm>
            <a:off x="538857" y="1254184"/>
            <a:ext cx="4861561" cy="4463936"/>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253" name="Google Shape;253;p26"/>
          <p:cNvSpPr txBox="1">
            <a:spLocks noGrp="1"/>
          </p:cNvSpPr>
          <p:nvPr>
            <p:ph type="title"/>
          </p:nvPr>
        </p:nvSpPr>
        <p:spPr>
          <a:xfrm>
            <a:off x="383772" y="368780"/>
            <a:ext cx="8424562" cy="644132"/>
          </a:xfrm>
          <a:prstGeom prst="rect">
            <a:avLst/>
          </a:prstGeom>
          <a:noFill/>
          <a:ln>
            <a:noFill/>
          </a:ln>
        </p:spPr>
        <p:txBody>
          <a:bodyPr spcFirstLastPara="1" wrap="square" lIns="91425" tIns="0" rIns="91425" bIns="0" anchor="b" anchorCtr="0">
            <a:noAutofit/>
          </a:bodyPr>
          <a:lstStyle/>
          <a:p>
            <a:pPr marL="0" lvl="0" indent="0" algn="l" rtl="0">
              <a:lnSpc>
                <a:spcPct val="90000"/>
              </a:lnSpc>
              <a:spcBef>
                <a:spcPts val="0"/>
              </a:spcBef>
              <a:spcAft>
                <a:spcPts val="0"/>
              </a:spcAft>
              <a:buClr>
                <a:srgbClr val="0E1F56"/>
              </a:buClr>
              <a:buSzPts val="3600"/>
              <a:buFont typeface="Calibri"/>
              <a:buNone/>
            </a:pPr>
            <a:r>
              <a:rPr lang="en-US" sz="4000" b="1" dirty="0">
                <a:solidFill>
                  <a:srgbClr val="002060"/>
                </a:solidFill>
              </a:rPr>
              <a:t>Signs of and Reactions to General Stress</a:t>
            </a:r>
            <a:endParaRPr sz="4000" b="1" dirty="0">
              <a:solidFill>
                <a:srgbClr val="002060"/>
              </a:solidFill>
            </a:endParaRPr>
          </a:p>
        </p:txBody>
      </p:sp>
      <p:sp>
        <p:nvSpPr>
          <p:cNvPr id="254" name="Google Shape;254;p26"/>
          <p:cNvSpPr txBox="1">
            <a:spLocks noGrp="1"/>
          </p:cNvSpPr>
          <p:nvPr>
            <p:ph idx="1"/>
          </p:nvPr>
        </p:nvSpPr>
        <p:spPr>
          <a:xfrm>
            <a:off x="991425" y="1876813"/>
            <a:ext cx="4498570" cy="2671561"/>
          </a:xfrm>
          <a:prstGeom prst="rect">
            <a:avLst/>
          </a:prstGeom>
          <a:noFill/>
          <a:ln>
            <a:noFill/>
          </a:ln>
        </p:spPr>
        <p:txBody>
          <a:bodyPr spcFirstLastPara="1" wrap="square" lIns="91425" tIns="45700" rIns="91425" bIns="45700" anchor="t" anchorCtr="0">
            <a:noAutofit/>
          </a:bodyPr>
          <a:lstStyle/>
          <a:p>
            <a:pPr marL="800100" indent="-342900">
              <a:lnSpc>
                <a:spcPct val="103000"/>
              </a:lnSpc>
              <a:spcBef>
                <a:spcPts val="1200"/>
              </a:spcBef>
              <a:buClr>
                <a:srgbClr val="000000"/>
              </a:buClr>
              <a:buSzPts val="2100"/>
              <a:buBlip>
                <a:blip r:embed="rId3">
                  <a:extLst>
                    <a:ext uri="{96DAC541-7B7A-43D3-8B79-37D633B846F1}">
                      <asvg:svgBlip xmlns:asvg="http://schemas.microsoft.com/office/drawing/2016/SVG/main" r:embed="rId4"/>
                    </a:ext>
                  </a:extLst>
                </a:blip>
              </a:buBlip>
            </a:pPr>
            <a:r>
              <a:rPr lang="en-US" sz="2100" dirty="0">
                <a:solidFill>
                  <a:srgbClr val="0E2C68"/>
                </a:solidFill>
              </a:rPr>
              <a:t>I</a:t>
            </a:r>
            <a:r>
              <a:rPr lang="en-US" sz="1900" dirty="0">
                <a:solidFill>
                  <a:srgbClr val="0E2C68"/>
                </a:solidFill>
              </a:rPr>
              <a:t>rritability</a:t>
            </a:r>
            <a:endParaRPr sz="1900" dirty="0">
              <a:solidFill>
                <a:srgbClr val="0E2C68"/>
              </a:solidFill>
            </a:endParaRP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900" dirty="0">
                <a:solidFill>
                  <a:srgbClr val="0E2C68"/>
                </a:solidFill>
              </a:rPr>
              <a:t>Feeling frustrated</a:t>
            </a:r>
            <a:endParaRPr sz="2200" dirty="0">
              <a:solidFill>
                <a:srgbClr val="0E2C68"/>
              </a:solidFill>
            </a:endParaRP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900" dirty="0">
                <a:solidFill>
                  <a:srgbClr val="0E2C68"/>
                </a:solidFill>
              </a:rPr>
              <a:t>Feeling overwhelmed</a:t>
            </a:r>
            <a:endParaRPr sz="2200" dirty="0">
              <a:solidFill>
                <a:srgbClr val="0E2C68"/>
              </a:solidFill>
            </a:endParaRP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900" dirty="0">
                <a:solidFill>
                  <a:srgbClr val="0E2C68"/>
                </a:solidFill>
              </a:rPr>
              <a:t>Mood changes</a:t>
            </a:r>
            <a:endParaRPr sz="2200" dirty="0">
              <a:solidFill>
                <a:srgbClr val="0E2C68"/>
              </a:solidFill>
            </a:endParaRP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900" dirty="0">
                <a:solidFill>
                  <a:srgbClr val="0E2C68"/>
                </a:solidFill>
              </a:rPr>
              <a:t>Feeling like you are losing control</a:t>
            </a:r>
            <a:endParaRPr sz="2200" dirty="0">
              <a:solidFill>
                <a:srgbClr val="0E2C68"/>
              </a:solidFill>
            </a:endParaRP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900" dirty="0">
                <a:solidFill>
                  <a:srgbClr val="0E2C68"/>
                </a:solidFill>
              </a:rPr>
              <a:t>Having difficulty relaxing and quieting your mind</a:t>
            </a:r>
            <a:endParaRPr sz="2200" dirty="0">
              <a:solidFill>
                <a:srgbClr val="0E2C68"/>
              </a:solidFill>
            </a:endParaRPr>
          </a:p>
          <a:p>
            <a:pPr marL="685800" lvl="1" indent="-228600" algn="l" rtl="0">
              <a:lnSpc>
                <a:spcPct val="90000"/>
              </a:lnSpc>
              <a:spcBef>
                <a:spcPts val="500"/>
              </a:spcBef>
              <a:spcAft>
                <a:spcPts val="0"/>
              </a:spcAft>
              <a:buClr>
                <a:schemeClr val="dk1"/>
              </a:buClr>
              <a:buSzPts val="1800"/>
              <a:buChar char="•"/>
            </a:pPr>
            <a:endParaRPr dirty="0">
              <a:solidFill>
                <a:srgbClr val="0E2C68"/>
              </a:solidFill>
            </a:endParaRPr>
          </a:p>
          <a:p>
            <a:pPr marL="0" lvl="0" indent="0" algn="l" rtl="0">
              <a:lnSpc>
                <a:spcPct val="90000"/>
              </a:lnSpc>
              <a:spcBef>
                <a:spcPts val="1000"/>
              </a:spcBef>
              <a:spcAft>
                <a:spcPts val="0"/>
              </a:spcAft>
              <a:buClr>
                <a:schemeClr val="dk1"/>
              </a:buClr>
              <a:buSzPts val="2200"/>
              <a:buNone/>
            </a:pPr>
            <a:endParaRPr sz="2200" dirty="0">
              <a:solidFill>
                <a:srgbClr val="0E2C68"/>
              </a:solidFill>
            </a:endParaRPr>
          </a:p>
          <a:p>
            <a:pPr marL="0" lvl="0" indent="0" algn="l" rtl="0">
              <a:lnSpc>
                <a:spcPct val="90000"/>
              </a:lnSpc>
              <a:spcBef>
                <a:spcPts val="1000"/>
              </a:spcBef>
              <a:spcAft>
                <a:spcPts val="0"/>
              </a:spcAft>
              <a:buClr>
                <a:srgbClr val="000000"/>
              </a:buClr>
              <a:buSzPts val="2200"/>
              <a:buNone/>
            </a:pPr>
            <a:r>
              <a:rPr lang="en-US" sz="2200" dirty="0">
                <a:solidFill>
                  <a:srgbClr val="0E2C68"/>
                </a:solidFill>
              </a:rPr>
              <a:t> </a:t>
            </a:r>
            <a:endParaRPr sz="2200" dirty="0">
              <a:solidFill>
                <a:srgbClr val="0E2C68"/>
              </a:solidFill>
            </a:endParaRPr>
          </a:p>
        </p:txBody>
      </p:sp>
      <p:sp>
        <p:nvSpPr>
          <p:cNvPr id="9" name="TextBox 8">
            <a:extLst>
              <a:ext uri="{FF2B5EF4-FFF2-40B4-BE49-F238E27FC236}">
                <a16:creationId xmlns:a16="http://schemas.microsoft.com/office/drawing/2014/main" id="{2ACBE649-4679-42ED-848F-0A81D6E6ADB6}"/>
              </a:ext>
            </a:extLst>
          </p:cNvPr>
          <p:cNvSpPr txBox="1"/>
          <p:nvPr/>
        </p:nvSpPr>
        <p:spPr>
          <a:xfrm>
            <a:off x="6941042" y="2018941"/>
            <a:ext cx="4136967" cy="2848729"/>
          </a:xfrm>
          <a:prstGeom prst="rect">
            <a:avLst/>
          </a:prstGeom>
          <a:noFill/>
        </p:spPr>
        <p:txBody>
          <a:bodyPr wrap="square">
            <a:spAutoFit/>
          </a:bodyPr>
          <a:lstStyle/>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800" dirty="0">
                <a:solidFill>
                  <a:srgbClr val="0E2C68"/>
                </a:solidFill>
              </a:rPr>
              <a:t>Feeling bad about yourself (low self-esteem)</a:t>
            </a:r>
            <a:endParaRPr lang="en-US" sz="2000" dirty="0">
              <a:solidFill>
                <a:srgbClr val="0E2C68"/>
              </a:solidFill>
            </a:endParaRP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800" dirty="0">
                <a:solidFill>
                  <a:srgbClr val="0E2C68"/>
                </a:solidFill>
              </a:rPr>
              <a:t>Loneliness</a:t>
            </a:r>
            <a:endParaRPr lang="en-US" sz="2000" dirty="0">
              <a:solidFill>
                <a:srgbClr val="0E2C68"/>
              </a:solidFill>
            </a:endParaRP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800" dirty="0">
                <a:solidFill>
                  <a:srgbClr val="0E2C68"/>
                </a:solidFill>
              </a:rPr>
              <a:t>Depression </a:t>
            </a: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800" dirty="0">
                <a:solidFill>
                  <a:srgbClr val="0E2C68"/>
                </a:solidFill>
              </a:rPr>
              <a:t>Low energy</a:t>
            </a:r>
            <a:endParaRPr lang="en-US" sz="2000" dirty="0">
              <a:solidFill>
                <a:srgbClr val="0E2C68"/>
              </a:solidFill>
            </a:endParaRP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800" dirty="0">
                <a:solidFill>
                  <a:srgbClr val="0E2C68"/>
                </a:solidFill>
              </a:rPr>
              <a:t>Not wanting to socialize </a:t>
            </a:r>
          </a:p>
          <a:p>
            <a:pPr marL="800100" indent="-342900">
              <a:lnSpc>
                <a:spcPct val="103000"/>
              </a:lnSpc>
              <a:spcBef>
                <a:spcPts val="1200"/>
              </a:spcBef>
              <a:buClr>
                <a:schemeClr val="dk1"/>
              </a:buClr>
              <a:buSzPts val="2100"/>
              <a:buBlip>
                <a:blip r:embed="rId3">
                  <a:extLst>
                    <a:ext uri="{96DAC541-7B7A-43D3-8B79-37D633B846F1}">
                      <asvg:svgBlip xmlns:asvg="http://schemas.microsoft.com/office/drawing/2016/SVG/main" r:embed="rId4"/>
                    </a:ext>
                  </a:extLst>
                </a:blip>
              </a:buBlip>
            </a:pPr>
            <a:r>
              <a:rPr lang="en-US" sz="1800" dirty="0">
                <a:solidFill>
                  <a:srgbClr val="0E2C68"/>
                </a:solidFill>
              </a:rPr>
              <a:t>Physical symptoms </a:t>
            </a:r>
            <a:endParaRPr lang="en-US" sz="2000" dirty="0">
              <a:solidFill>
                <a:srgbClr val="0E2C68"/>
              </a:solidFill>
            </a:endParaRPr>
          </a:p>
        </p:txBody>
      </p:sp>
      <p:sp>
        <p:nvSpPr>
          <p:cNvPr id="11" name="Oval 10">
            <a:extLst>
              <a:ext uri="{FF2B5EF4-FFF2-40B4-BE49-F238E27FC236}">
                <a16:creationId xmlns:a16="http://schemas.microsoft.com/office/drawing/2014/main" id="{C2599474-F555-4A6B-99F5-633162E0E23E}"/>
              </a:ext>
            </a:extLst>
          </p:cNvPr>
          <p:cNvSpPr/>
          <p:nvPr/>
        </p:nvSpPr>
        <p:spPr>
          <a:xfrm>
            <a:off x="6579873" y="1268667"/>
            <a:ext cx="4754880" cy="446393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A880E0E-D80A-44B3-A328-05C3C08CC1A0}"/>
              </a:ext>
            </a:extLst>
          </p:cNvPr>
          <p:cNvSpPr txBox="1"/>
          <p:nvPr/>
        </p:nvSpPr>
        <p:spPr>
          <a:xfrm>
            <a:off x="2087194" y="5513682"/>
            <a:ext cx="7804264" cy="923330"/>
          </a:xfrm>
          <a:prstGeom prst="rect">
            <a:avLst/>
          </a:prstGeom>
          <a:noFill/>
        </p:spPr>
        <p:txBody>
          <a:bodyPr wrap="square" rtlCol="0">
            <a:spAutoFit/>
          </a:bodyPr>
          <a:lstStyle/>
          <a:p>
            <a:pPr marL="0" indent="0">
              <a:buClr>
                <a:schemeClr val="dk1"/>
              </a:buClr>
              <a:buSzPts val="2200"/>
              <a:buNone/>
            </a:pPr>
            <a:endParaRPr lang="en-US" sz="1800" u="sng" dirty="0">
              <a:solidFill>
                <a:srgbClr val="0E1F56"/>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marL="0" indent="0">
              <a:buClr>
                <a:schemeClr val="dk1"/>
              </a:buClr>
              <a:buSzPts val="2200"/>
              <a:buNone/>
            </a:pPr>
            <a:r>
              <a:rPr lang="en-US" sz="1800" u="sng" dirty="0">
                <a:solidFill>
                  <a:srgbClr val="0E1F56"/>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https://www.medicinenet.com/stress_symptoms_and_signs/symptoms.htm</a:t>
            </a:r>
            <a:endParaRPr lang="en-US" sz="1800" dirty="0">
              <a:solidFill>
                <a:srgbClr val="0E1F56"/>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0E1F56"/>
              </a:solidFill>
            </a:endParaRPr>
          </a:p>
        </p:txBody>
      </p:sp>
      <p:grpSp>
        <p:nvGrpSpPr>
          <p:cNvPr id="17" name="Group 16">
            <a:extLst>
              <a:ext uri="{FF2B5EF4-FFF2-40B4-BE49-F238E27FC236}">
                <a16:creationId xmlns:a16="http://schemas.microsoft.com/office/drawing/2014/main" id="{5FE861F4-D9B8-4C02-A705-74ECFA78B7D4}"/>
              </a:ext>
            </a:extLst>
          </p:cNvPr>
          <p:cNvGrpSpPr/>
          <p:nvPr/>
        </p:nvGrpSpPr>
        <p:grpSpPr>
          <a:xfrm>
            <a:off x="0" y="6218529"/>
            <a:ext cx="12192000" cy="752006"/>
            <a:chOff x="0" y="6218529"/>
            <a:chExt cx="12192000" cy="752006"/>
          </a:xfrm>
        </p:grpSpPr>
        <p:sp>
          <p:nvSpPr>
            <p:cNvPr id="18" name="Rectangle 17">
              <a:extLst>
                <a:ext uri="{FF2B5EF4-FFF2-40B4-BE49-F238E27FC236}">
                  <a16:creationId xmlns:a16="http://schemas.microsoft.com/office/drawing/2014/main" id="{6BE4CC48-00CE-4FCF-A5E6-6CA0D38D5274}"/>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close up of a logo&#10;&#10;Description automatically generated">
              <a:extLst>
                <a:ext uri="{FF2B5EF4-FFF2-40B4-BE49-F238E27FC236}">
                  <a16:creationId xmlns:a16="http://schemas.microsoft.com/office/drawing/2014/main" id="{EB8E73F5-A549-4C79-8CDC-E22F7DA9DB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0" name="Picture 19">
              <a:extLst>
                <a:ext uri="{FF2B5EF4-FFF2-40B4-BE49-F238E27FC236}">
                  <a16:creationId xmlns:a16="http://schemas.microsoft.com/office/drawing/2014/main" id="{2CE8475A-B4D9-43BE-9A5D-FDDDD599B745}"/>
                </a:ext>
              </a:extLst>
            </p:cNvPr>
            <p:cNvPicPr>
              <a:picLocks noChangeAspect="1"/>
            </p:cNvPicPr>
            <p:nvPr userDrawn="1"/>
          </p:nvPicPr>
          <p:blipFill>
            <a:blip r:embed="rId7"/>
            <a:stretch>
              <a:fillRect/>
            </a:stretch>
          </p:blipFill>
          <p:spPr>
            <a:xfrm>
              <a:off x="6148795" y="6218529"/>
              <a:ext cx="3037674" cy="752006"/>
            </a:xfrm>
            <a:prstGeom prst="rect">
              <a:avLst/>
            </a:prstGeom>
          </p:spPr>
        </p:pic>
        <p:pic>
          <p:nvPicPr>
            <p:cNvPr id="21" name="Picture 20" descr="A close up of a sign&#10;&#10;Description automatically generated">
              <a:extLst>
                <a:ext uri="{FF2B5EF4-FFF2-40B4-BE49-F238E27FC236}">
                  <a16:creationId xmlns:a16="http://schemas.microsoft.com/office/drawing/2014/main" id="{8B1E19CB-F406-474C-9860-DABFDBBD4D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2" name="Picture 21">
              <a:extLst>
                <a:ext uri="{FF2B5EF4-FFF2-40B4-BE49-F238E27FC236}">
                  <a16:creationId xmlns:a16="http://schemas.microsoft.com/office/drawing/2014/main" id="{14CED31F-875C-4215-BC38-892EEC5CB404}"/>
                </a:ext>
              </a:extLst>
            </p:cNvPr>
            <p:cNvPicPr>
              <a:picLocks noChangeAspect="1"/>
            </p:cNvPicPr>
            <p:nvPr/>
          </p:nvPicPr>
          <p:blipFill>
            <a:blip r:embed="rId9"/>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233249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6"/>
          <p:cNvSpPr txBox="1">
            <a:spLocks noGrp="1"/>
          </p:cNvSpPr>
          <p:nvPr>
            <p:ph type="title"/>
          </p:nvPr>
        </p:nvSpPr>
        <p:spPr>
          <a:xfrm>
            <a:off x="612371" y="368780"/>
            <a:ext cx="10893829" cy="644132"/>
          </a:xfrm>
          <a:prstGeom prst="rect">
            <a:avLst/>
          </a:prstGeom>
          <a:noFill/>
          <a:ln>
            <a:noFill/>
          </a:ln>
        </p:spPr>
        <p:txBody>
          <a:bodyPr spcFirstLastPara="1" wrap="square" lIns="91425" tIns="0" rIns="91425" bIns="0" anchor="b" anchorCtr="0">
            <a:noAutofit/>
          </a:bodyPr>
          <a:lstStyle/>
          <a:p>
            <a:pPr marL="0" lvl="0" indent="0" algn="l" rtl="0">
              <a:lnSpc>
                <a:spcPct val="90000"/>
              </a:lnSpc>
              <a:spcBef>
                <a:spcPts val="0"/>
              </a:spcBef>
              <a:spcAft>
                <a:spcPts val="0"/>
              </a:spcAft>
              <a:buClr>
                <a:srgbClr val="0E1F56"/>
              </a:buClr>
              <a:buSzPts val="3600"/>
              <a:buFont typeface="Calibri"/>
              <a:buNone/>
            </a:pPr>
            <a:r>
              <a:rPr lang="en-US" sz="4000" b="1" dirty="0">
                <a:solidFill>
                  <a:srgbClr val="0E2C68"/>
                </a:solidFill>
              </a:rPr>
              <a:t>Signs of and Reactions to Secondary Traumatic Stress</a:t>
            </a:r>
            <a:endParaRPr sz="4000" b="1" dirty="0">
              <a:solidFill>
                <a:srgbClr val="0E2C68"/>
              </a:solidFill>
            </a:endParaRPr>
          </a:p>
        </p:txBody>
      </p:sp>
      <p:sp>
        <p:nvSpPr>
          <p:cNvPr id="17" name="Text Box 2">
            <a:extLst>
              <a:ext uri="{FF2B5EF4-FFF2-40B4-BE49-F238E27FC236}">
                <a16:creationId xmlns:a16="http://schemas.microsoft.com/office/drawing/2014/main" id="{4312F25D-D599-4262-AE4E-2337772C24C2}"/>
              </a:ext>
            </a:extLst>
          </p:cNvPr>
          <p:cNvSpPr txBox="1">
            <a:spLocks noChangeArrowheads="1"/>
          </p:cNvSpPr>
          <p:nvPr/>
        </p:nvSpPr>
        <p:spPr bwMode="auto">
          <a:xfrm>
            <a:off x="1716086" y="1862417"/>
            <a:ext cx="2733993" cy="1242240"/>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w="9525">
            <a:solidFill>
              <a:srgbClr val="00A79D"/>
            </a:solidFill>
            <a:miter lim="800000"/>
            <a:headEnd/>
            <a:tailEnd/>
          </a:ln>
          <a:effectLst>
            <a:outerShdw blurRad="50800" dist="38100" dir="2700000" algn="tl" rotWithShape="0">
              <a:prstClr val="black">
                <a:alpha val="40000"/>
              </a:prstClr>
            </a:outerShdw>
          </a:effectLst>
        </p:spPr>
        <p:txBody>
          <a:bodyPr rot="0" vert="horz" wrap="square" lIns="91440" tIns="91440" rIns="91440" bIns="91440" anchor="t" anchorCtr="0">
            <a:noAutofit/>
          </a:bodyPr>
          <a:lstStyle/>
          <a:p>
            <a:pPr marL="0" marR="0" algn="ctr">
              <a:lnSpc>
                <a:spcPct val="110000"/>
              </a:lnSpc>
              <a:spcBef>
                <a:spcPts val="0"/>
              </a:spcBef>
              <a:spcAft>
                <a:spcPts val="0"/>
              </a:spcAft>
            </a:pPr>
            <a:r>
              <a:rPr lang="en-US" sz="2200" b="1" dirty="0">
                <a:ln>
                  <a:noFill/>
                </a:ln>
                <a:solidFill>
                  <a:srgbClr val="0E2C68"/>
                </a:solidFill>
                <a:effectLst/>
                <a:ea typeface="HGGothicE" panose="020B0909000000000000" pitchFamily="49" charset="-128"/>
                <a:cs typeface="Times New Roman" panose="02020603050405020304" pitchFamily="18" charset="0"/>
              </a:rPr>
              <a:t>Thoughts and Feelings that Intrude on Daily Life</a:t>
            </a:r>
            <a:endParaRPr lang="en-US" sz="2200" dirty="0">
              <a:solidFill>
                <a:srgbClr val="0E2C68"/>
              </a:solidFill>
              <a:effectLst/>
              <a:ea typeface="HGGothicE" panose="020B0909000000000000" pitchFamily="49" charset="-128"/>
              <a:cs typeface="Times New Roman" panose="02020603050405020304" pitchFamily="18" charset="0"/>
            </a:endParaRPr>
          </a:p>
          <a:p>
            <a:pPr marL="0" marR="0" algn="ctr">
              <a:lnSpc>
                <a:spcPct val="110000"/>
              </a:lnSpc>
              <a:spcBef>
                <a:spcPts val="0"/>
              </a:spcBef>
              <a:spcAft>
                <a:spcPts val="0"/>
              </a:spcAft>
            </a:pPr>
            <a:r>
              <a:rPr lang="en-US" sz="14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a:p>
            <a:pPr marL="0" marR="0">
              <a:lnSpc>
                <a:spcPct val="110000"/>
              </a:lnSpc>
              <a:spcBef>
                <a:spcPts val="0"/>
              </a:spcBef>
              <a:spcAft>
                <a:spcPts val="0"/>
              </a:spcAft>
            </a:pPr>
            <a:r>
              <a:rPr lang="en-US" sz="14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p:txBody>
      </p:sp>
      <p:sp>
        <p:nvSpPr>
          <p:cNvPr id="18" name="Text Box 2">
            <a:extLst>
              <a:ext uri="{FF2B5EF4-FFF2-40B4-BE49-F238E27FC236}">
                <a16:creationId xmlns:a16="http://schemas.microsoft.com/office/drawing/2014/main" id="{18BBA742-4EFC-464C-A7E3-2A0A12876414}"/>
              </a:ext>
            </a:extLst>
          </p:cNvPr>
          <p:cNvSpPr txBox="1">
            <a:spLocks noChangeArrowheads="1"/>
          </p:cNvSpPr>
          <p:nvPr/>
        </p:nvSpPr>
        <p:spPr bwMode="auto">
          <a:xfrm>
            <a:off x="8093869" y="1836396"/>
            <a:ext cx="2107882" cy="1268261"/>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w="9525">
            <a:solidFill>
              <a:srgbClr val="00A79D"/>
            </a:solidFill>
            <a:miter lim="800000"/>
            <a:headEnd/>
            <a:tailEnd/>
          </a:ln>
          <a:effectLst>
            <a:outerShdw blurRad="50800" dist="38100" dir="2700000" algn="tl" rotWithShape="0">
              <a:prstClr val="black">
                <a:alpha val="40000"/>
              </a:prstClr>
            </a:outerShdw>
          </a:effectLst>
        </p:spPr>
        <p:txBody>
          <a:bodyPr rot="0" vert="horz" wrap="square" lIns="91440" tIns="91440" rIns="91440" bIns="91440" anchor="t" anchorCtr="0">
            <a:noAutofit/>
          </a:bodyPr>
          <a:lstStyle/>
          <a:p>
            <a:pPr marL="0" marR="0" algn="ctr">
              <a:lnSpc>
                <a:spcPct val="110000"/>
              </a:lnSpc>
              <a:spcBef>
                <a:spcPts val="0"/>
              </a:spcBef>
              <a:spcAft>
                <a:spcPts val="0"/>
              </a:spcAft>
            </a:pPr>
            <a:r>
              <a:rPr lang="en-US" sz="2200" b="1" dirty="0">
                <a:ln>
                  <a:noFill/>
                </a:ln>
                <a:solidFill>
                  <a:srgbClr val="0E2C68"/>
                </a:solidFill>
                <a:effectLst/>
                <a:ea typeface="HGGothicE" panose="020B0909000000000000" pitchFamily="49" charset="-128"/>
                <a:cs typeface="Times New Roman" panose="02020603050405020304" pitchFamily="18" charset="0"/>
              </a:rPr>
              <a:t>Numbing Out and Feeling Nothing</a:t>
            </a:r>
            <a:endParaRPr lang="en-US" sz="2200" dirty="0">
              <a:solidFill>
                <a:srgbClr val="0E2C68"/>
              </a:solidFill>
              <a:effectLst/>
              <a:ea typeface="HGGothicE" panose="020B0909000000000000" pitchFamily="49" charset="-128"/>
              <a:cs typeface="Times New Roman" panose="02020603050405020304" pitchFamily="18" charset="0"/>
            </a:endParaRPr>
          </a:p>
          <a:p>
            <a:pPr marL="0" marR="0">
              <a:lnSpc>
                <a:spcPct val="110000"/>
              </a:lnSpc>
              <a:spcBef>
                <a:spcPts val="0"/>
              </a:spcBef>
              <a:spcAft>
                <a:spcPts val="0"/>
              </a:spcAft>
            </a:pPr>
            <a:r>
              <a:rPr lang="en-US" sz="14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a:p>
            <a:pPr marL="0" marR="0">
              <a:lnSpc>
                <a:spcPct val="110000"/>
              </a:lnSpc>
              <a:spcBef>
                <a:spcPts val="0"/>
              </a:spcBef>
              <a:spcAft>
                <a:spcPts val="0"/>
              </a:spcAft>
            </a:pPr>
            <a:r>
              <a:rPr lang="en-US" sz="14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p:txBody>
      </p:sp>
      <p:sp>
        <p:nvSpPr>
          <p:cNvPr id="19" name="Text Box 2">
            <a:extLst>
              <a:ext uri="{FF2B5EF4-FFF2-40B4-BE49-F238E27FC236}">
                <a16:creationId xmlns:a16="http://schemas.microsoft.com/office/drawing/2014/main" id="{5D914821-97EF-4711-B46C-BF7F1012A26B}"/>
              </a:ext>
            </a:extLst>
          </p:cNvPr>
          <p:cNvSpPr txBox="1">
            <a:spLocks noChangeArrowheads="1"/>
          </p:cNvSpPr>
          <p:nvPr/>
        </p:nvSpPr>
        <p:spPr bwMode="auto">
          <a:xfrm>
            <a:off x="5106828" y="1823410"/>
            <a:ext cx="2330292" cy="1281248"/>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w="9525">
            <a:solidFill>
              <a:srgbClr val="00A79D"/>
            </a:solidFill>
            <a:miter lim="800000"/>
            <a:headEnd/>
            <a:tailEnd/>
          </a:ln>
          <a:effectLst>
            <a:outerShdw blurRad="50800" dist="38100" dir="2700000" algn="tl" rotWithShape="0">
              <a:prstClr val="black">
                <a:alpha val="40000"/>
              </a:prstClr>
            </a:outerShdw>
          </a:effectLst>
        </p:spPr>
        <p:txBody>
          <a:bodyPr rot="0" vert="horz" wrap="square" lIns="91440" tIns="91440" rIns="91440" bIns="91440" anchor="t" anchorCtr="0">
            <a:spAutoFit/>
          </a:bodyPr>
          <a:lstStyle/>
          <a:p>
            <a:pPr marL="0" marR="0" algn="ctr">
              <a:lnSpc>
                <a:spcPct val="110000"/>
              </a:lnSpc>
              <a:spcBef>
                <a:spcPts val="0"/>
              </a:spcBef>
              <a:spcAft>
                <a:spcPts val="0"/>
              </a:spcAft>
            </a:pPr>
            <a:r>
              <a:rPr lang="en-US" sz="2200" b="1" dirty="0">
                <a:ln>
                  <a:noFill/>
                </a:ln>
                <a:solidFill>
                  <a:srgbClr val="0E2C68"/>
                </a:solidFill>
                <a:effectLst/>
                <a:latin typeface="Calibri" panose="020F0502020204030204" pitchFamily="34" charset="0"/>
                <a:ea typeface="HGGothicE" panose="020B0909000000000000" pitchFamily="49" charset="-128"/>
                <a:cs typeface="Times New Roman" panose="02020603050405020304" pitchFamily="18" charset="0"/>
              </a:rPr>
              <a:t>Avoiding Reminders of the Traumatic Events </a:t>
            </a:r>
            <a:endParaRPr lang="en-US" sz="2200" dirty="0">
              <a:solidFill>
                <a:srgbClr val="0E2C68"/>
              </a:solidFill>
              <a:effectLst/>
              <a:latin typeface="Franklin Gothic Book" panose="020B0503020102020204" pitchFamily="34" charset="0"/>
              <a:ea typeface="HGGothicE" panose="020B0909000000000000" pitchFamily="49" charset="-128"/>
              <a:cs typeface="Times New Roman" panose="02020603050405020304" pitchFamily="18" charset="0"/>
            </a:endParaRPr>
          </a:p>
        </p:txBody>
      </p:sp>
      <p:sp>
        <p:nvSpPr>
          <p:cNvPr id="20" name="Text Box 2">
            <a:extLst>
              <a:ext uri="{FF2B5EF4-FFF2-40B4-BE49-F238E27FC236}">
                <a16:creationId xmlns:a16="http://schemas.microsoft.com/office/drawing/2014/main" id="{A2D4E800-1A42-4D56-8D5C-470165D42CB8}"/>
              </a:ext>
            </a:extLst>
          </p:cNvPr>
          <p:cNvSpPr txBox="1">
            <a:spLocks noChangeArrowheads="1"/>
          </p:cNvSpPr>
          <p:nvPr/>
        </p:nvSpPr>
        <p:spPr bwMode="auto">
          <a:xfrm>
            <a:off x="2362200" y="4115869"/>
            <a:ext cx="3672839" cy="1291282"/>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w="9525">
            <a:solidFill>
              <a:srgbClr val="00A79D"/>
            </a:solidFill>
            <a:miter lim="800000"/>
            <a:headEnd/>
            <a:tailEnd/>
          </a:ln>
          <a:effectLst>
            <a:outerShdw blurRad="50800" dist="38100" dir="2700000" algn="tl" rotWithShape="0">
              <a:prstClr val="black">
                <a:alpha val="40000"/>
              </a:prstClr>
            </a:outerShdw>
          </a:effectLst>
        </p:spPr>
        <p:txBody>
          <a:bodyPr rot="0" vert="horz" wrap="square" lIns="91440" tIns="91440" rIns="91440" bIns="91440" anchor="t" anchorCtr="0">
            <a:noAutofit/>
          </a:bodyPr>
          <a:lstStyle/>
          <a:p>
            <a:pPr marL="0" marR="0" algn="ctr">
              <a:lnSpc>
                <a:spcPct val="110000"/>
              </a:lnSpc>
              <a:spcBef>
                <a:spcPts val="0"/>
              </a:spcBef>
              <a:spcAft>
                <a:spcPts val="0"/>
              </a:spcAft>
            </a:pPr>
            <a:r>
              <a:rPr lang="en-US" sz="2200" b="1" dirty="0">
                <a:ln>
                  <a:noFill/>
                </a:ln>
                <a:solidFill>
                  <a:srgbClr val="0E2C68"/>
                </a:solidFill>
                <a:effectLst/>
                <a:ea typeface="HGGothicE" panose="020B0909000000000000" pitchFamily="49" charset="-128"/>
                <a:cs typeface="Times New Roman" panose="02020603050405020304" pitchFamily="18" charset="0"/>
              </a:rPr>
              <a:t>Feeling Physically Upset, Irritable, Fearful and Reactive to People and Situations</a:t>
            </a:r>
            <a:endParaRPr lang="en-US" sz="2200" dirty="0">
              <a:solidFill>
                <a:srgbClr val="0E2C68"/>
              </a:solidFill>
              <a:effectLst/>
              <a:ea typeface="HGGothicE" panose="020B0909000000000000" pitchFamily="49" charset="-128"/>
              <a:cs typeface="Times New Roman" panose="02020603050405020304" pitchFamily="18" charset="0"/>
            </a:endParaRPr>
          </a:p>
          <a:p>
            <a:pPr marL="0" marR="0" algn="ctr">
              <a:lnSpc>
                <a:spcPct val="110000"/>
              </a:lnSpc>
              <a:spcBef>
                <a:spcPts val="0"/>
              </a:spcBef>
              <a:spcAft>
                <a:spcPts val="0"/>
              </a:spcAft>
            </a:pPr>
            <a:r>
              <a:rPr lang="en-US" sz="14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a:p>
            <a:pPr marL="0" marR="0">
              <a:lnSpc>
                <a:spcPct val="110000"/>
              </a:lnSpc>
              <a:spcBef>
                <a:spcPts val="0"/>
              </a:spcBef>
              <a:spcAft>
                <a:spcPts val="0"/>
              </a:spcAft>
            </a:pPr>
            <a:r>
              <a:rPr lang="en-US" sz="12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p:txBody>
      </p:sp>
      <p:sp>
        <p:nvSpPr>
          <p:cNvPr id="21" name="Text Box 2">
            <a:extLst>
              <a:ext uri="{FF2B5EF4-FFF2-40B4-BE49-F238E27FC236}">
                <a16:creationId xmlns:a16="http://schemas.microsoft.com/office/drawing/2014/main" id="{CFCF49A3-4D70-4020-9E9D-DF1479E4583A}"/>
              </a:ext>
            </a:extLst>
          </p:cNvPr>
          <p:cNvSpPr txBox="1">
            <a:spLocks noChangeArrowheads="1"/>
          </p:cNvSpPr>
          <p:nvPr/>
        </p:nvSpPr>
        <p:spPr bwMode="auto">
          <a:xfrm>
            <a:off x="6685597" y="4118916"/>
            <a:ext cx="2886075" cy="1291283"/>
          </a:xfrm>
          <a:prstGeom prst="rect">
            <a:avLst/>
          </a:prstGeom>
          <a:gradFill flip="none" rotWithShape="1">
            <a:gsLst>
              <a:gs pos="0">
                <a:schemeClr val="bg1">
                  <a:lumMod val="95000"/>
                </a:schemeClr>
              </a:gs>
              <a:gs pos="100000">
                <a:schemeClr val="bg1">
                  <a:lumMod val="85000"/>
                </a:schemeClr>
              </a:gs>
            </a:gsLst>
            <a:path path="circle">
              <a:fillToRect l="100000" t="100000"/>
            </a:path>
            <a:tileRect r="-100000" b="-100000"/>
          </a:gradFill>
          <a:ln w="9525">
            <a:solidFill>
              <a:srgbClr val="00A79D"/>
            </a:solidFill>
            <a:miter lim="800000"/>
            <a:headEnd/>
            <a:tailEnd/>
          </a:ln>
          <a:effectLst>
            <a:outerShdw blurRad="50800" dist="38100" dir="2700000" algn="tl" rotWithShape="0">
              <a:prstClr val="black">
                <a:alpha val="40000"/>
              </a:prstClr>
            </a:outerShdw>
          </a:effectLst>
        </p:spPr>
        <p:txBody>
          <a:bodyPr rot="0" vert="horz" wrap="square" lIns="91440" tIns="91440" rIns="91440" bIns="91440" anchor="t" anchorCtr="0">
            <a:noAutofit/>
          </a:bodyPr>
          <a:lstStyle/>
          <a:p>
            <a:pPr marL="0" marR="0" algn="ctr">
              <a:lnSpc>
                <a:spcPct val="110000"/>
              </a:lnSpc>
              <a:spcBef>
                <a:spcPts val="0"/>
              </a:spcBef>
              <a:spcAft>
                <a:spcPts val="0"/>
              </a:spcAft>
            </a:pPr>
            <a:r>
              <a:rPr lang="en-US" sz="2200" b="1" dirty="0">
                <a:ln>
                  <a:noFill/>
                </a:ln>
                <a:solidFill>
                  <a:srgbClr val="0E2C68"/>
                </a:solidFill>
                <a:effectLst/>
                <a:ea typeface="HGGothicE" panose="020B0909000000000000" pitchFamily="49" charset="-128"/>
                <a:cs typeface="Times New Roman" panose="02020603050405020304" pitchFamily="18" charset="0"/>
              </a:rPr>
              <a:t>Negative Changes in Ways a Person </a:t>
            </a:r>
          </a:p>
          <a:p>
            <a:pPr marL="0" marR="0" algn="ctr">
              <a:lnSpc>
                <a:spcPct val="110000"/>
              </a:lnSpc>
              <a:spcBef>
                <a:spcPts val="0"/>
              </a:spcBef>
              <a:spcAft>
                <a:spcPts val="0"/>
              </a:spcAft>
            </a:pPr>
            <a:r>
              <a:rPr lang="en-US" sz="2200" b="1" dirty="0">
                <a:ln>
                  <a:noFill/>
                </a:ln>
                <a:solidFill>
                  <a:srgbClr val="0E2C68"/>
                </a:solidFill>
                <a:effectLst/>
                <a:ea typeface="HGGothicE" panose="020B0909000000000000" pitchFamily="49" charset="-128"/>
                <a:cs typeface="Times New Roman" panose="02020603050405020304" pitchFamily="18" charset="0"/>
              </a:rPr>
              <a:t>Feels and Thinks</a:t>
            </a:r>
            <a:endParaRPr lang="en-US" sz="2200" dirty="0">
              <a:solidFill>
                <a:srgbClr val="0E2C68"/>
              </a:solidFill>
              <a:effectLst/>
              <a:ea typeface="HGGothicE" panose="020B0909000000000000" pitchFamily="49" charset="-128"/>
              <a:cs typeface="Times New Roman" panose="02020603050405020304" pitchFamily="18" charset="0"/>
            </a:endParaRPr>
          </a:p>
          <a:p>
            <a:pPr marL="0" marR="0">
              <a:lnSpc>
                <a:spcPct val="110000"/>
              </a:lnSpc>
              <a:spcBef>
                <a:spcPts val="0"/>
              </a:spcBef>
              <a:spcAft>
                <a:spcPts val="0"/>
              </a:spcAft>
            </a:pPr>
            <a:r>
              <a:rPr lang="en-US" sz="14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a:p>
            <a:pPr marL="0" marR="0">
              <a:lnSpc>
                <a:spcPct val="110000"/>
              </a:lnSpc>
              <a:spcBef>
                <a:spcPts val="0"/>
              </a:spcBef>
              <a:spcAft>
                <a:spcPts val="0"/>
              </a:spcAft>
            </a:pPr>
            <a:r>
              <a:rPr lang="en-US" sz="14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a:p>
            <a:pPr marL="228600" marR="0">
              <a:lnSpc>
                <a:spcPct val="110000"/>
              </a:lnSpc>
              <a:spcBef>
                <a:spcPts val="0"/>
              </a:spcBef>
              <a:spcAft>
                <a:spcPts val="0"/>
              </a:spcAft>
            </a:pPr>
            <a:r>
              <a:rPr lang="en-US" sz="12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a:p>
            <a:pPr marL="0" marR="0">
              <a:lnSpc>
                <a:spcPct val="110000"/>
              </a:lnSpc>
              <a:spcBef>
                <a:spcPts val="0"/>
              </a:spcBef>
              <a:spcAft>
                <a:spcPts val="0"/>
              </a:spcAft>
            </a:pPr>
            <a:r>
              <a:rPr lang="en-US" sz="1200" b="1" dirty="0">
                <a:ln>
                  <a:noFill/>
                </a:ln>
                <a:solidFill>
                  <a:srgbClr val="002060"/>
                </a:solidFill>
                <a:effectLst/>
                <a:latin typeface="Calibri" panose="020F0502020204030204" pitchFamily="34" charset="0"/>
                <a:ea typeface="HGGothicE" panose="020B0909000000000000" pitchFamily="49" charset="-128"/>
                <a:cs typeface="Times New Roman" panose="02020603050405020304" pitchFamily="18" charset="0"/>
              </a:rPr>
              <a:t> </a:t>
            </a:r>
            <a:endParaRPr lang="en-US" sz="1200" dirty="0">
              <a:solidFill>
                <a:srgbClr val="002060"/>
              </a:solidFill>
              <a:effectLst/>
              <a:latin typeface="Franklin Gothic Book" panose="020B0503020102020204" pitchFamily="34" charset="0"/>
              <a:ea typeface="HGGothicE" panose="020B0909000000000000"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8C19164B-155C-421B-B3E8-493C07CCC330}"/>
              </a:ext>
            </a:extLst>
          </p:cNvPr>
          <p:cNvSpPr txBox="1"/>
          <p:nvPr/>
        </p:nvSpPr>
        <p:spPr>
          <a:xfrm>
            <a:off x="4271963" y="5825417"/>
            <a:ext cx="7809296" cy="246221"/>
          </a:xfrm>
          <a:prstGeom prst="rect">
            <a:avLst/>
          </a:prstGeom>
          <a:noFill/>
        </p:spPr>
        <p:txBody>
          <a:bodyPr wrap="square" rtlCol="0">
            <a:spAutoFit/>
          </a:bodyPr>
          <a:lstStyle/>
          <a:p>
            <a:r>
              <a:rPr lang="en-US" sz="1000" b="0" i="0" dirty="0">
                <a:solidFill>
                  <a:srgbClr val="222222"/>
                </a:solidFill>
                <a:effectLst/>
                <a:latin typeface="Arial" panose="020B0604020202020204" pitchFamily="34" charset="0"/>
              </a:rPr>
              <a:t>American Psychiatric Association, &amp; American Psychiatric Association. (2013). DSM 5. </a:t>
            </a:r>
            <a:r>
              <a:rPr lang="en-US" sz="1000" b="0" i="1" dirty="0">
                <a:solidFill>
                  <a:srgbClr val="222222"/>
                </a:solidFill>
                <a:effectLst/>
                <a:latin typeface="Arial" panose="020B0604020202020204" pitchFamily="34" charset="0"/>
              </a:rPr>
              <a:t>American Psychiatric Association</a:t>
            </a:r>
            <a:r>
              <a:rPr lang="en-US" sz="1000" b="0" i="0" dirty="0">
                <a:solidFill>
                  <a:srgbClr val="222222"/>
                </a:solidFill>
                <a:effectLst/>
                <a:latin typeface="Arial" panose="020B0604020202020204" pitchFamily="34" charset="0"/>
              </a:rPr>
              <a:t>, </a:t>
            </a:r>
            <a:r>
              <a:rPr lang="en-US" sz="1000" b="0" i="1" dirty="0">
                <a:solidFill>
                  <a:srgbClr val="222222"/>
                </a:solidFill>
                <a:effectLst/>
                <a:latin typeface="Arial" panose="020B0604020202020204" pitchFamily="34" charset="0"/>
              </a:rPr>
              <a:t>70</a:t>
            </a:r>
            <a:r>
              <a:rPr lang="en-US" sz="1000" b="0" i="0" dirty="0">
                <a:solidFill>
                  <a:srgbClr val="222222"/>
                </a:solidFill>
                <a:effectLst/>
                <a:latin typeface="Arial" panose="020B0604020202020204" pitchFamily="34" charset="0"/>
              </a:rPr>
              <a:t>.</a:t>
            </a:r>
            <a:endParaRPr lang="en-US" sz="1000" dirty="0">
              <a:solidFill>
                <a:srgbClr val="0E1F56"/>
              </a:solidFill>
            </a:endParaRPr>
          </a:p>
        </p:txBody>
      </p:sp>
      <p:grpSp>
        <p:nvGrpSpPr>
          <p:cNvPr id="22" name="Group 21">
            <a:extLst>
              <a:ext uri="{FF2B5EF4-FFF2-40B4-BE49-F238E27FC236}">
                <a16:creationId xmlns:a16="http://schemas.microsoft.com/office/drawing/2014/main" id="{D2B3EE2C-7799-4D6F-9241-090BE87F5DF9}"/>
              </a:ext>
            </a:extLst>
          </p:cNvPr>
          <p:cNvGrpSpPr/>
          <p:nvPr/>
        </p:nvGrpSpPr>
        <p:grpSpPr>
          <a:xfrm>
            <a:off x="0" y="6218529"/>
            <a:ext cx="12192000" cy="752006"/>
            <a:chOff x="0" y="6218529"/>
            <a:chExt cx="12192000" cy="752006"/>
          </a:xfrm>
        </p:grpSpPr>
        <p:sp>
          <p:nvSpPr>
            <p:cNvPr id="23" name="Rectangle 22">
              <a:extLst>
                <a:ext uri="{FF2B5EF4-FFF2-40B4-BE49-F238E27FC236}">
                  <a16:creationId xmlns:a16="http://schemas.microsoft.com/office/drawing/2014/main" id="{9A86DB57-1254-4815-9D9D-96E88A9A9ED2}"/>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close up of a logo&#10;&#10;Description automatically generated">
              <a:extLst>
                <a:ext uri="{FF2B5EF4-FFF2-40B4-BE49-F238E27FC236}">
                  <a16:creationId xmlns:a16="http://schemas.microsoft.com/office/drawing/2014/main" id="{8E5A9BBA-768D-4482-B442-6435EDE4FE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5" name="Picture 24">
              <a:extLst>
                <a:ext uri="{FF2B5EF4-FFF2-40B4-BE49-F238E27FC236}">
                  <a16:creationId xmlns:a16="http://schemas.microsoft.com/office/drawing/2014/main" id="{989021B6-43CE-4C6B-BDE7-FBA5812916AB}"/>
                </a:ext>
              </a:extLst>
            </p:cNvPr>
            <p:cNvPicPr>
              <a:picLocks noChangeAspect="1"/>
            </p:cNvPicPr>
            <p:nvPr userDrawn="1"/>
          </p:nvPicPr>
          <p:blipFill>
            <a:blip r:embed="rId4"/>
            <a:stretch>
              <a:fillRect/>
            </a:stretch>
          </p:blipFill>
          <p:spPr>
            <a:xfrm>
              <a:off x="6148795" y="6218529"/>
              <a:ext cx="3037674" cy="752006"/>
            </a:xfrm>
            <a:prstGeom prst="rect">
              <a:avLst/>
            </a:prstGeom>
          </p:spPr>
        </p:pic>
        <p:pic>
          <p:nvPicPr>
            <p:cNvPr id="26" name="Picture 25" descr="A close up of a sign&#10;&#10;Description automatically generated">
              <a:extLst>
                <a:ext uri="{FF2B5EF4-FFF2-40B4-BE49-F238E27FC236}">
                  <a16:creationId xmlns:a16="http://schemas.microsoft.com/office/drawing/2014/main" id="{40F9E791-2B37-4396-B5BC-6BD8F4626E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7" name="Picture 26">
              <a:extLst>
                <a:ext uri="{FF2B5EF4-FFF2-40B4-BE49-F238E27FC236}">
                  <a16:creationId xmlns:a16="http://schemas.microsoft.com/office/drawing/2014/main" id="{859E3793-603F-4D2B-8290-6E2B1E4B17E3}"/>
                </a:ext>
              </a:extLst>
            </p:cNvPr>
            <p:cNvPicPr>
              <a:picLocks noChangeAspect="1"/>
            </p:cNvPicPr>
            <p:nvPr/>
          </p:nvPicPr>
          <p:blipFill>
            <a:blip r:embed="rId6"/>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2970354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FFEFD-DF71-435D-92F9-9E96F178B4A0}"/>
              </a:ext>
            </a:extLst>
          </p:cNvPr>
          <p:cNvSpPr>
            <a:spLocks noGrp="1"/>
          </p:cNvSpPr>
          <p:nvPr>
            <p:ph type="title"/>
          </p:nvPr>
        </p:nvSpPr>
        <p:spPr>
          <a:xfrm>
            <a:off x="711745" y="132014"/>
            <a:ext cx="11150600" cy="1325563"/>
          </a:xfrm>
        </p:spPr>
        <p:txBody>
          <a:bodyPr/>
          <a:lstStyle/>
          <a:p>
            <a:r>
              <a:rPr lang="en-US" sz="4000" b="1" dirty="0">
                <a:solidFill>
                  <a:srgbClr val="0E2C68"/>
                </a:solidFill>
              </a:rPr>
              <a:t>Stress</a:t>
            </a:r>
            <a:r>
              <a:rPr lang="en-US" b="1" dirty="0">
                <a:solidFill>
                  <a:srgbClr val="0E2C68"/>
                </a:solidFill>
              </a:rPr>
              <a:t> </a:t>
            </a:r>
            <a:r>
              <a:rPr lang="en-US" sz="4000" b="1" dirty="0">
                <a:solidFill>
                  <a:srgbClr val="0E2C68"/>
                </a:solidFill>
              </a:rPr>
              <a:t>B</a:t>
            </a:r>
            <a:r>
              <a:rPr lang="en-US" b="1" dirty="0">
                <a:solidFill>
                  <a:srgbClr val="0E2C68"/>
                </a:solidFill>
              </a:rPr>
              <a:t>uster: Identifying Physical Reactions</a:t>
            </a:r>
          </a:p>
        </p:txBody>
      </p:sp>
      <p:sp>
        <p:nvSpPr>
          <p:cNvPr id="3" name="Content Placeholder 2">
            <a:extLst>
              <a:ext uri="{FF2B5EF4-FFF2-40B4-BE49-F238E27FC236}">
                <a16:creationId xmlns:a16="http://schemas.microsoft.com/office/drawing/2014/main" id="{FF3AF41A-3888-4ED4-8358-04E965D800CF}"/>
              </a:ext>
            </a:extLst>
          </p:cNvPr>
          <p:cNvSpPr>
            <a:spLocks noGrp="1"/>
          </p:cNvSpPr>
          <p:nvPr>
            <p:ph idx="1"/>
          </p:nvPr>
        </p:nvSpPr>
        <p:spPr>
          <a:xfrm>
            <a:off x="823686" y="1434558"/>
            <a:ext cx="7652657" cy="2398032"/>
          </a:xfrm>
        </p:spPr>
        <p:txBody>
          <a:bodyPr>
            <a:normAutofit fontScale="92500" lnSpcReduction="20000"/>
          </a:bodyPr>
          <a:lstStyle/>
          <a:p>
            <a:pPr marL="0" indent="0">
              <a:lnSpc>
                <a:spcPct val="122000"/>
              </a:lnSpc>
              <a:buNone/>
            </a:pPr>
            <a:r>
              <a:rPr lang="en-US" dirty="0">
                <a:solidFill>
                  <a:srgbClr val="0E2C68"/>
                </a:solidFill>
                <a:effectLst/>
                <a:latin typeface="Calibri" panose="020F0502020204030204" pitchFamily="34" charset="0"/>
                <a:ea typeface="Calibri" panose="020F0502020204030204" pitchFamily="34" charset="0"/>
                <a:cs typeface="Calibri" panose="020F0502020204030204" pitchFamily="34" charset="0"/>
              </a:rPr>
              <a:t>Learning to identify physical reactions connected to the trauma exposure gives you the awareness needed to:</a:t>
            </a:r>
          </a:p>
          <a:p>
            <a:pPr lvl="1">
              <a:lnSpc>
                <a:spcPct val="122000"/>
              </a:lnSpc>
            </a:pPr>
            <a:r>
              <a:rPr lang="en-US" sz="2800" dirty="0">
                <a:solidFill>
                  <a:srgbClr val="0E2C68"/>
                </a:solidFill>
                <a:latin typeface="Calibri" panose="020F0502020204030204" pitchFamily="34" charset="0"/>
                <a:ea typeface="Calibri" panose="020F0502020204030204" pitchFamily="34" charset="0"/>
                <a:cs typeface="Calibri" panose="020F0502020204030204" pitchFamily="34" charset="0"/>
              </a:rPr>
              <a:t>r</a:t>
            </a:r>
            <a:r>
              <a:rPr lang="en-US" sz="2800" dirty="0">
                <a:solidFill>
                  <a:srgbClr val="0E2C68"/>
                </a:solidFill>
                <a:effectLst/>
                <a:latin typeface="Calibri" panose="020F0502020204030204" pitchFamily="34" charset="0"/>
                <a:ea typeface="Calibri" panose="020F0502020204030204" pitchFamily="34" charset="0"/>
                <a:cs typeface="Calibri" panose="020F0502020204030204" pitchFamily="34" charset="0"/>
              </a:rPr>
              <a:t>ecognize reactions</a:t>
            </a:r>
          </a:p>
          <a:p>
            <a:pPr lvl="1">
              <a:lnSpc>
                <a:spcPct val="122000"/>
              </a:lnSpc>
            </a:pPr>
            <a:r>
              <a:rPr lang="en-US" sz="2800" dirty="0">
                <a:solidFill>
                  <a:srgbClr val="0E2C68"/>
                </a:solidFill>
                <a:effectLst/>
                <a:latin typeface="Calibri" panose="020F0502020204030204" pitchFamily="34" charset="0"/>
                <a:ea typeface="Calibri" panose="020F0502020204030204" pitchFamily="34" charset="0"/>
                <a:cs typeface="Calibri" panose="020F0502020204030204" pitchFamily="34" charset="0"/>
              </a:rPr>
              <a:t>respond to the reactions in healthy ways to help stay in your window of tolerance </a:t>
            </a:r>
          </a:p>
          <a:p>
            <a:pPr marL="457200" lvl="1" indent="0">
              <a:lnSpc>
                <a:spcPct val="122000"/>
              </a:lnSpc>
              <a:buNone/>
            </a:pPr>
            <a:endParaRPr lang="en-US" sz="28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2000"/>
              </a:lnSpc>
              <a:buNone/>
            </a:pP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2060"/>
              </a:solidFill>
            </a:endParaRPr>
          </a:p>
        </p:txBody>
      </p:sp>
      <p:sp>
        <p:nvSpPr>
          <p:cNvPr id="4" name="Rectangle 3">
            <a:extLst>
              <a:ext uri="{FF2B5EF4-FFF2-40B4-BE49-F238E27FC236}">
                <a16:creationId xmlns:a16="http://schemas.microsoft.com/office/drawing/2014/main" id="{E957282C-6DCC-488E-854E-755BE8D43F8B}"/>
              </a:ext>
            </a:extLst>
          </p:cNvPr>
          <p:cNvSpPr/>
          <p:nvPr/>
        </p:nvSpPr>
        <p:spPr>
          <a:xfrm>
            <a:off x="846856" y="4402069"/>
            <a:ext cx="8708571" cy="2134281"/>
          </a:xfrm>
          <a:prstGeom prst="rect">
            <a:avLst/>
          </a:prstGeom>
          <a:ln>
            <a:noFill/>
          </a:ln>
        </p:spPr>
        <p:style>
          <a:lnRef idx="2">
            <a:schemeClr val="dk1"/>
          </a:lnRef>
          <a:fillRef idx="1">
            <a:schemeClr val="lt1"/>
          </a:fillRef>
          <a:effectRef idx="0">
            <a:schemeClr val="dk1"/>
          </a:effectRef>
          <a:fontRef idx="minor">
            <a:schemeClr val="dk1"/>
          </a:fontRef>
        </p:style>
        <p:txBody>
          <a:bodyPr numCol="1" rtlCol="0" anchor="ctr"/>
          <a:lstStyle/>
          <a:p>
            <a:pPr marL="0" indent="0">
              <a:lnSpc>
                <a:spcPct val="122000"/>
              </a:lnSpc>
              <a:buNone/>
            </a:pPr>
            <a:r>
              <a:rPr lang="en-US" sz="2400" u="sng" dirty="0">
                <a:solidFill>
                  <a:srgbClr val="0E2C68"/>
                </a:solidFill>
                <a:latin typeface="Calibri" panose="020F0502020204030204" pitchFamily="34" charset="0"/>
                <a:ea typeface="Calibri" panose="020F0502020204030204" pitchFamily="34" charset="0"/>
                <a:cs typeface="Calibri" panose="020F0502020204030204" pitchFamily="34" charset="0"/>
              </a:rPr>
              <a:t>E</a:t>
            </a:r>
            <a:r>
              <a:rPr lang="en-US" sz="2400" u="sng" dirty="0">
                <a:solidFill>
                  <a:srgbClr val="0E2C68"/>
                </a:solidFill>
                <a:effectLst/>
                <a:latin typeface="Calibri" panose="020F0502020204030204" pitchFamily="34" charset="0"/>
                <a:ea typeface="Calibri" panose="020F0502020204030204" pitchFamily="34" charset="0"/>
                <a:cs typeface="Calibri" panose="020F0502020204030204" pitchFamily="34" charset="0"/>
              </a:rPr>
              <a:t>xample</a:t>
            </a:r>
            <a:r>
              <a:rPr lang="en-US" sz="2400" u="sng" dirty="0">
                <a:solidFill>
                  <a:srgbClr val="0E2C68"/>
                </a:solidFill>
                <a:latin typeface="Calibri" panose="020F0502020204030204" pitchFamily="34" charset="0"/>
                <a:ea typeface="Calibri" panose="020F0502020204030204" pitchFamily="34" charset="0"/>
                <a:cs typeface="Calibri" panose="020F0502020204030204" pitchFamily="34" charset="0"/>
              </a:rPr>
              <a:t>s of physical reactions:</a:t>
            </a:r>
          </a:p>
          <a:p>
            <a:pPr marL="285750" indent="-285750">
              <a:lnSpc>
                <a:spcPct val="122000"/>
              </a:lnSpc>
              <a:buFont typeface="Arial" panose="020B0604020202020204" pitchFamily="34" charset="0"/>
              <a:buChar char="•"/>
            </a:pPr>
            <a:r>
              <a:rPr lang="en-US" sz="2400" dirty="0">
                <a:solidFill>
                  <a:srgbClr val="0E2C68"/>
                </a:solidFill>
                <a:effectLst/>
                <a:latin typeface="Calibri" panose="020F0502020204030204" pitchFamily="34" charset="0"/>
                <a:ea typeface="Calibri" panose="020F0502020204030204" pitchFamily="34" charset="0"/>
                <a:cs typeface="Calibri" panose="020F0502020204030204" pitchFamily="34" charset="0"/>
              </a:rPr>
              <a:t> tension in your body</a:t>
            </a:r>
          </a:p>
          <a:p>
            <a:pPr marL="285750" indent="-285750">
              <a:lnSpc>
                <a:spcPct val="122000"/>
              </a:lnSpc>
              <a:buFont typeface="Arial" panose="020B0604020202020204" pitchFamily="34" charset="0"/>
              <a:buChar char="•"/>
            </a:pPr>
            <a:r>
              <a:rPr lang="en-US" sz="2400" dirty="0">
                <a:solidFill>
                  <a:srgbClr val="0E2C68"/>
                </a:solidFill>
                <a:effectLst/>
                <a:latin typeface="Calibri" panose="020F0502020204030204" pitchFamily="34" charset="0"/>
                <a:ea typeface="Calibri" panose="020F0502020204030204" pitchFamily="34" charset="0"/>
                <a:cs typeface="Calibri" panose="020F0502020204030204" pitchFamily="34" charset="0"/>
              </a:rPr>
              <a:t> headaches</a:t>
            </a:r>
          </a:p>
          <a:p>
            <a:pPr marL="285750" indent="-285750">
              <a:lnSpc>
                <a:spcPct val="122000"/>
              </a:lnSpc>
              <a:buFont typeface="Arial" panose="020B0604020202020204" pitchFamily="34" charset="0"/>
              <a:buChar char="•"/>
            </a:pPr>
            <a:r>
              <a:rPr lang="en-US" sz="2400" dirty="0">
                <a:solidFill>
                  <a:srgbClr val="0E2C68"/>
                </a:solidFill>
                <a:effectLst/>
                <a:latin typeface="Calibri" panose="020F0502020204030204" pitchFamily="34" charset="0"/>
                <a:ea typeface="Calibri" panose="020F0502020204030204" pitchFamily="34" charset="0"/>
                <a:cs typeface="Calibri" panose="020F0502020204030204" pitchFamily="34" charset="0"/>
              </a:rPr>
              <a:t>stomachaches</a:t>
            </a:r>
          </a:p>
          <a:p>
            <a:pPr marL="285750" indent="-285750">
              <a:lnSpc>
                <a:spcPct val="122000"/>
              </a:lnSpc>
              <a:buFont typeface="Arial" panose="020B0604020202020204" pitchFamily="34" charset="0"/>
              <a:buChar char="•"/>
            </a:pPr>
            <a:endParaRPr lang="en-US" sz="1800" dirty="0">
              <a:solidFill>
                <a:srgbClr val="0E2C68"/>
              </a:solidFill>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22000"/>
              </a:lnSpc>
              <a:buFont typeface="Arial" panose="020B0604020202020204" pitchFamily="34" charset="0"/>
              <a:buChar char="•"/>
            </a:pPr>
            <a:endParaRPr lang="en-US" sz="1800" dirty="0">
              <a:solidFill>
                <a:srgbClr val="0E2C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7D97F70-290D-4A85-833E-23FBBB9EB393}"/>
              </a:ext>
            </a:extLst>
          </p:cNvPr>
          <p:cNvSpPr txBox="1"/>
          <p:nvPr/>
        </p:nvSpPr>
        <p:spPr>
          <a:xfrm>
            <a:off x="6662057" y="4737476"/>
            <a:ext cx="4949372" cy="962123"/>
          </a:xfrm>
          <a:prstGeom prst="rect">
            <a:avLst/>
          </a:prstGeom>
          <a:noFill/>
        </p:spPr>
        <p:txBody>
          <a:bodyPr wrap="square">
            <a:spAutoFit/>
          </a:bodyPr>
          <a:lstStyle/>
          <a:p>
            <a:pPr marL="285750" indent="-285750">
              <a:lnSpc>
                <a:spcPct val="122000"/>
              </a:lnSpc>
              <a:buFont typeface="Arial" panose="020B0604020202020204" pitchFamily="34" charset="0"/>
              <a:buChar char="•"/>
            </a:pPr>
            <a:r>
              <a:rPr lang="en-US" sz="2400" dirty="0">
                <a:solidFill>
                  <a:srgbClr val="0E2C68"/>
                </a:solidFill>
                <a:effectLst/>
                <a:latin typeface="Calibri" panose="020F0502020204030204" pitchFamily="34" charset="0"/>
                <a:ea typeface="Calibri" panose="020F0502020204030204" pitchFamily="34" charset="0"/>
                <a:cs typeface="Calibri" panose="020F0502020204030204" pitchFamily="34" charset="0"/>
              </a:rPr>
              <a:t>trouble sleeping</a:t>
            </a:r>
          </a:p>
          <a:p>
            <a:pPr marL="285750" indent="-285750">
              <a:lnSpc>
                <a:spcPct val="122000"/>
              </a:lnSpc>
              <a:buFont typeface="Arial" panose="020B0604020202020204" pitchFamily="34" charset="0"/>
              <a:buChar char="•"/>
            </a:pPr>
            <a:r>
              <a:rPr lang="en-US" sz="2400" dirty="0">
                <a:solidFill>
                  <a:srgbClr val="0E2C68"/>
                </a:solidFill>
                <a:latin typeface="Calibri" panose="020F0502020204030204" pitchFamily="34" charset="0"/>
                <a:ea typeface="Calibri" panose="020F0502020204030204" pitchFamily="34" charset="0"/>
                <a:cs typeface="Calibri" panose="020F0502020204030204" pitchFamily="34" charset="0"/>
              </a:rPr>
              <a:t>changes in appetite/eating habits</a:t>
            </a:r>
            <a:endParaRPr lang="en-US" sz="2400" dirty="0">
              <a:solidFill>
                <a:srgbClr val="0E2C68"/>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Person holding red heat pack">
            <a:extLst>
              <a:ext uri="{FF2B5EF4-FFF2-40B4-BE49-F238E27FC236}">
                <a16:creationId xmlns:a16="http://schemas.microsoft.com/office/drawing/2014/main" id="{6DAC3409-5CF7-4655-8C0E-DE8263A7225B}"/>
              </a:ext>
            </a:extLst>
          </p:cNvPr>
          <p:cNvPicPr>
            <a:picLocks noChangeAspect="1"/>
          </p:cNvPicPr>
          <p:nvPr/>
        </p:nvPicPr>
        <p:blipFill>
          <a:blip r:embed="rId3"/>
          <a:stretch>
            <a:fillRect/>
          </a:stretch>
        </p:blipFill>
        <p:spPr>
          <a:xfrm>
            <a:off x="8568653" y="2375253"/>
            <a:ext cx="2214675" cy="1512443"/>
          </a:xfrm>
          <a:prstGeom prst="rect">
            <a:avLst/>
          </a:prstGeom>
        </p:spPr>
      </p:pic>
      <p:pic>
        <p:nvPicPr>
          <p:cNvPr id="15" name="Picture 14" descr="Man holding his face">
            <a:extLst>
              <a:ext uri="{FF2B5EF4-FFF2-40B4-BE49-F238E27FC236}">
                <a16:creationId xmlns:a16="http://schemas.microsoft.com/office/drawing/2014/main" id="{924D97E3-9287-4D79-A1F5-886B23C5DCAD}"/>
              </a:ext>
            </a:extLst>
          </p:cNvPr>
          <p:cNvPicPr>
            <a:picLocks noChangeAspect="1"/>
          </p:cNvPicPr>
          <p:nvPr/>
        </p:nvPicPr>
        <p:blipFill rotWithShape="1">
          <a:blip r:embed="rId4"/>
          <a:srcRect l="10280" r="11111"/>
          <a:stretch/>
        </p:blipFill>
        <p:spPr>
          <a:xfrm>
            <a:off x="10107168" y="2852548"/>
            <a:ext cx="2079717" cy="1763771"/>
          </a:xfrm>
          <a:prstGeom prst="rect">
            <a:avLst/>
          </a:prstGeom>
        </p:spPr>
      </p:pic>
      <p:sp>
        <p:nvSpPr>
          <p:cNvPr id="18" name="Rectangle 17">
            <a:extLst>
              <a:ext uri="{FF2B5EF4-FFF2-40B4-BE49-F238E27FC236}">
                <a16:creationId xmlns:a16="http://schemas.microsoft.com/office/drawing/2014/main" id="{EF859124-685F-4CF5-9BED-D81F60A540E3}"/>
              </a:ext>
            </a:extLst>
          </p:cNvPr>
          <p:cNvSpPr/>
          <p:nvPr/>
        </p:nvSpPr>
        <p:spPr>
          <a:xfrm>
            <a:off x="8557932" y="1461299"/>
            <a:ext cx="2079716" cy="97184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Person in distress">
            <a:extLst>
              <a:ext uri="{FF2B5EF4-FFF2-40B4-BE49-F238E27FC236}">
                <a16:creationId xmlns:a16="http://schemas.microsoft.com/office/drawing/2014/main" id="{42255457-9F8C-4A35-A320-82C8661C9E83}"/>
              </a:ext>
            </a:extLst>
          </p:cNvPr>
          <p:cNvPicPr>
            <a:picLocks noChangeAspect="1"/>
          </p:cNvPicPr>
          <p:nvPr/>
        </p:nvPicPr>
        <p:blipFill rotWithShape="1">
          <a:blip r:embed="rId5"/>
          <a:srcRect t="15631" r="33523"/>
          <a:stretch/>
        </p:blipFill>
        <p:spPr>
          <a:xfrm>
            <a:off x="10619392" y="1457577"/>
            <a:ext cx="1563325" cy="1488079"/>
          </a:xfrm>
          <a:prstGeom prst="rect">
            <a:avLst/>
          </a:prstGeom>
        </p:spPr>
      </p:pic>
      <p:sp>
        <p:nvSpPr>
          <p:cNvPr id="19" name="Rectangle 18">
            <a:extLst>
              <a:ext uri="{FF2B5EF4-FFF2-40B4-BE49-F238E27FC236}">
                <a16:creationId xmlns:a16="http://schemas.microsoft.com/office/drawing/2014/main" id="{83C5369D-BD4D-45AE-B598-AC4B2F9F8271}"/>
              </a:ext>
            </a:extLst>
          </p:cNvPr>
          <p:cNvSpPr/>
          <p:nvPr/>
        </p:nvSpPr>
        <p:spPr>
          <a:xfrm>
            <a:off x="8557932" y="3828109"/>
            <a:ext cx="1549236" cy="7858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781CEB7-B514-766C-2A7E-9E5FF3E3F7B9}"/>
              </a:ext>
            </a:extLst>
          </p:cNvPr>
          <p:cNvCxnSpPr/>
          <p:nvPr/>
        </p:nvCxnSpPr>
        <p:spPr>
          <a:xfrm>
            <a:off x="988145" y="1327360"/>
            <a:ext cx="5285322" cy="0"/>
          </a:xfrm>
          <a:prstGeom prst="line">
            <a:avLst/>
          </a:prstGeom>
          <a:ln>
            <a:solidFill>
              <a:srgbClr val="0E1F56"/>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1F430C2-98E1-4911-BD95-250EE663E533}"/>
              </a:ext>
            </a:extLst>
          </p:cNvPr>
          <p:cNvGrpSpPr/>
          <p:nvPr/>
        </p:nvGrpSpPr>
        <p:grpSpPr>
          <a:xfrm>
            <a:off x="0" y="6218529"/>
            <a:ext cx="12192000" cy="752006"/>
            <a:chOff x="0" y="6218529"/>
            <a:chExt cx="12192000" cy="752006"/>
          </a:xfrm>
        </p:grpSpPr>
        <p:sp>
          <p:nvSpPr>
            <p:cNvPr id="21" name="Rectangle 20">
              <a:extLst>
                <a:ext uri="{FF2B5EF4-FFF2-40B4-BE49-F238E27FC236}">
                  <a16:creationId xmlns:a16="http://schemas.microsoft.com/office/drawing/2014/main" id="{42806A99-7AF6-4A92-8D48-0A35A33A7C24}"/>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close up of a logo&#10;&#10;Description automatically generated">
              <a:extLst>
                <a:ext uri="{FF2B5EF4-FFF2-40B4-BE49-F238E27FC236}">
                  <a16:creationId xmlns:a16="http://schemas.microsoft.com/office/drawing/2014/main" id="{2896970E-3C31-4782-AE6B-2C3413479F2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3" name="Picture 22">
              <a:extLst>
                <a:ext uri="{FF2B5EF4-FFF2-40B4-BE49-F238E27FC236}">
                  <a16:creationId xmlns:a16="http://schemas.microsoft.com/office/drawing/2014/main" id="{DBD4FA79-F488-4667-9E84-E18C25BDBFFC}"/>
                </a:ext>
              </a:extLst>
            </p:cNvPr>
            <p:cNvPicPr>
              <a:picLocks noChangeAspect="1"/>
            </p:cNvPicPr>
            <p:nvPr userDrawn="1"/>
          </p:nvPicPr>
          <p:blipFill>
            <a:blip r:embed="rId7"/>
            <a:stretch>
              <a:fillRect/>
            </a:stretch>
          </p:blipFill>
          <p:spPr>
            <a:xfrm>
              <a:off x="6148795" y="6218529"/>
              <a:ext cx="3037674" cy="752006"/>
            </a:xfrm>
            <a:prstGeom prst="rect">
              <a:avLst/>
            </a:prstGeom>
          </p:spPr>
        </p:pic>
        <p:pic>
          <p:nvPicPr>
            <p:cNvPr id="24" name="Picture 23" descr="A close up of a sign&#10;&#10;Description automatically generated">
              <a:extLst>
                <a:ext uri="{FF2B5EF4-FFF2-40B4-BE49-F238E27FC236}">
                  <a16:creationId xmlns:a16="http://schemas.microsoft.com/office/drawing/2014/main" id="{4E5F4C19-A8C3-48DA-85EB-422A7A620BB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5" name="Picture 24">
              <a:extLst>
                <a:ext uri="{FF2B5EF4-FFF2-40B4-BE49-F238E27FC236}">
                  <a16:creationId xmlns:a16="http://schemas.microsoft.com/office/drawing/2014/main" id="{930D9458-B227-4D2F-A0E9-0D4DE90F6896}"/>
                </a:ext>
              </a:extLst>
            </p:cNvPr>
            <p:cNvPicPr>
              <a:picLocks noChangeAspect="1"/>
            </p:cNvPicPr>
            <p:nvPr/>
          </p:nvPicPr>
          <p:blipFill>
            <a:blip r:embed="rId9"/>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3176228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365E457-0489-4D6B-8179-38F3E230A4EF}"/>
              </a:ext>
            </a:extLst>
          </p:cNvPr>
          <p:cNvSpPr/>
          <p:nvPr/>
        </p:nvSpPr>
        <p:spPr>
          <a:xfrm>
            <a:off x="1042561" y="506090"/>
            <a:ext cx="10072814" cy="52037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E1F56"/>
              </a:buClr>
              <a:buSzPts val="1800"/>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26856007-E03D-4857-AE32-ECB2FD23916A}"/>
              </a:ext>
            </a:extLst>
          </p:cNvPr>
          <p:cNvGrpSpPr/>
          <p:nvPr/>
        </p:nvGrpSpPr>
        <p:grpSpPr>
          <a:xfrm>
            <a:off x="0" y="6218529"/>
            <a:ext cx="12192000" cy="752006"/>
            <a:chOff x="0" y="6218529"/>
            <a:chExt cx="12192000" cy="752006"/>
          </a:xfrm>
        </p:grpSpPr>
        <p:sp>
          <p:nvSpPr>
            <p:cNvPr id="46" name="Rectangle 45">
              <a:extLst>
                <a:ext uri="{FF2B5EF4-FFF2-40B4-BE49-F238E27FC236}">
                  <a16:creationId xmlns:a16="http://schemas.microsoft.com/office/drawing/2014/main" id="{AD706C37-67F2-4C20-A4C2-D56A96E84903}"/>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7" name="Picture 46" descr="A close up of a logo&#10;&#10;Description automatically generated">
              <a:extLst>
                <a:ext uri="{FF2B5EF4-FFF2-40B4-BE49-F238E27FC236}">
                  <a16:creationId xmlns:a16="http://schemas.microsoft.com/office/drawing/2014/main" id="{6D9C4814-198A-45BF-8C9F-4195927412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48" name="Picture 47">
              <a:extLst>
                <a:ext uri="{FF2B5EF4-FFF2-40B4-BE49-F238E27FC236}">
                  <a16:creationId xmlns:a16="http://schemas.microsoft.com/office/drawing/2014/main" id="{E81E5D5E-69DE-4831-9253-E54DADCD0E58}"/>
                </a:ext>
              </a:extLst>
            </p:cNvPr>
            <p:cNvPicPr>
              <a:picLocks noChangeAspect="1"/>
            </p:cNvPicPr>
            <p:nvPr userDrawn="1"/>
          </p:nvPicPr>
          <p:blipFill>
            <a:blip r:embed="rId4"/>
            <a:stretch>
              <a:fillRect/>
            </a:stretch>
          </p:blipFill>
          <p:spPr>
            <a:xfrm>
              <a:off x="6148795" y="6218529"/>
              <a:ext cx="3037674" cy="752006"/>
            </a:xfrm>
            <a:prstGeom prst="rect">
              <a:avLst/>
            </a:prstGeom>
          </p:spPr>
        </p:pic>
        <p:pic>
          <p:nvPicPr>
            <p:cNvPr id="49" name="Picture 48" descr="A close up of a sign&#10;&#10;Description automatically generated">
              <a:extLst>
                <a:ext uri="{FF2B5EF4-FFF2-40B4-BE49-F238E27FC236}">
                  <a16:creationId xmlns:a16="http://schemas.microsoft.com/office/drawing/2014/main" id="{D726FEEC-B561-4B9E-A7F2-FE3AAE8370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50" name="Picture 49">
              <a:extLst>
                <a:ext uri="{FF2B5EF4-FFF2-40B4-BE49-F238E27FC236}">
                  <a16:creationId xmlns:a16="http://schemas.microsoft.com/office/drawing/2014/main" id="{DC1BF6D9-8515-4CB4-9EA4-A4649F5E257F}"/>
                </a:ext>
              </a:extLst>
            </p:cNvPr>
            <p:cNvPicPr>
              <a:picLocks noChangeAspect="1"/>
            </p:cNvPicPr>
            <p:nvPr/>
          </p:nvPicPr>
          <p:blipFill>
            <a:blip r:embed="rId6"/>
            <a:stretch>
              <a:fillRect/>
            </a:stretch>
          </p:blipFill>
          <p:spPr>
            <a:xfrm>
              <a:off x="3202268" y="6265900"/>
              <a:ext cx="1522939" cy="571420"/>
            </a:xfrm>
            <a:prstGeom prst="rect">
              <a:avLst/>
            </a:prstGeom>
          </p:spPr>
        </p:pic>
      </p:grpSp>
      <p:sp>
        <p:nvSpPr>
          <p:cNvPr id="5" name="TextBox 4">
            <a:extLst>
              <a:ext uri="{FF2B5EF4-FFF2-40B4-BE49-F238E27FC236}">
                <a16:creationId xmlns:a16="http://schemas.microsoft.com/office/drawing/2014/main" id="{EB796B41-2FFF-07D0-C5DC-068F551FCCCF}"/>
              </a:ext>
            </a:extLst>
          </p:cNvPr>
          <p:cNvSpPr txBox="1"/>
          <p:nvPr/>
        </p:nvSpPr>
        <p:spPr>
          <a:xfrm>
            <a:off x="1490870" y="745435"/>
            <a:ext cx="60529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E1F56"/>
              </a:buClr>
              <a:buSzPts val="1800"/>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Learning Objectives</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2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cks with facial expressions">
            <a:extLst>
              <a:ext uri="{FF2B5EF4-FFF2-40B4-BE49-F238E27FC236}">
                <a16:creationId xmlns:a16="http://schemas.microsoft.com/office/drawing/2014/main" id="{40A4CAD1-3D84-428D-B1BA-71B039BA1238}"/>
              </a:ext>
            </a:extLst>
          </p:cNvPr>
          <p:cNvPicPr>
            <a:picLocks noChangeAspect="1"/>
          </p:cNvPicPr>
          <p:nvPr/>
        </p:nvPicPr>
        <p:blipFill rotWithShape="1">
          <a:blip r:embed="rId2"/>
          <a:srcRect t="27103" b="27302"/>
          <a:stretch/>
        </p:blipFill>
        <p:spPr>
          <a:xfrm>
            <a:off x="6044380" y="454412"/>
            <a:ext cx="5454914" cy="1660185"/>
          </a:xfrm>
          <a:prstGeom prst="rect">
            <a:avLst/>
          </a:prstGeom>
        </p:spPr>
      </p:pic>
      <p:sp>
        <p:nvSpPr>
          <p:cNvPr id="5" name="Title 1">
            <a:extLst>
              <a:ext uri="{FF2B5EF4-FFF2-40B4-BE49-F238E27FC236}">
                <a16:creationId xmlns:a16="http://schemas.microsoft.com/office/drawing/2014/main" id="{FF699345-E6DB-4493-A475-426F93B26C6F}"/>
              </a:ext>
            </a:extLst>
          </p:cNvPr>
          <p:cNvSpPr>
            <a:spLocks noGrp="1"/>
          </p:cNvSpPr>
          <p:nvPr>
            <p:ph type="title"/>
          </p:nvPr>
        </p:nvSpPr>
        <p:spPr>
          <a:xfrm>
            <a:off x="329655" y="277761"/>
            <a:ext cx="4889091" cy="1800165"/>
          </a:xfrm>
        </p:spPr>
        <p:txBody>
          <a:bodyPr anchor="t">
            <a:normAutofit/>
          </a:bodyPr>
          <a:lstStyle/>
          <a:p>
            <a:r>
              <a:rPr lang="en-US" sz="4000" b="1" dirty="0">
                <a:solidFill>
                  <a:srgbClr val="0E2C68"/>
                </a:solidFill>
              </a:rPr>
              <a:t>Stress Buster: Understanding and Expressing Feelings</a:t>
            </a:r>
          </a:p>
        </p:txBody>
      </p:sp>
      <p:sp>
        <p:nvSpPr>
          <p:cNvPr id="6" name="Content Placeholder 2">
            <a:extLst>
              <a:ext uri="{FF2B5EF4-FFF2-40B4-BE49-F238E27FC236}">
                <a16:creationId xmlns:a16="http://schemas.microsoft.com/office/drawing/2014/main" id="{1EDC552A-63C3-4712-9953-139424F7E2FB}"/>
              </a:ext>
            </a:extLst>
          </p:cNvPr>
          <p:cNvSpPr txBox="1">
            <a:spLocks/>
          </p:cNvSpPr>
          <p:nvPr/>
        </p:nvSpPr>
        <p:spPr>
          <a:xfrm>
            <a:off x="522514" y="2263198"/>
            <a:ext cx="10907927" cy="36721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spcAft>
                <a:spcPts val="800"/>
              </a:spcAft>
            </a:pPr>
            <a:r>
              <a:rPr lang="en-US" sz="2200" dirty="0">
                <a:solidFill>
                  <a:srgbClr val="0E2C68"/>
                </a:solidFill>
                <a:latin typeface="Calibri" panose="020F0502020204030204" pitchFamily="34" charset="0"/>
                <a:ea typeface="Calibri" panose="020F0502020204030204" pitchFamily="34" charset="0"/>
                <a:cs typeface="Calibri" panose="020F0502020204030204" pitchFamily="34" charset="0"/>
              </a:rPr>
              <a:t>Being able to identify feelings that are a result of trauma exposure helps us to express them in healthy ways.</a:t>
            </a:r>
          </a:p>
          <a:p>
            <a:pPr marL="342900" indent="-342900">
              <a:spcBef>
                <a:spcPts val="0"/>
              </a:spcBef>
              <a:spcAft>
                <a:spcPts val="800"/>
              </a:spcAft>
              <a:tabLst>
                <a:tab pos="457200" algn="l"/>
              </a:tabLst>
            </a:pPr>
            <a:r>
              <a:rPr lang="en-US" sz="2200" dirty="0">
                <a:solidFill>
                  <a:srgbClr val="0E2C68"/>
                </a:solidFill>
                <a:latin typeface="Calibri" panose="020F0502020204030204" pitchFamily="34" charset="0"/>
                <a:ea typeface="Calibri" panose="020F0502020204030204" pitchFamily="34" charset="0"/>
                <a:cs typeface="Calibri" panose="020F0502020204030204" pitchFamily="34" charset="0"/>
              </a:rPr>
              <a:t>We may have learned to avoid unpleasant feelings, but facing them and putting them into words takes away their power and helps us stay in our window of tolerance.</a:t>
            </a:r>
            <a:endParaRPr lang="en-US" sz="2200" dirty="0">
              <a:solidFill>
                <a:srgbClr val="0E2C68"/>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0"/>
              </a:spcBef>
              <a:tabLst>
                <a:tab pos="457200" algn="l"/>
              </a:tabLst>
            </a:pPr>
            <a:r>
              <a:rPr lang="en-US" sz="2200" dirty="0">
                <a:solidFill>
                  <a:srgbClr val="0E2C68"/>
                </a:solidFill>
                <a:latin typeface="Calibri" panose="020F0502020204030204" pitchFamily="34" charset="0"/>
                <a:ea typeface="Calibri" panose="020F0502020204030204" pitchFamily="34" charset="0"/>
                <a:cs typeface="Calibri" panose="020F0502020204030204" pitchFamily="34" charset="0"/>
              </a:rPr>
              <a:t>When something is overwhelming:</a:t>
            </a:r>
          </a:p>
          <a:p>
            <a:pPr lvl="2">
              <a:buFont typeface="Courier New" panose="02070309020205020404" pitchFamily="49" charset="0"/>
              <a:buChar char="o"/>
            </a:pPr>
            <a:r>
              <a:rPr lang="en-US" dirty="0" err="1">
                <a:solidFill>
                  <a:srgbClr val="0E2C68"/>
                </a:solidFill>
                <a:latin typeface="Calibri" panose="020F0502020204030204" pitchFamily="34" charset="0"/>
                <a:ea typeface="Calibri" panose="020F0502020204030204" pitchFamily="34" charset="0"/>
                <a:cs typeface="Calibri" panose="020F0502020204030204" pitchFamily="34" charset="0"/>
              </a:rPr>
              <a:t>Iearn</a:t>
            </a:r>
            <a:r>
              <a:rPr lang="en-US" dirty="0">
                <a:solidFill>
                  <a:srgbClr val="0E2C68"/>
                </a:solidFill>
                <a:latin typeface="Calibri" panose="020F0502020204030204" pitchFamily="34" charset="0"/>
                <a:ea typeface="Calibri" panose="020F0502020204030204" pitchFamily="34" charset="0"/>
                <a:cs typeface="Calibri" panose="020F0502020204030204" pitchFamily="34" charset="0"/>
              </a:rPr>
              <a:t> to pay attention to what it is</a:t>
            </a:r>
          </a:p>
          <a:p>
            <a:pPr lvl="2">
              <a:buFont typeface="Courier New" panose="02070309020205020404" pitchFamily="49" charset="0"/>
              <a:buChar char="o"/>
            </a:pPr>
            <a:r>
              <a:rPr lang="en-US" dirty="0">
                <a:solidFill>
                  <a:srgbClr val="0E2C68"/>
                </a:solidFill>
                <a:latin typeface="Calibri" panose="020F0502020204030204" pitchFamily="34" charset="0"/>
                <a:ea typeface="Calibri" panose="020F0502020204030204" pitchFamily="34" charset="0"/>
                <a:cs typeface="Calibri" panose="020F0502020204030204" pitchFamily="34" charset="0"/>
              </a:rPr>
              <a:t> what feeling it brings up</a:t>
            </a:r>
          </a:p>
          <a:p>
            <a:pPr lvl="2">
              <a:buFont typeface="Courier New" panose="02070309020205020404" pitchFamily="49" charset="0"/>
              <a:buChar char="o"/>
            </a:pPr>
            <a:r>
              <a:rPr lang="en-US" dirty="0">
                <a:solidFill>
                  <a:srgbClr val="0E2C68"/>
                </a:solidFill>
                <a:latin typeface="Calibri" panose="020F0502020204030204" pitchFamily="34" charset="0"/>
                <a:ea typeface="Calibri" panose="020F0502020204030204" pitchFamily="34" charset="0"/>
                <a:cs typeface="Calibri" panose="020F0502020204030204" pitchFamily="34" charset="0"/>
              </a:rPr>
              <a:t> work to overcome it by</a:t>
            </a:r>
          </a:p>
          <a:p>
            <a:pPr lvl="3">
              <a:buFont typeface="Wingdings" panose="05000000000000000000" pitchFamily="2" charset="2"/>
              <a:buChar char="§"/>
            </a:pPr>
            <a:r>
              <a:rPr lang="en-US" sz="2000" dirty="0">
                <a:solidFill>
                  <a:srgbClr val="0E2C68"/>
                </a:solidFill>
                <a:effectLst/>
                <a:latin typeface="Calibri" panose="020F0502020204030204" pitchFamily="34" charset="0"/>
                <a:ea typeface="Calibri" panose="020F0502020204030204" pitchFamily="34" charset="0"/>
                <a:cs typeface="Times New Roman" panose="02020603050405020304" pitchFamily="18" charset="0"/>
              </a:rPr>
              <a:t>writing down feelings</a:t>
            </a:r>
            <a:endParaRPr lang="en-US" sz="2000" dirty="0">
              <a:solidFill>
                <a:srgbClr val="0E2C68"/>
              </a:solidFill>
              <a:latin typeface="Calibri" panose="020F0502020204030204" pitchFamily="34" charset="0"/>
              <a:ea typeface="Calibri" panose="020F0502020204030204" pitchFamily="34" charset="0"/>
              <a:cs typeface="Times New Roman" panose="02020603050405020304" pitchFamily="18" charset="0"/>
            </a:endParaRPr>
          </a:p>
          <a:p>
            <a:pPr lvl="3">
              <a:buFont typeface="Wingdings" panose="05000000000000000000" pitchFamily="2" charset="2"/>
              <a:buChar char="§"/>
            </a:pPr>
            <a:r>
              <a:rPr lang="en-US" sz="2000" dirty="0">
                <a:solidFill>
                  <a:srgbClr val="0E2C68"/>
                </a:solidFill>
                <a:effectLst/>
                <a:latin typeface="Calibri" panose="020F0502020204030204" pitchFamily="34" charset="0"/>
                <a:ea typeface="Calibri" panose="020F0502020204030204" pitchFamily="34" charset="0"/>
                <a:cs typeface="Times New Roman" panose="02020603050405020304" pitchFamily="18" charset="0"/>
              </a:rPr>
              <a:t>identifying the safe people that you have to talk to (identify your emotional container) </a:t>
            </a:r>
          </a:p>
        </p:txBody>
      </p:sp>
      <p:cxnSp>
        <p:nvCxnSpPr>
          <p:cNvPr id="2" name="Straight Connector 1">
            <a:extLst>
              <a:ext uri="{FF2B5EF4-FFF2-40B4-BE49-F238E27FC236}">
                <a16:creationId xmlns:a16="http://schemas.microsoft.com/office/drawing/2014/main" id="{366422DF-C28E-44CA-3D3B-BDCB279B13E9}"/>
              </a:ext>
            </a:extLst>
          </p:cNvPr>
          <p:cNvCxnSpPr/>
          <p:nvPr/>
        </p:nvCxnSpPr>
        <p:spPr>
          <a:xfrm>
            <a:off x="329655" y="2152227"/>
            <a:ext cx="5285322" cy="0"/>
          </a:xfrm>
          <a:prstGeom prst="line">
            <a:avLst/>
          </a:prstGeom>
          <a:ln>
            <a:solidFill>
              <a:srgbClr val="0E1F56"/>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9A52735-F8DC-4E92-87D0-17FCFF81F24A}"/>
              </a:ext>
            </a:extLst>
          </p:cNvPr>
          <p:cNvGrpSpPr/>
          <p:nvPr/>
        </p:nvGrpSpPr>
        <p:grpSpPr>
          <a:xfrm>
            <a:off x="0" y="6218529"/>
            <a:ext cx="12192000" cy="752006"/>
            <a:chOff x="0" y="6218529"/>
            <a:chExt cx="12192000" cy="752006"/>
          </a:xfrm>
        </p:grpSpPr>
        <p:sp>
          <p:nvSpPr>
            <p:cNvPr id="13" name="Rectangle 12">
              <a:extLst>
                <a:ext uri="{FF2B5EF4-FFF2-40B4-BE49-F238E27FC236}">
                  <a16:creationId xmlns:a16="http://schemas.microsoft.com/office/drawing/2014/main" id="{E39792F4-8723-44E9-9B8D-D809D5D4B84A}"/>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lose up of a logo&#10;&#10;Description automatically generated">
              <a:extLst>
                <a:ext uri="{FF2B5EF4-FFF2-40B4-BE49-F238E27FC236}">
                  <a16:creationId xmlns:a16="http://schemas.microsoft.com/office/drawing/2014/main" id="{FEB9FFC9-0BC7-4C25-9772-BAC62A2CAF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5" name="Picture 14">
              <a:extLst>
                <a:ext uri="{FF2B5EF4-FFF2-40B4-BE49-F238E27FC236}">
                  <a16:creationId xmlns:a16="http://schemas.microsoft.com/office/drawing/2014/main" id="{04B48E6A-292F-43F7-9AF8-FA35063EA681}"/>
                </a:ext>
              </a:extLst>
            </p:cNvPr>
            <p:cNvPicPr>
              <a:picLocks noChangeAspect="1"/>
            </p:cNvPicPr>
            <p:nvPr userDrawn="1"/>
          </p:nvPicPr>
          <p:blipFill>
            <a:blip r:embed="rId4"/>
            <a:stretch>
              <a:fillRect/>
            </a:stretch>
          </p:blipFill>
          <p:spPr>
            <a:xfrm>
              <a:off x="6148795" y="6218529"/>
              <a:ext cx="3037674" cy="752006"/>
            </a:xfrm>
            <a:prstGeom prst="rect">
              <a:avLst/>
            </a:prstGeom>
          </p:spPr>
        </p:pic>
        <p:pic>
          <p:nvPicPr>
            <p:cNvPr id="16" name="Picture 15" descr="A close up of a sign&#10;&#10;Description automatically generated">
              <a:extLst>
                <a:ext uri="{FF2B5EF4-FFF2-40B4-BE49-F238E27FC236}">
                  <a16:creationId xmlns:a16="http://schemas.microsoft.com/office/drawing/2014/main" id="{72B69877-9D34-4939-BE31-9D74FB4AFF8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7" name="Picture 16">
              <a:extLst>
                <a:ext uri="{FF2B5EF4-FFF2-40B4-BE49-F238E27FC236}">
                  <a16:creationId xmlns:a16="http://schemas.microsoft.com/office/drawing/2014/main" id="{0DBFE443-286C-44DE-BF5F-6870E6E9879F}"/>
                </a:ext>
              </a:extLst>
            </p:cNvPr>
            <p:cNvPicPr>
              <a:picLocks noChangeAspect="1"/>
            </p:cNvPicPr>
            <p:nvPr/>
          </p:nvPicPr>
          <p:blipFill>
            <a:blip r:embed="rId6"/>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1450926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5" name="Flowchart: Off-page Connector 4">
            <a:extLst>
              <a:ext uri="{FF2B5EF4-FFF2-40B4-BE49-F238E27FC236}">
                <a16:creationId xmlns:a16="http://schemas.microsoft.com/office/drawing/2014/main" id="{D6AEC853-5353-4C0B-AF22-A4F475BC7FF1}"/>
              </a:ext>
            </a:extLst>
          </p:cNvPr>
          <p:cNvSpPr/>
          <p:nvPr/>
        </p:nvSpPr>
        <p:spPr>
          <a:xfrm>
            <a:off x="-1" y="0"/>
            <a:ext cx="3848793" cy="3441469"/>
          </a:xfrm>
          <a:prstGeom prst="flowChartOffpageConnector">
            <a:avLst/>
          </a:prstGeom>
          <a:solidFill>
            <a:srgbClr val="2EB5AD">
              <a:alpha val="18824"/>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E2C68"/>
                </a:solidFill>
                <a:latin typeface="+mj-lt"/>
              </a:rPr>
              <a:t>Activity: Signs, Reactions &amp; Strengths Action Plan Part 2</a:t>
            </a:r>
          </a:p>
        </p:txBody>
      </p:sp>
      <p:pic>
        <p:nvPicPr>
          <p:cNvPr id="3" name="Picture 2">
            <a:extLst>
              <a:ext uri="{FF2B5EF4-FFF2-40B4-BE49-F238E27FC236}">
                <a16:creationId xmlns:a16="http://schemas.microsoft.com/office/drawing/2014/main" id="{DEF4C0FB-28EF-476F-8079-5331BA231204}"/>
              </a:ext>
            </a:extLst>
          </p:cNvPr>
          <p:cNvPicPr>
            <a:picLocks noChangeAspect="1"/>
          </p:cNvPicPr>
          <p:nvPr/>
        </p:nvPicPr>
        <p:blipFill>
          <a:blip r:embed="rId3"/>
          <a:stretch>
            <a:fillRect/>
          </a:stretch>
        </p:blipFill>
        <p:spPr>
          <a:xfrm>
            <a:off x="6096000" y="792292"/>
            <a:ext cx="3519834" cy="4572000"/>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a16="http://schemas.microsoft.com/office/drawing/2014/main" id="{8A24E81B-A67E-44FE-85F6-B910015DBC84}"/>
              </a:ext>
            </a:extLst>
          </p:cNvPr>
          <p:cNvGrpSpPr/>
          <p:nvPr/>
        </p:nvGrpSpPr>
        <p:grpSpPr>
          <a:xfrm>
            <a:off x="0" y="6218529"/>
            <a:ext cx="12192000" cy="752006"/>
            <a:chOff x="0" y="6218529"/>
            <a:chExt cx="12192000" cy="752006"/>
          </a:xfrm>
        </p:grpSpPr>
        <p:sp>
          <p:nvSpPr>
            <p:cNvPr id="10" name="Rectangle 9">
              <a:extLst>
                <a:ext uri="{FF2B5EF4-FFF2-40B4-BE49-F238E27FC236}">
                  <a16:creationId xmlns:a16="http://schemas.microsoft.com/office/drawing/2014/main" id="{46CD7EC2-58EA-4256-99DC-C65F7257172C}"/>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logo&#10;&#10;Description automatically generated">
              <a:extLst>
                <a:ext uri="{FF2B5EF4-FFF2-40B4-BE49-F238E27FC236}">
                  <a16:creationId xmlns:a16="http://schemas.microsoft.com/office/drawing/2014/main" id="{042CF969-C06D-4CE2-985B-646275EC3B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7" name="Picture 16">
              <a:extLst>
                <a:ext uri="{FF2B5EF4-FFF2-40B4-BE49-F238E27FC236}">
                  <a16:creationId xmlns:a16="http://schemas.microsoft.com/office/drawing/2014/main" id="{E6250A82-9307-4822-82F4-A471CA6F8725}"/>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8" name="Picture 17" descr="A close up of a sign&#10;&#10;Description automatically generated">
              <a:extLst>
                <a:ext uri="{FF2B5EF4-FFF2-40B4-BE49-F238E27FC236}">
                  <a16:creationId xmlns:a16="http://schemas.microsoft.com/office/drawing/2014/main" id="{FBFD5D56-953F-4CB6-82BB-72177C8D38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9" name="Picture 18">
              <a:extLst>
                <a:ext uri="{FF2B5EF4-FFF2-40B4-BE49-F238E27FC236}">
                  <a16:creationId xmlns:a16="http://schemas.microsoft.com/office/drawing/2014/main" id="{BB2C82EB-7372-4826-92D0-021B70258EA5}"/>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3826873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7"/>
        <p:cNvGrpSpPr/>
        <p:nvPr/>
      </p:nvGrpSpPr>
      <p:grpSpPr>
        <a:xfrm>
          <a:off x="0" y="0"/>
          <a:ext cx="0" cy="0"/>
          <a:chOff x="0" y="0"/>
          <a:chExt cx="0" cy="0"/>
        </a:xfrm>
      </p:grpSpPr>
      <p:sp useBgFill="1">
        <p:nvSpPr>
          <p:cNvPr id="305" name="Rectangle 1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9" name="Google Shape;299;p32" descr="A stack of brown luggage"/>
          <p:cNvPicPr preferRelativeResize="0">
            <a:picLocks noGrp="1"/>
          </p:cNvPicPr>
          <p:nvPr>
            <p:ph idx="1"/>
          </p:nvPr>
        </p:nvPicPr>
        <p:blipFill rotWithShape="1">
          <a:blip r:embed="rId3"/>
          <a:srcRect r="2006"/>
          <a:stretch/>
        </p:blipFill>
        <p:spPr>
          <a:xfrm>
            <a:off x="6195683" y="0"/>
            <a:ext cx="6006550" cy="6205830"/>
          </a:xfrm>
          <a:prstGeom prst="rect">
            <a:avLst/>
          </a:prstGeom>
          <a:noFill/>
        </p:spPr>
      </p:pic>
      <p:sp>
        <p:nvSpPr>
          <p:cNvPr id="118" name="Rectangle 1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Google Shape;300;p32"/>
          <p:cNvSpPr txBox="1"/>
          <p:nvPr/>
        </p:nvSpPr>
        <p:spPr>
          <a:xfrm>
            <a:off x="32476" y="2363021"/>
            <a:ext cx="5938632" cy="2979688"/>
          </a:xfrm>
          <a:prstGeom prst="rect">
            <a:avLst/>
          </a:prstGeom>
        </p:spPr>
        <p:txBody>
          <a:bodyPr spcFirstLastPara="1" vert="horz" lIns="91440" tIns="45720" rIns="91440" bIns="45720" rtlCol="0" anchorCtr="0">
            <a:noAutofit/>
          </a:bodyPr>
          <a:lstStyle/>
          <a:p>
            <a:pPr marL="342900" marR="0" lvl="0" indent="-228600">
              <a:lnSpc>
                <a:spcPct val="113000"/>
              </a:lnSpc>
              <a:spcBef>
                <a:spcPts val="0"/>
              </a:spcBef>
              <a:spcAft>
                <a:spcPts val="600"/>
              </a:spcAft>
              <a:buClr>
                <a:srgbClr val="0E1F56"/>
              </a:buClr>
              <a:buSzPts val="2200"/>
              <a:buFont typeface="Arial" panose="020B0604020202020204" pitchFamily="34" charset="0"/>
              <a:buChar char="•"/>
            </a:pPr>
            <a:r>
              <a:rPr lang="en-US" dirty="0">
                <a:solidFill>
                  <a:srgbClr val="0E2C68"/>
                </a:solidFill>
                <a:sym typeface="Calibri"/>
              </a:rPr>
              <a:t>Write down 2-3 invisible suitcase thoughts about yourself as a caregiver for children who have experienced trauma.</a:t>
            </a:r>
          </a:p>
          <a:p>
            <a:pPr marL="114300" marR="0" lvl="0">
              <a:lnSpc>
                <a:spcPct val="113000"/>
              </a:lnSpc>
              <a:spcBef>
                <a:spcPts val="0"/>
              </a:spcBef>
              <a:spcAft>
                <a:spcPts val="600"/>
              </a:spcAft>
              <a:buClr>
                <a:srgbClr val="0E1F56"/>
              </a:buClr>
              <a:buSzPts val="2200"/>
            </a:pPr>
            <a:endParaRPr lang="en-US" dirty="0">
              <a:solidFill>
                <a:srgbClr val="0E2C68"/>
              </a:solidFill>
              <a:sym typeface="Calibri"/>
            </a:endParaRPr>
          </a:p>
          <a:p>
            <a:pPr marL="342900" marR="0" lvl="0" indent="-228600">
              <a:lnSpc>
                <a:spcPct val="113000"/>
              </a:lnSpc>
              <a:spcBef>
                <a:spcPts val="0"/>
              </a:spcBef>
              <a:spcAft>
                <a:spcPts val="600"/>
              </a:spcAft>
              <a:buClr>
                <a:srgbClr val="0E1F56"/>
              </a:buClr>
              <a:buSzPts val="2200"/>
              <a:buFont typeface="Arial" panose="020B0604020202020204" pitchFamily="34" charset="0"/>
              <a:buChar char="•"/>
            </a:pPr>
            <a:r>
              <a:rPr lang="en-US" dirty="0">
                <a:solidFill>
                  <a:srgbClr val="0E2C68"/>
                </a:solidFill>
                <a:sym typeface="Calibri"/>
              </a:rPr>
              <a:t>Consider:</a:t>
            </a:r>
            <a:endParaRPr lang="en-US" dirty="0">
              <a:solidFill>
                <a:srgbClr val="0E2C68"/>
              </a:solidFill>
            </a:endParaRPr>
          </a:p>
          <a:p>
            <a:pPr marL="742950" lvl="1" indent="-228600">
              <a:lnSpc>
                <a:spcPct val="113000"/>
              </a:lnSpc>
              <a:spcAft>
                <a:spcPts val="300"/>
              </a:spcAft>
              <a:buClr>
                <a:srgbClr val="0E1F56"/>
              </a:buClr>
              <a:buSzPts val="2000"/>
              <a:buFont typeface="Arial" panose="020B0604020202020204" pitchFamily="34" charset="0"/>
              <a:buChar char="•"/>
            </a:pPr>
            <a:r>
              <a:rPr lang="en-US" i="1" dirty="0">
                <a:solidFill>
                  <a:srgbClr val="0E2C68"/>
                </a:solidFill>
                <a:sym typeface="Calibri"/>
              </a:rPr>
              <a:t>Changes in how you view yourself</a:t>
            </a:r>
            <a:endParaRPr lang="en-US" dirty="0">
              <a:solidFill>
                <a:srgbClr val="0E2C68"/>
              </a:solidFill>
            </a:endParaRPr>
          </a:p>
          <a:p>
            <a:pPr marL="742950" lvl="1" indent="-228600">
              <a:lnSpc>
                <a:spcPct val="113000"/>
              </a:lnSpc>
              <a:spcAft>
                <a:spcPts val="300"/>
              </a:spcAft>
              <a:buClr>
                <a:srgbClr val="0E1F56"/>
              </a:buClr>
              <a:buSzPts val="2000"/>
              <a:buFont typeface="Arial" panose="020B0604020202020204" pitchFamily="34" charset="0"/>
              <a:buChar char="•"/>
            </a:pPr>
            <a:r>
              <a:rPr lang="en-US" i="1" dirty="0">
                <a:solidFill>
                  <a:srgbClr val="0E2C68"/>
                </a:solidFill>
                <a:sym typeface="Calibri"/>
              </a:rPr>
              <a:t>Changes in how you view the world</a:t>
            </a:r>
            <a:endParaRPr lang="en-US" dirty="0">
              <a:solidFill>
                <a:srgbClr val="0E2C68"/>
              </a:solidFill>
            </a:endParaRPr>
          </a:p>
          <a:p>
            <a:pPr marL="742950" lvl="1" indent="-228600">
              <a:lnSpc>
                <a:spcPct val="113000"/>
              </a:lnSpc>
              <a:spcAft>
                <a:spcPts val="300"/>
              </a:spcAft>
              <a:buClr>
                <a:srgbClr val="0E1F56"/>
              </a:buClr>
              <a:buSzPts val="2000"/>
              <a:buFont typeface="Arial" panose="020B0604020202020204" pitchFamily="34" charset="0"/>
              <a:buChar char="•"/>
            </a:pPr>
            <a:r>
              <a:rPr lang="en-US" i="1" dirty="0">
                <a:solidFill>
                  <a:srgbClr val="0E2C68"/>
                </a:solidFill>
                <a:sym typeface="Calibri"/>
              </a:rPr>
              <a:t>Changes in how you view others</a:t>
            </a:r>
            <a:endParaRPr lang="en-US" dirty="0">
              <a:solidFill>
                <a:srgbClr val="0E2C68"/>
              </a:solidFill>
            </a:endParaRPr>
          </a:p>
          <a:p>
            <a:pPr marL="742950" lvl="1" indent="-228600">
              <a:lnSpc>
                <a:spcPct val="113000"/>
              </a:lnSpc>
              <a:spcAft>
                <a:spcPts val="300"/>
              </a:spcAft>
              <a:buClr>
                <a:srgbClr val="0E1F56"/>
              </a:buClr>
              <a:buSzPts val="2000"/>
              <a:buFont typeface="Arial" panose="020B0604020202020204" pitchFamily="34" charset="0"/>
              <a:buChar char="•"/>
            </a:pPr>
            <a:r>
              <a:rPr lang="en-US" i="1" dirty="0">
                <a:solidFill>
                  <a:srgbClr val="0E2C68"/>
                </a:solidFill>
                <a:sym typeface="Calibri"/>
              </a:rPr>
              <a:t>Changes in how you view being a caregiver</a:t>
            </a:r>
            <a:endParaRPr lang="en-US" dirty="0">
              <a:solidFill>
                <a:srgbClr val="0E2C68"/>
              </a:solidFill>
            </a:endParaRPr>
          </a:p>
        </p:txBody>
      </p:sp>
      <p:sp>
        <p:nvSpPr>
          <p:cNvPr id="301" name="Google Shape;301;p32"/>
          <p:cNvSpPr/>
          <p:nvPr/>
        </p:nvSpPr>
        <p:spPr>
          <a:xfrm>
            <a:off x="7700218" y="2474757"/>
            <a:ext cx="3114504" cy="1645920"/>
          </a:xfrm>
          <a:prstGeom prst="ellipse">
            <a:avLst/>
          </a:prstGeom>
          <a:solidFill>
            <a:srgbClr val="F2F7FC"/>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600"/>
              </a:spcBef>
              <a:spcAft>
                <a:spcPts val="600"/>
              </a:spcAft>
              <a:buNone/>
            </a:pPr>
            <a:r>
              <a:rPr lang="en-US" sz="1800" dirty="0">
                <a:solidFill>
                  <a:srgbClr val="002060"/>
                </a:solidFill>
                <a:latin typeface="Calibri"/>
                <a:ea typeface="Calibri"/>
                <a:cs typeface="Calibri"/>
                <a:sym typeface="Calibri"/>
              </a:rPr>
              <a:t>Filled with beliefs about yourself, about the world and about how to be a caregiver.</a:t>
            </a:r>
            <a:endParaRPr lang="en-US" sz="1600" dirty="0">
              <a:solidFill>
                <a:srgbClr val="002060"/>
              </a:solidFill>
              <a:latin typeface="Calibri"/>
              <a:ea typeface="Calibri"/>
              <a:cs typeface="Calibri"/>
              <a:sym typeface="Calibri"/>
            </a:endParaRPr>
          </a:p>
        </p:txBody>
      </p:sp>
      <p:sp>
        <p:nvSpPr>
          <p:cNvPr id="14" name="Flowchart: Off-page Connector 13">
            <a:extLst>
              <a:ext uri="{FF2B5EF4-FFF2-40B4-BE49-F238E27FC236}">
                <a16:creationId xmlns:a16="http://schemas.microsoft.com/office/drawing/2014/main" id="{D01798E0-6764-42F0-97BC-63287F235763}"/>
              </a:ext>
            </a:extLst>
          </p:cNvPr>
          <p:cNvSpPr/>
          <p:nvPr/>
        </p:nvSpPr>
        <p:spPr>
          <a:xfrm>
            <a:off x="3049" y="-22199"/>
            <a:ext cx="3962122" cy="2274948"/>
          </a:xfrm>
          <a:prstGeom prst="flowChartOffpageConnector">
            <a:avLst/>
          </a:prstGeom>
          <a:solidFill>
            <a:srgbClr val="2EB5AD">
              <a:alpha val="18824"/>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E2C68"/>
                </a:solidFill>
                <a:latin typeface="+mj-lt"/>
              </a:rPr>
              <a:t>Activity: Your “Invisible Suitcase”</a:t>
            </a:r>
          </a:p>
        </p:txBody>
      </p:sp>
      <p:grpSp>
        <p:nvGrpSpPr>
          <p:cNvPr id="13" name="Group 12">
            <a:extLst>
              <a:ext uri="{FF2B5EF4-FFF2-40B4-BE49-F238E27FC236}">
                <a16:creationId xmlns:a16="http://schemas.microsoft.com/office/drawing/2014/main" id="{369E5435-DC72-4AC9-B2C5-68C36AEA89AC}"/>
              </a:ext>
            </a:extLst>
          </p:cNvPr>
          <p:cNvGrpSpPr/>
          <p:nvPr/>
        </p:nvGrpSpPr>
        <p:grpSpPr>
          <a:xfrm>
            <a:off x="0" y="6218529"/>
            <a:ext cx="12192000" cy="752006"/>
            <a:chOff x="0" y="6218529"/>
            <a:chExt cx="12192000" cy="752006"/>
          </a:xfrm>
        </p:grpSpPr>
        <p:sp>
          <p:nvSpPr>
            <p:cNvPr id="20" name="Rectangle 19">
              <a:extLst>
                <a:ext uri="{FF2B5EF4-FFF2-40B4-BE49-F238E27FC236}">
                  <a16:creationId xmlns:a16="http://schemas.microsoft.com/office/drawing/2014/main" id="{D57C9F47-F6E9-47D7-8AFB-B73DC7D11E62}"/>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close up of a logo&#10;&#10;Description automatically generated">
              <a:extLst>
                <a:ext uri="{FF2B5EF4-FFF2-40B4-BE49-F238E27FC236}">
                  <a16:creationId xmlns:a16="http://schemas.microsoft.com/office/drawing/2014/main" id="{5AF8B449-7302-469B-B00C-4E064C450E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2" name="Picture 21">
              <a:extLst>
                <a:ext uri="{FF2B5EF4-FFF2-40B4-BE49-F238E27FC236}">
                  <a16:creationId xmlns:a16="http://schemas.microsoft.com/office/drawing/2014/main" id="{22C5DE17-236B-4E3F-BF8F-92092EDDA164}"/>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23" name="Picture 22" descr="A close up of a sign&#10;&#10;Description automatically generated">
              <a:extLst>
                <a:ext uri="{FF2B5EF4-FFF2-40B4-BE49-F238E27FC236}">
                  <a16:creationId xmlns:a16="http://schemas.microsoft.com/office/drawing/2014/main" id="{AF369FDC-A7D5-40DE-89A3-E903F36CD2A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4" name="Picture 23">
              <a:extLst>
                <a:ext uri="{FF2B5EF4-FFF2-40B4-BE49-F238E27FC236}">
                  <a16:creationId xmlns:a16="http://schemas.microsoft.com/office/drawing/2014/main" id="{B19F7DE5-85A5-4F87-BD18-21044226F79E}"/>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A704FD3-1E42-4B01-B594-E02D92753FD8}"/>
              </a:ext>
            </a:extLst>
          </p:cNvPr>
          <p:cNvPicPr>
            <a:picLocks noChangeAspect="1"/>
          </p:cNvPicPr>
          <p:nvPr/>
        </p:nvPicPr>
        <p:blipFill rotWithShape="1">
          <a:blip r:embed="rId3">
            <a:alphaModFix amt="35000"/>
          </a:blip>
          <a:srcRect l="29345" t="34638" b="20579"/>
          <a:stretch/>
        </p:blipFill>
        <p:spPr>
          <a:xfrm>
            <a:off x="5796189" y="17455"/>
            <a:ext cx="6355714" cy="6082094"/>
          </a:xfrm>
          <a:prstGeom prst="rect">
            <a:avLst/>
          </a:prstGeom>
        </p:spPr>
      </p:pic>
      <p:sp>
        <p:nvSpPr>
          <p:cNvPr id="3" name="Content Placeholder 2">
            <a:extLst>
              <a:ext uri="{FF2B5EF4-FFF2-40B4-BE49-F238E27FC236}">
                <a16:creationId xmlns:a16="http://schemas.microsoft.com/office/drawing/2014/main" id="{040D5567-B7AD-3E41-B669-225F23524EAB}"/>
              </a:ext>
            </a:extLst>
          </p:cNvPr>
          <p:cNvSpPr>
            <a:spLocks noGrp="1"/>
          </p:cNvSpPr>
          <p:nvPr>
            <p:ph idx="1"/>
          </p:nvPr>
        </p:nvSpPr>
        <p:spPr>
          <a:xfrm>
            <a:off x="83639" y="1719554"/>
            <a:ext cx="7574740" cy="4514433"/>
          </a:xfrm>
          <a:solidFill>
            <a:schemeClr val="bg1"/>
          </a:solidFill>
        </p:spPr>
        <p:txBody>
          <a:bodyPr vert="horz" lIns="91440" tIns="45720" rIns="91440" bIns="45720" rtlCol="0" anchor="t">
            <a:normAutofit/>
          </a:bodyPr>
          <a:lstStyle/>
          <a:p>
            <a:pPr marL="0" indent="0">
              <a:lnSpc>
                <a:spcPct val="103000"/>
              </a:lnSpc>
              <a:buNone/>
            </a:pPr>
            <a:r>
              <a:rPr lang="en-US" sz="2600" b="1" dirty="0">
                <a:solidFill>
                  <a:srgbClr val="002060"/>
                </a:solidFill>
                <a:sym typeface="Calibri"/>
              </a:rPr>
              <a:t>Cross out the invisible suitcase statement and replace it with one that is trauma-informed.  Consider these questions as a way to help guide you. </a:t>
            </a:r>
          </a:p>
          <a:p>
            <a:pPr marL="0" indent="0">
              <a:lnSpc>
                <a:spcPct val="103000"/>
              </a:lnSpc>
              <a:spcBef>
                <a:spcPts val="0"/>
              </a:spcBef>
              <a:buNone/>
            </a:pPr>
            <a:endParaRPr lang="en-US" sz="1200" dirty="0">
              <a:solidFill>
                <a:srgbClr val="002060"/>
              </a:solidFill>
            </a:endParaRPr>
          </a:p>
          <a:p>
            <a:pPr lvl="1">
              <a:lnSpc>
                <a:spcPct val="103000"/>
              </a:lnSpc>
              <a:spcAft>
                <a:spcPts val="600"/>
              </a:spcAft>
            </a:pPr>
            <a:r>
              <a:rPr lang="en-US" dirty="0">
                <a:solidFill>
                  <a:srgbClr val="002060"/>
                </a:solidFill>
                <a:ea typeface="+mn-lt"/>
                <a:cs typeface="+mn-lt"/>
              </a:rPr>
              <a:t>What strengths do I bring to handling really tough situations with my child? </a:t>
            </a:r>
          </a:p>
          <a:p>
            <a:pPr lvl="1">
              <a:lnSpc>
                <a:spcPct val="103000"/>
              </a:lnSpc>
              <a:spcAft>
                <a:spcPts val="600"/>
              </a:spcAft>
            </a:pPr>
            <a:r>
              <a:rPr lang="en-US" dirty="0">
                <a:solidFill>
                  <a:srgbClr val="002060"/>
                </a:solidFill>
                <a:ea typeface="+mn-lt"/>
                <a:cs typeface="+mn-lt"/>
              </a:rPr>
              <a:t>What personal strengths do I bring to the table? </a:t>
            </a:r>
          </a:p>
          <a:p>
            <a:pPr lvl="1">
              <a:lnSpc>
                <a:spcPct val="103000"/>
              </a:lnSpc>
              <a:spcAft>
                <a:spcPts val="600"/>
              </a:spcAft>
            </a:pPr>
            <a:r>
              <a:rPr lang="en-US" dirty="0">
                <a:solidFill>
                  <a:srgbClr val="002060"/>
                </a:solidFill>
                <a:cs typeface="Calibri" panose="020F0502020204030204"/>
              </a:rPr>
              <a:t>What are some ways that my expectations need to shift to match my current reality (expectations of myself, my child, or other people)?</a:t>
            </a:r>
          </a:p>
        </p:txBody>
      </p:sp>
      <p:sp>
        <p:nvSpPr>
          <p:cNvPr id="6" name="Flowchart: Off-page Connector 5">
            <a:extLst>
              <a:ext uri="{FF2B5EF4-FFF2-40B4-BE49-F238E27FC236}">
                <a16:creationId xmlns:a16="http://schemas.microsoft.com/office/drawing/2014/main" id="{A18A2EBC-B49A-435A-8FF6-B17FD4E56504}"/>
              </a:ext>
            </a:extLst>
          </p:cNvPr>
          <p:cNvSpPr/>
          <p:nvPr/>
        </p:nvSpPr>
        <p:spPr>
          <a:xfrm>
            <a:off x="3048" y="-22199"/>
            <a:ext cx="5672037" cy="1691342"/>
          </a:xfrm>
          <a:prstGeom prst="flowChartOffpageConnector">
            <a:avLst/>
          </a:prstGeom>
          <a:solidFill>
            <a:srgbClr val="2EB5AD">
              <a:alpha val="18824"/>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mj-lt"/>
              </a:rPr>
              <a:t>Group Reflection: Repacking My Suitcase</a:t>
            </a:r>
          </a:p>
        </p:txBody>
      </p:sp>
      <p:grpSp>
        <p:nvGrpSpPr>
          <p:cNvPr id="12" name="Group 11">
            <a:extLst>
              <a:ext uri="{FF2B5EF4-FFF2-40B4-BE49-F238E27FC236}">
                <a16:creationId xmlns:a16="http://schemas.microsoft.com/office/drawing/2014/main" id="{FF5B1074-BDDB-4280-95E2-9EBE5C3F6F1D}"/>
              </a:ext>
            </a:extLst>
          </p:cNvPr>
          <p:cNvGrpSpPr/>
          <p:nvPr/>
        </p:nvGrpSpPr>
        <p:grpSpPr>
          <a:xfrm>
            <a:off x="0" y="6218529"/>
            <a:ext cx="12192000" cy="752006"/>
            <a:chOff x="0" y="6218529"/>
            <a:chExt cx="12192000" cy="752006"/>
          </a:xfrm>
        </p:grpSpPr>
        <p:sp>
          <p:nvSpPr>
            <p:cNvPr id="13" name="Rectangle 12">
              <a:extLst>
                <a:ext uri="{FF2B5EF4-FFF2-40B4-BE49-F238E27FC236}">
                  <a16:creationId xmlns:a16="http://schemas.microsoft.com/office/drawing/2014/main" id="{B68ADCCD-0784-4A17-B3B6-58DB503A3E04}"/>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lose up of a logo&#10;&#10;Description automatically generated">
              <a:extLst>
                <a:ext uri="{FF2B5EF4-FFF2-40B4-BE49-F238E27FC236}">
                  <a16:creationId xmlns:a16="http://schemas.microsoft.com/office/drawing/2014/main" id="{2175CE75-D107-4A42-B08C-56CC3B8944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5" name="Picture 14">
              <a:extLst>
                <a:ext uri="{FF2B5EF4-FFF2-40B4-BE49-F238E27FC236}">
                  <a16:creationId xmlns:a16="http://schemas.microsoft.com/office/drawing/2014/main" id="{F40FA47A-5C93-463E-AE32-CB6DEA64AE7C}"/>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6" name="Picture 15" descr="A close up of a sign&#10;&#10;Description automatically generated">
              <a:extLst>
                <a:ext uri="{FF2B5EF4-FFF2-40B4-BE49-F238E27FC236}">
                  <a16:creationId xmlns:a16="http://schemas.microsoft.com/office/drawing/2014/main" id="{EF57E419-36D9-49F5-BFDB-A46044E9C4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7" name="Picture 16">
              <a:extLst>
                <a:ext uri="{FF2B5EF4-FFF2-40B4-BE49-F238E27FC236}">
                  <a16:creationId xmlns:a16="http://schemas.microsoft.com/office/drawing/2014/main" id="{AB1223B4-E19F-4EE9-9008-82392E956CFC}"/>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2894076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60F7-1FC7-45B9-8A7B-A48917D1E5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4D1690-2FC3-4C7F-B78A-8BEDCC9ACC2D}"/>
              </a:ext>
            </a:extLst>
          </p:cNvPr>
          <p:cNvSpPr>
            <a:spLocks noGrp="1"/>
          </p:cNvSpPr>
          <p:nvPr>
            <p:ph idx="1"/>
          </p:nvPr>
        </p:nvSpPr>
        <p:spPr/>
        <p:txBody>
          <a:bodyPr/>
          <a:lstStyle/>
          <a:p>
            <a:endParaRPr lang="en-US"/>
          </a:p>
        </p:txBody>
      </p:sp>
      <p:pic>
        <p:nvPicPr>
          <p:cNvPr id="4" name="Picture 3" descr="Sketch of outdoor things">
            <a:extLst>
              <a:ext uri="{FF2B5EF4-FFF2-40B4-BE49-F238E27FC236}">
                <a16:creationId xmlns:a16="http://schemas.microsoft.com/office/drawing/2014/main" id="{8CD971D8-9566-49A2-B9D3-C46BBDED891B}"/>
              </a:ext>
            </a:extLst>
          </p:cNvPr>
          <p:cNvPicPr>
            <a:picLocks noChangeAspect="1"/>
          </p:cNvPicPr>
          <p:nvPr/>
        </p:nvPicPr>
        <p:blipFill rotWithShape="1">
          <a:blip r:embed="rId3"/>
          <a:srcRect t="13128"/>
          <a:stretch/>
        </p:blipFill>
        <p:spPr>
          <a:xfrm>
            <a:off x="-112295" y="-628038"/>
            <a:ext cx="12323541" cy="6931982"/>
          </a:xfrm>
          <a:prstGeom prst="rect">
            <a:avLst/>
          </a:prstGeom>
        </p:spPr>
      </p:pic>
      <p:sp>
        <p:nvSpPr>
          <p:cNvPr id="13" name="Oval 12">
            <a:extLst>
              <a:ext uri="{FF2B5EF4-FFF2-40B4-BE49-F238E27FC236}">
                <a16:creationId xmlns:a16="http://schemas.microsoft.com/office/drawing/2014/main" id="{690BD54B-900B-405F-993B-54810E5E754C}"/>
              </a:ext>
            </a:extLst>
          </p:cNvPr>
          <p:cNvSpPr/>
          <p:nvPr/>
        </p:nvSpPr>
        <p:spPr>
          <a:xfrm>
            <a:off x="-224593" y="786063"/>
            <a:ext cx="6160169" cy="6160169"/>
          </a:xfrm>
          <a:prstGeom prst="ellipse">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314;p34">
            <a:extLst>
              <a:ext uri="{FF2B5EF4-FFF2-40B4-BE49-F238E27FC236}">
                <a16:creationId xmlns:a16="http://schemas.microsoft.com/office/drawing/2014/main" id="{FC368CCD-08D4-45B8-A92A-CB95C9247DE1}"/>
              </a:ext>
            </a:extLst>
          </p:cNvPr>
          <p:cNvSpPr txBox="1">
            <a:spLocks/>
          </p:cNvSpPr>
          <p:nvPr/>
        </p:nvSpPr>
        <p:spPr>
          <a:xfrm>
            <a:off x="719957" y="1575737"/>
            <a:ext cx="4204137" cy="1342754"/>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
                <a:srgbClr val="0E1F56"/>
              </a:buClr>
              <a:buSzPts val="3600"/>
              <a:buFontTx/>
              <a:buNone/>
              <a:tabLst/>
              <a:defRPr/>
            </a:pPr>
            <a:r>
              <a:rPr kumimoji="0" lang="en-US" sz="3600" b="1" i="0" u="none" strike="noStrike" kern="1200" cap="none" spc="0" normalizeH="0" baseline="0" noProof="0" dirty="0">
                <a:ln>
                  <a:noFill/>
                </a:ln>
                <a:solidFill>
                  <a:srgbClr val="0E2C68"/>
                </a:solidFill>
                <a:effectLst/>
                <a:uLnTx/>
                <a:uFillTx/>
                <a:latin typeface="Calibri Light" panose="020F0302020204030204"/>
                <a:ea typeface="+mj-ea"/>
                <a:cs typeface="+mj-cs"/>
              </a:rPr>
              <a:t>Stress Buster: </a:t>
            </a:r>
          </a:p>
          <a:p>
            <a:pPr marL="0" marR="0" lvl="0" indent="0" algn="ctr" defTabSz="914400" rtl="0" eaLnBrk="1" fontAlgn="auto" latinLnBrk="0" hangingPunct="1">
              <a:lnSpc>
                <a:spcPct val="90000"/>
              </a:lnSpc>
              <a:spcBef>
                <a:spcPct val="0"/>
              </a:spcBef>
              <a:spcAft>
                <a:spcPts val="600"/>
              </a:spcAft>
              <a:buClr>
                <a:srgbClr val="0E1F56"/>
              </a:buClr>
              <a:buSzPts val="3600"/>
              <a:buFontTx/>
              <a:buNone/>
              <a:tabLst/>
              <a:defRPr/>
            </a:pPr>
            <a:r>
              <a:rPr kumimoji="0" lang="en-US" sz="3600" b="1" i="0" u="none" strike="noStrike" kern="1200" cap="none" spc="0" normalizeH="0" baseline="0" noProof="0" dirty="0">
                <a:ln>
                  <a:noFill/>
                </a:ln>
                <a:solidFill>
                  <a:srgbClr val="0E2C68"/>
                </a:solidFill>
                <a:effectLst/>
                <a:uLnTx/>
                <a:uFillTx/>
                <a:latin typeface="Calibri Light" panose="020F0302020204030204"/>
                <a:ea typeface="+mj-ea"/>
                <a:cs typeface="+mj-cs"/>
              </a:rPr>
              <a:t>What’s My Story?</a:t>
            </a:r>
          </a:p>
        </p:txBody>
      </p:sp>
      <p:sp>
        <p:nvSpPr>
          <p:cNvPr id="12" name="Content Placeholder 2">
            <a:extLst>
              <a:ext uri="{FF2B5EF4-FFF2-40B4-BE49-F238E27FC236}">
                <a16:creationId xmlns:a16="http://schemas.microsoft.com/office/drawing/2014/main" id="{182A7AA5-9CB6-4BC1-B13D-6A08445D1F46}"/>
              </a:ext>
            </a:extLst>
          </p:cNvPr>
          <p:cNvSpPr txBox="1">
            <a:spLocks/>
          </p:cNvSpPr>
          <p:nvPr/>
        </p:nvSpPr>
        <p:spPr>
          <a:xfrm>
            <a:off x="329655" y="2750504"/>
            <a:ext cx="5345431" cy="344041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0E2C68"/>
                </a:solidFill>
              </a:rPr>
              <a:t>Ask yourself: What's the story I'm telling myself?</a:t>
            </a:r>
          </a:p>
          <a:p>
            <a:r>
              <a:rPr lang="en-US" sz="2200" dirty="0">
                <a:solidFill>
                  <a:srgbClr val="0E2C68"/>
                </a:solidFill>
                <a:ea typeface="Calibri" panose="020F0502020204030204" pitchFamily="34" charset="0"/>
              </a:rPr>
              <a:t>Without taking time to reflect and understand your story, your brain may keep reacting to reminders of the unresolved traumatic material which can take you out of your window of tolerance.</a:t>
            </a:r>
          </a:p>
          <a:p>
            <a:r>
              <a:rPr lang="en-US" sz="2200" dirty="0">
                <a:solidFill>
                  <a:srgbClr val="0E2C68"/>
                </a:solidFill>
              </a:rPr>
              <a:t>Look for your go-to Automatic Negative Thoughts (ANTs) and try to reframe them</a:t>
            </a:r>
          </a:p>
          <a:p>
            <a:endParaRPr lang="en-US" sz="2200" dirty="0">
              <a:solidFill>
                <a:srgbClr val="0E2C68"/>
              </a:solidFill>
            </a:endParaRPr>
          </a:p>
        </p:txBody>
      </p:sp>
      <p:grpSp>
        <p:nvGrpSpPr>
          <p:cNvPr id="5" name="Group 4">
            <a:extLst>
              <a:ext uri="{FF2B5EF4-FFF2-40B4-BE49-F238E27FC236}">
                <a16:creationId xmlns:a16="http://schemas.microsoft.com/office/drawing/2014/main" id="{83AA8E7F-82FC-4B65-A1F3-1B70464E066D}"/>
              </a:ext>
            </a:extLst>
          </p:cNvPr>
          <p:cNvGrpSpPr/>
          <p:nvPr/>
        </p:nvGrpSpPr>
        <p:grpSpPr>
          <a:xfrm>
            <a:off x="0" y="6218529"/>
            <a:ext cx="12192000" cy="752006"/>
            <a:chOff x="0" y="6218529"/>
            <a:chExt cx="12192000" cy="752006"/>
          </a:xfrm>
        </p:grpSpPr>
        <p:sp>
          <p:nvSpPr>
            <p:cNvPr id="6" name="Rectangle 5">
              <a:extLst>
                <a:ext uri="{FF2B5EF4-FFF2-40B4-BE49-F238E27FC236}">
                  <a16:creationId xmlns:a16="http://schemas.microsoft.com/office/drawing/2014/main" id="{D56B546B-2F79-438F-91B0-18FB105046E4}"/>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logo&#10;&#10;Description automatically generated">
              <a:extLst>
                <a:ext uri="{FF2B5EF4-FFF2-40B4-BE49-F238E27FC236}">
                  <a16:creationId xmlns:a16="http://schemas.microsoft.com/office/drawing/2014/main" id="{B26F5B7D-0104-4AB4-B190-AEC35BE914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8" name="Picture 7">
              <a:extLst>
                <a:ext uri="{FF2B5EF4-FFF2-40B4-BE49-F238E27FC236}">
                  <a16:creationId xmlns:a16="http://schemas.microsoft.com/office/drawing/2014/main" id="{D1BDC680-5E10-4ABC-98B8-7866C2638A65}"/>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9" name="Picture 8" descr="A close up of a sign&#10;&#10;Description automatically generated">
              <a:extLst>
                <a:ext uri="{FF2B5EF4-FFF2-40B4-BE49-F238E27FC236}">
                  <a16:creationId xmlns:a16="http://schemas.microsoft.com/office/drawing/2014/main" id="{9A7649FF-597B-40FC-9E18-9F12A1A461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0" name="Picture 9">
              <a:extLst>
                <a:ext uri="{FF2B5EF4-FFF2-40B4-BE49-F238E27FC236}">
                  <a16:creationId xmlns:a16="http://schemas.microsoft.com/office/drawing/2014/main" id="{398AA0C1-DAC6-4104-BECF-E8AB4F3DB971}"/>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333093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699345-E6DB-4493-A475-426F93B26C6F}"/>
              </a:ext>
            </a:extLst>
          </p:cNvPr>
          <p:cNvSpPr>
            <a:spLocks noGrp="1"/>
          </p:cNvSpPr>
          <p:nvPr>
            <p:ph type="title"/>
          </p:nvPr>
        </p:nvSpPr>
        <p:spPr>
          <a:xfrm>
            <a:off x="403397" y="587477"/>
            <a:ext cx="4889091" cy="1800165"/>
          </a:xfrm>
        </p:spPr>
        <p:txBody>
          <a:bodyPr anchor="t">
            <a:normAutofit/>
          </a:bodyPr>
          <a:lstStyle/>
          <a:p>
            <a:r>
              <a:rPr lang="en-US" sz="4000" b="1" dirty="0">
                <a:solidFill>
                  <a:srgbClr val="0E2C68"/>
                </a:solidFill>
              </a:rPr>
              <a:t>Stress Buster: </a:t>
            </a:r>
            <a:br>
              <a:rPr lang="en-US" sz="4000" b="1" dirty="0">
                <a:solidFill>
                  <a:srgbClr val="0E2C68"/>
                </a:solidFill>
              </a:rPr>
            </a:br>
            <a:r>
              <a:rPr lang="en-US" sz="4000" b="1" dirty="0">
                <a:solidFill>
                  <a:srgbClr val="0E2C68"/>
                </a:solidFill>
              </a:rPr>
              <a:t>Support Systems</a:t>
            </a:r>
          </a:p>
        </p:txBody>
      </p:sp>
      <p:cxnSp>
        <p:nvCxnSpPr>
          <p:cNvPr id="2" name="Straight Connector 1">
            <a:extLst>
              <a:ext uri="{FF2B5EF4-FFF2-40B4-BE49-F238E27FC236}">
                <a16:creationId xmlns:a16="http://schemas.microsoft.com/office/drawing/2014/main" id="{366422DF-C28E-44CA-3D3B-BDCB279B13E9}"/>
              </a:ext>
            </a:extLst>
          </p:cNvPr>
          <p:cNvCxnSpPr/>
          <p:nvPr/>
        </p:nvCxnSpPr>
        <p:spPr>
          <a:xfrm>
            <a:off x="329655" y="2152227"/>
            <a:ext cx="5285322" cy="0"/>
          </a:xfrm>
          <a:prstGeom prst="line">
            <a:avLst/>
          </a:prstGeom>
          <a:ln>
            <a:solidFill>
              <a:srgbClr val="0E1F56"/>
            </a:solidFill>
          </a:ln>
        </p:spPr>
        <p:style>
          <a:lnRef idx="1">
            <a:schemeClr val="accent1"/>
          </a:lnRef>
          <a:fillRef idx="0">
            <a:schemeClr val="accent1"/>
          </a:fillRef>
          <a:effectRef idx="0">
            <a:schemeClr val="accent1"/>
          </a:effectRef>
          <a:fontRef idx="minor">
            <a:schemeClr val="tx1"/>
          </a:fontRef>
        </p:style>
      </p:cxnSp>
      <p:pic>
        <p:nvPicPr>
          <p:cNvPr id="14" name="Picture 13" descr="Holding hands">
            <a:extLst>
              <a:ext uri="{FF2B5EF4-FFF2-40B4-BE49-F238E27FC236}">
                <a16:creationId xmlns:a16="http://schemas.microsoft.com/office/drawing/2014/main" id="{8F1EEA2A-3DB0-F078-18E4-D6D65550BA19}"/>
              </a:ext>
            </a:extLst>
          </p:cNvPr>
          <p:cNvPicPr>
            <a:picLocks noChangeAspect="1"/>
          </p:cNvPicPr>
          <p:nvPr/>
        </p:nvPicPr>
        <p:blipFill>
          <a:blip r:embed="rId2"/>
          <a:stretch>
            <a:fillRect/>
          </a:stretch>
        </p:blipFill>
        <p:spPr>
          <a:xfrm>
            <a:off x="7921472" y="587477"/>
            <a:ext cx="3296168" cy="2197660"/>
          </a:xfrm>
          <a:prstGeom prst="rect">
            <a:avLst/>
          </a:prstGeom>
        </p:spPr>
      </p:pic>
      <p:graphicFrame>
        <p:nvGraphicFramePr>
          <p:cNvPr id="16" name="Content Placeholder 2">
            <a:extLst>
              <a:ext uri="{FF2B5EF4-FFF2-40B4-BE49-F238E27FC236}">
                <a16:creationId xmlns:a16="http://schemas.microsoft.com/office/drawing/2014/main" id="{40510F3D-BCEB-3BD6-E18F-42AC3C7F3994}"/>
              </a:ext>
            </a:extLst>
          </p:cNvPr>
          <p:cNvGraphicFramePr/>
          <p:nvPr>
            <p:extLst>
              <p:ext uri="{D42A27DB-BD31-4B8C-83A1-F6EECF244321}">
                <p14:modId xmlns:p14="http://schemas.microsoft.com/office/powerpoint/2010/main" val="3988588069"/>
              </p:ext>
            </p:extLst>
          </p:nvPr>
        </p:nvGraphicFramePr>
        <p:xfrm>
          <a:off x="594571" y="3192348"/>
          <a:ext cx="7965183" cy="2360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B28109C7-E135-E9FB-466C-9730C3967121}"/>
              </a:ext>
            </a:extLst>
          </p:cNvPr>
          <p:cNvSpPr/>
          <p:nvPr/>
        </p:nvSpPr>
        <p:spPr>
          <a:xfrm>
            <a:off x="8471518" y="3138018"/>
            <a:ext cx="3185295" cy="2022662"/>
          </a:xfrm>
          <a:prstGeom prst="roundRect">
            <a:avLst>
              <a:gd name="adj" fmla="val 10000"/>
            </a:avLst>
          </a:prstGeom>
          <a:solidFill>
            <a:srgbClr val="0E2C6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ABF50CC0-60F0-3615-F800-0C78B079EED5}"/>
              </a:ext>
            </a:extLst>
          </p:cNvPr>
          <p:cNvGrpSpPr/>
          <p:nvPr/>
        </p:nvGrpSpPr>
        <p:grpSpPr>
          <a:xfrm>
            <a:off x="8825440" y="3474244"/>
            <a:ext cx="3185295" cy="2022662"/>
            <a:chOff x="4513474" y="336991"/>
            <a:chExt cx="3185295" cy="2022662"/>
          </a:xfrm>
        </p:grpSpPr>
        <p:sp>
          <p:nvSpPr>
            <p:cNvPr id="18" name="Rectangle: Rounded Corners 17">
              <a:extLst>
                <a:ext uri="{FF2B5EF4-FFF2-40B4-BE49-F238E27FC236}">
                  <a16:creationId xmlns:a16="http://schemas.microsoft.com/office/drawing/2014/main" id="{5E08DD26-9BEB-63BC-86C8-5BC842EC1B0B}"/>
                </a:ext>
              </a:extLst>
            </p:cNvPr>
            <p:cNvSpPr/>
            <p:nvPr/>
          </p:nvSpPr>
          <p:spPr>
            <a:xfrm>
              <a:off x="4513474" y="336991"/>
              <a:ext cx="3185295" cy="202266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Rounded Corners 5">
              <a:extLst>
                <a:ext uri="{FF2B5EF4-FFF2-40B4-BE49-F238E27FC236}">
                  <a16:creationId xmlns:a16="http://schemas.microsoft.com/office/drawing/2014/main" id="{562E2B50-B3BD-3EE5-B0B0-08E0AF5CFC54}"/>
                </a:ext>
              </a:extLst>
            </p:cNvPr>
            <p:cNvSpPr txBox="1"/>
            <p:nvPr/>
          </p:nvSpPr>
          <p:spPr>
            <a:xfrm>
              <a:off x="4572716" y="396233"/>
              <a:ext cx="3066811" cy="19041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E2C68"/>
                  </a:solidFill>
                </a:rPr>
                <a:t>Professional Support</a:t>
              </a:r>
            </a:p>
          </p:txBody>
        </p:sp>
      </p:grpSp>
      <p:grpSp>
        <p:nvGrpSpPr>
          <p:cNvPr id="20" name="Group 19">
            <a:extLst>
              <a:ext uri="{FF2B5EF4-FFF2-40B4-BE49-F238E27FC236}">
                <a16:creationId xmlns:a16="http://schemas.microsoft.com/office/drawing/2014/main" id="{98AEE142-7F9F-4E14-A6B4-6D5C32377A21}"/>
              </a:ext>
            </a:extLst>
          </p:cNvPr>
          <p:cNvGrpSpPr/>
          <p:nvPr/>
        </p:nvGrpSpPr>
        <p:grpSpPr>
          <a:xfrm>
            <a:off x="0" y="6218529"/>
            <a:ext cx="12192000" cy="752006"/>
            <a:chOff x="0" y="6218529"/>
            <a:chExt cx="12192000" cy="752006"/>
          </a:xfrm>
        </p:grpSpPr>
        <p:sp>
          <p:nvSpPr>
            <p:cNvPr id="21" name="Rectangle 20">
              <a:extLst>
                <a:ext uri="{FF2B5EF4-FFF2-40B4-BE49-F238E27FC236}">
                  <a16:creationId xmlns:a16="http://schemas.microsoft.com/office/drawing/2014/main" id="{8308579E-BBAF-4E4C-AFC8-FAAE88C23F1D}"/>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close up of a logo&#10;&#10;Description automatically generated">
              <a:extLst>
                <a:ext uri="{FF2B5EF4-FFF2-40B4-BE49-F238E27FC236}">
                  <a16:creationId xmlns:a16="http://schemas.microsoft.com/office/drawing/2014/main" id="{CE5AE149-70C4-4AD6-9990-DA21D6A7CF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3" name="Picture 22">
              <a:extLst>
                <a:ext uri="{FF2B5EF4-FFF2-40B4-BE49-F238E27FC236}">
                  <a16:creationId xmlns:a16="http://schemas.microsoft.com/office/drawing/2014/main" id="{9062D126-506B-41FB-9EE3-28DFA4B918ED}"/>
                </a:ext>
              </a:extLst>
            </p:cNvPr>
            <p:cNvPicPr>
              <a:picLocks noChangeAspect="1"/>
            </p:cNvPicPr>
            <p:nvPr userDrawn="1"/>
          </p:nvPicPr>
          <p:blipFill>
            <a:blip r:embed="rId9"/>
            <a:stretch>
              <a:fillRect/>
            </a:stretch>
          </p:blipFill>
          <p:spPr>
            <a:xfrm>
              <a:off x="6148795" y="6218529"/>
              <a:ext cx="3037674" cy="752006"/>
            </a:xfrm>
            <a:prstGeom prst="rect">
              <a:avLst/>
            </a:prstGeom>
          </p:spPr>
        </p:pic>
        <p:pic>
          <p:nvPicPr>
            <p:cNvPr id="24" name="Picture 23" descr="A close up of a sign&#10;&#10;Description automatically generated">
              <a:extLst>
                <a:ext uri="{FF2B5EF4-FFF2-40B4-BE49-F238E27FC236}">
                  <a16:creationId xmlns:a16="http://schemas.microsoft.com/office/drawing/2014/main" id="{45C5BA6D-38AF-47DF-967F-78F356302A5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5" name="Picture 24">
              <a:extLst>
                <a:ext uri="{FF2B5EF4-FFF2-40B4-BE49-F238E27FC236}">
                  <a16:creationId xmlns:a16="http://schemas.microsoft.com/office/drawing/2014/main" id="{DA9428D0-AE95-41EB-BE4B-F0B5B2CD4B6A}"/>
                </a:ext>
              </a:extLst>
            </p:cNvPr>
            <p:cNvPicPr>
              <a:picLocks noChangeAspect="1"/>
            </p:cNvPicPr>
            <p:nvPr/>
          </p:nvPicPr>
          <p:blipFill>
            <a:blip r:embed="rId11"/>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1189028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4"/>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Google Shape;336;p37"/>
          <p:cNvSpPr txBox="1">
            <a:spLocks noGrp="1"/>
          </p:cNvSpPr>
          <p:nvPr>
            <p:ph type="body" idx="1"/>
          </p:nvPr>
        </p:nvSpPr>
        <p:spPr>
          <a:xfrm>
            <a:off x="231370" y="1671204"/>
            <a:ext cx="6560127" cy="2260833"/>
          </a:xfrm>
          <a:prstGeom prst="rect">
            <a:avLst/>
          </a:prstGeom>
        </p:spPr>
        <p:txBody>
          <a:bodyPr spcFirstLastPara="1" vert="horz" lIns="91440" tIns="45720" rIns="91440" bIns="45720" rtlCol="0" anchorCtr="0">
            <a:normAutofit/>
          </a:bodyPr>
          <a:lstStyle/>
          <a:p>
            <a:pPr marL="0" marR="0" lvl="1" indent="0">
              <a:lnSpc>
                <a:spcPct val="123000"/>
              </a:lnSpc>
              <a:spcBef>
                <a:spcPts val="0"/>
              </a:spcBef>
              <a:spcAft>
                <a:spcPts val="600"/>
              </a:spcAft>
              <a:buClr>
                <a:srgbClr val="0E1F56"/>
              </a:buClr>
              <a:buSzPts val="2000"/>
              <a:buNone/>
            </a:pPr>
            <a:r>
              <a:rPr lang="en-US" sz="2000" dirty="0">
                <a:solidFill>
                  <a:srgbClr val="0E2C68"/>
                </a:solidFill>
                <a:sym typeface="Calibri"/>
              </a:rPr>
              <a:t>Coping strategies for general stress</a:t>
            </a:r>
          </a:p>
          <a:p>
            <a:pPr marL="231775" lvl="1" indent="-231775">
              <a:lnSpc>
                <a:spcPct val="103000"/>
              </a:lnSpc>
              <a:spcBef>
                <a:spcPts val="0"/>
              </a:spcBef>
              <a:buClr>
                <a:srgbClr val="0E1F56"/>
              </a:buClr>
              <a:buSzPts val="2000"/>
            </a:pPr>
            <a:r>
              <a:rPr lang="en-US" sz="1700" dirty="0">
                <a:solidFill>
                  <a:srgbClr val="0E2C68"/>
                </a:solidFill>
                <a:sym typeface="Calibri"/>
              </a:rPr>
              <a:t>What you can control (making changes to the situation itself)</a:t>
            </a:r>
          </a:p>
          <a:p>
            <a:pPr marL="231775" lvl="1" indent="-231775">
              <a:lnSpc>
                <a:spcPct val="103000"/>
              </a:lnSpc>
              <a:spcBef>
                <a:spcPts val="0"/>
              </a:spcBef>
              <a:buClr>
                <a:srgbClr val="0E1F56"/>
              </a:buClr>
              <a:buSzPts val="2000"/>
            </a:pPr>
            <a:r>
              <a:rPr lang="en-US" sz="1700" dirty="0">
                <a:solidFill>
                  <a:srgbClr val="0E2C68"/>
                </a:solidFill>
                <a:sym typeface="Calibri"/>
              </a:rPr>
              <a:t>How you react in situations</a:t>
            </a:r>
          </a:p>
          <a:p>
            <a:pPr marL="231775" lvl="1" indent="-231775">
              <a:lnSpc>
                <a:spcPct val="103000"/>
              </a:lnSpc>
              <a:spcBef>
                <a:spcPts val="0"/>
              </a:spcBef>
              <a:buClr>
                <a:srgbClr val="0E1F56"/>
              </a:buClr>
              <a:buSzPts val="2000"/>
            </a:pPr>
            <a:r>
              <a:rPr lang="en-US" sz="1700" dirty="0">
                <a:solidFill>
                  <a:srgbClr val="0E2C68"/>
                </a:solidFill>
                <a:sym typeface="Calibri"/>
              </a:rPr>
              <a:t>Healthy living (exercise, nutrition, sleep)</a:t>
            </a:r>
          </a:p>
          <a:p>
            <a:pPr marL="231775" lvl="1" indent="-231775">
              <a:lnSpc>
                <a:spcPct val="100000"/>
              </a:lnSpc>
              <a:spcBef>
                <a:spcPts val="0"/>
              </a:spcBef>
              <a:buClr>
                <a:srgbClr val="0E1F56"/>
              </a:buClr>
              <a:buSzPts val="2000"/>
            </a:pPr>
            <a:r>
              <a:rPr lang="en-US" sz="1700" dirty="0">
                <a:solidFill>
                  <a:srgbClr val="0E2C68"/>
                </a:solidFill>
                <a:sym typeface="Calibri"/>
              </a:rPr>
              <a:t>Taking time for yourself/self-care  (reading, going for a walk, spending time in nature etc.)</a:t>
            </a:r>
            <a:endParaRPr lang="en-US" sz="1700" dirty="0">
              <a:solidFill>
                <a:srgbClr val="0E2C68"/>
              </a:solidFill>
            </a:endParaRPr>
          </a:p>
          <a:p>
            <a:pPr marL="914400" marR="0" lvl="2" indent="-228600">
              <a:lnSpc>
                <a:spcPct val="123000"/>
              </a:lnSpc>
              <a:spcBef>
                <a:spcPts val="0"/>
              </a:spcBef>
              <a:spcAft>
                <a:spcPts val="600"/>
              </a:spcAft>
              <a:buClr>
                <a:srgbClr val="0E1F56"/>
              </a:buClr>
              <a:buSzPts val="2000"/>
            </a:pPr>
            <a:endParaRPr lang="en-US" sz="2200" dirty="0">
              <a:solidFill>
                <a:srgbClr val="0E2C68"/>
              </a:solidFill>
              <a:sym typeface="Calibri"/>
            </a:endParaRPr>
          </a:p>
          <a:p>
            <a:pPr marL="914400" marR="0" lvl="2" indent="-228600">
              <a:spcBef>
                <a:spcPts val="0"/>
              </a:spcBef>
              <a:spcAft>
                <a:spcPts val="600"/>
              </a:spcAft>
              <a:buClr>
                <a:schemeClr val="dk1"/>
              </a:buClr>
              <a:buSzPts val="2000"/>
            </a:pPr>
            <a:endParaRPr lang="en-US" sz="1100" dirty="0">
              <a:solidFill>
                <a:srgbClr val="0E2C68"/>
              </a:solidFill>
              <a:sym typeface="Calibri"/>
            </a:endParaRPr>
          </a:p>
        </p:txBody>
      </p:sp>
      <p:pic>
        <p:nvPicPr>
          <p:cNvPr id="338" name="Picture 337" descr="Plant growing in a concrete crack">
            <a:extLst>
              <a:ext uri="{FF2B5EF4-FFF2-40B4-BE49-F238E27FC236}">
                <a16:creationId xmlns:a16="http://schemas.microsoft.com/office/drawing/2014/main" id="{30C8EC35-7511-420C-A761-035A314C6B43}"/>
              </a:ext>
            </a:extLst>
          </p:cNvPr>
          <p:cNvPicPr>
            <a:picLocks noChangeAspect="1"/>
          </p:cNvPicPr>
          <p:nvPr/>
        </p:nvPicPr>
        <p:blipFill rotWithShape="1">
          <a:blip r:embed="rId3"/>
          <a:srcRect l="11664" r="3029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9F3CF5A5-4EC1-4D57-B912-FFA9D6F98116}"/>
              </a:ext>
            </a:extLst>
          </p:cNvPr>
          <p:cNvSpPr txBox="1"/>
          <p:nvPr/>
        </p:nvSpPr>
        <p:spPr>
          <a:xfrm>
            <a:off x="0" y="3882130"/>
            <a:ext cx="7211028" cy="2095061"/>
          </a:xfrm>
          <a:prstGeom prst="rect">
            <a:avLst/>
          </a:prstGeom>
          <a:noFill/>
        </p:spPr>
        <p:txBody>
          <a:bodyPr wrap="square">
            <a:spAutoFit/>
          </a:bodyPr>
          <a:lstStyle/>
          <a:p>
            <a:pPr marL="855663" marR="0" lvl="1" indent="-681038">
              <a:lnSpc>
                <a:spcPct val="103000"/>
              </a:lnSpc>
              <a:spcBef>
                <a:spcPts val="0"/>
              </a:spcBef>
              <a:spcAft>
                <a:spcPts val="600"/>
              </a:spcAft>
              <a:buClr>
                <a:srgbClr val="0E1F56"/>
              </a:buClr>
              <a:buSzPts val="2000"/>
            </a:pPr>
            <a:r>
              <a:rPr lang="en-US" sz="2000" dirty="0">
                <a:solidFill>
                  <a:srgbClr val="0E2C68"/>
                </a:solidFill>
                <a:sym typeface="Calibri"/>
              </a:rPr>
              <a:t>Specific coping strategies for Secondary Traumatic Stress</a:t>
            </a:r>
          </a:p>
          <a:p>
            <a:pPr marL="463550" marR="0" lvl="2" indent="-231775">
              <a:lnSpc>
                <a:spcPct val="103000"/>
              </a:lnSpc>
              <a:spcBef>
                <a:spcPts val="0"/>
              </a:spcBef>
              <a:buClr>
                <a:srgbClr val="0E1F56"/>
              </a:buClr>
              <a:buSzPts val="2000"/>
              <a:buFont typeface="Arial" panose="020B0604020202020204" pitchFamily="34" charset="0"/>
              <a:buChar char="•"/>
            </a:pPr>
            <a:r>
              <a:rPr lang="en-US" sz="1700" dirty="0">
                <a:solidFill>
                  <a:srgbClr val="0E2C68"/>
                </a:solidFill>
                <a:sym typeface="Calibri"/>
              </a:rPr>
              <a:t>Engaging in Mindful Self-Awareness</a:t>
            </a:r>
          </a:p>
          <a:p>
            <a:pPr marL="463550" marR="0" lvl="2" indent="-231775">
              <a:lnSpc>
                <a:spcPct val="103000"/>
              </a:lnSpc>
              <a:spcBef>
                <a:spcPts val="0"/>
              </a:spcBef>
              <a:buClr>
                <a:srgbClr val="0E1F56"/>
              </a:buClr>
              <a:buSzPts val="2000"/>
              <a:buFont typeface="Arial" panose="020B0604020202020204" pitchFamily="34" charset="0"/>
              <a:buChar char="•"/>
            </a:pPr>
            <a:r>
              <a:rPr lang="en-US" sz="1700" dirty="0">
                <a:solidFill>
                  <a:srgbClr val="0E2C68"/>
                </a:solidFill>
                <a:sym typeface="Calibri"/>
              </a:rPr>
              <a:t>Managing Exposure to Trauma</a:t>
            </a:r>
          </a:p>
          <a:p>
            <a:pPr marL="463550" lvl="2" indent="-231775">
              <a:lnSpc>
                <a:spcPct val="103000"/>
              </a:lnSpc>
              <a:buClr>
                <a:srgbClr val="0E1F56"/>
              </a:buClr>
              <a:buSzPts val="2000"/>
              <a:buFont typeface="Arial" panose="020B0604020202020204" pitchFamily="34" charset="0"/>
              <a:buChar char="•"/>
            </a:pPr>
            <a:r>
              <a:rPr lang="en-US" sz="1700" dirty="0">
                <a:solidFill>
                  <a:srgbClr val="0E2C68"/>
                </a:solidFill>
                <a:sym typeface="Calibri"/>
              </a:rPr>
              <a:t>Identifying and Confronting Physical Reactions</a:t>
            </a:r>
          </a:p>
          <a:p>
            <a:pPr marL="463550" lvl="2" indent="-231775">
              <a:lnSpc>
                <a:spcPct val="103000"/>
              </a:lnSpc>
              <a:spcBef>
                <a:spcPts val="0"/>
              </a:spcBef>
              <a:buClr>
                <a:srgbClr val="0E1F56"/>
              </a:buClr>
              <a:buSzPts val="2000"/>
              <a:buFont typeface="Arial" panose="020B0604020202020204" pitchFamily="34" charset="0"/>
              <a:buChar char="•"/>
            </a:pPr>
            <a:r>
              <a:rPr lang="en-US" sz="1700" dirty="0">
                <a:solidFill>
                  <a:srgbClr val="0E2C68"/>
                </a:solidFill>
                <a:sym typeface="Calibri"/>
              </a:rPr>
              <a:t>Understanding and Expressing Feelings </a:t>
            </a:r>
          </a:p>
          <a:p>
            <a:pPr marL="463550" lvl="2" indent="-231775">
              <a:lnSpc>
                <a:spcPct val="103000"/>
              </a:lnSpc>
              <a:buClr>
                <a:srgbClr val="0E1F56"/>
              </a:buClr>
              <a:buSzPts val="2000"/>
              <a:buFont typeface="Arial" panose="020B0604020202020204" pitchFamily="34" charset="0"/>
              <a:buChar char="•"/>
            </a:pPr>
            <a:r>
              <a:rPr lang="en-US" sz="1700" dirty="0">
                <a:solidFill>
                  <a:srgbClr val="0E2C68"/>
                </a:solidFill>
                <a:sym typeface="Calibri"/>
              </a:rPr>
              <a:t>Creating a Story that Helps you Make Sense of your Trauma Exposure</a:t>
            </a:r>
          </a:p>
          <a:p>
            <a:pPr marL="463550" marR="0" lvl="2" indent="-231775">
              <a:spcBef>
                <a:spcPts val="0"/>
              </a:spcBef>
              <a:buClr>
                <a:srgbClr val="0E1F56"/>
              </a:buClr>
              <a:buSzPts val="2000"/>
              <a:buFont typeface="Arial" panose="020B0604020202020204" pitchFamily="34" charset="0"/>
              <a:buChar char="•"/>
            </a:pPr>
            <a:r>
              <a:rPr lang="en-US" sz="1700" dirty="0">
                <a:solidFill>
                  <a:srgbClr val="0E2C68"/>
                </a:solidFill>
                <a:sym typeface="Calibri"/>
              </a:rPr>
              <a:t>Support Systems</a:t>
            </a:r>
            <a:endParaRPr lang="en-US" sz="1700" dirty="0">
              <a:solidFill>
                <a:srgbClr val="0E2C68"/>
              </a:solidFill>
            </a:endParaRPr>
          </a:p>
        </p:txBody>
      </p:sp>
      <p:sp>
        <p:nvSpPr>
          <p:cNvPr id="335" name="Google Shape;335;p37"/>
          <p:cNvSpPr txBox="1">
            <a:spLocks noGrp="1"/>
          </p:cNvSpPr>
          <p:nvPr>
            <p:ph type="title"/>
          </p:nvPr>
        </p:nvSpPr>
        <p:spPr>
          <a:xfrm>
            <a:off x="655321" y="263724"/>
            <a:ext cx="8713124" cy="1191004"/>
          </a:xfrm>
          <a:prstGeom prst="rect">
            <a:avLst/>
          </a:prstGeom>
          <a:noFill/>
        </p:spPr>
        <p:txBody>
          <a:bodyPr spcFirstLastPara="1" vert="horz" lIns="91440" tIns="45720" rIns="91440" bIns="45720" rtlCol="0" anchor="ctr" anchorCtr="0">
            <a:normAutofit fontScale="90000"/>
          </a:bodyPr>
          <a:lstStyle/>
          <a:p>
            <a:pPr marL="0" lvl="0" indent="0">
              <a:spcBef>
                <a:spcPct val="0"/>
              </a:spcBef>
              <a:spcAft>
                <a:spcPts val="0"/>
              </a:spcAft>
              <a:buClr>
                <a:srgbClr val="0E1F56"/>
              </a:buClr>
              <a:buSzPts val="2800"/>
            </a:pPr>
            <a:r>
              <a:rPr lang="en-US" sz="4000" dirty="0">
                <a:solidFill>
                  <a:srgbClr val="0E2C68"/>
                </a:solidFill>
                <a:latin typeface="+mj-lt"/>
                <a:ea typeface="+mj-ea"/>
                <a:cs typeface="+mj-cs"/>
              </a:rPr>
              <a:t>List of Stress Busters for</a:t>
            </a:r>
            <a:br>
              <a:rPr lang="en-US" sz="4000" dirty="0">
                <a:solidFill>
                  <a:srgbClr val="0E2C68"/>
                </a:solidFill>
                <a:latin typeface="+mj-lt"/>
                <a:ea typeface="+mj-ea"/>
                <a:cs typeface="+mj-cs"/>
              </a:rPr>
            </a:br>
            <a:r>
              <a:rPr lang="en-US" sz="4000" dirty="0">
                <a:solidFill>
                  <a:srgbClr val="0E2C68"/>
                </a:solidFill>
                <a:latin typeface="+mj-lt"/>
                <a:ea typeface="+mj-ea"/>
                <a:cs typeface="+mj-cs"/>
              </a:rPr>
              <a:t>Addressing Caregiver Stress and Wellness:</a:t>
            </a:r>
            <a:br>
              <a:rPr lang="en-US" sz="4000" dirty="0">
                <a:solidFill>
                  <a:srgbClr val="0E2C68"/>
                </a:solidFill>
                <a:latin typeface="+mj-lt"/>
                <a:ea typeface="+mj-ea"/>
                <a:cs typeface="+mj-cs"/>
              </a:rPr>
            </a:br>
            <a:endParaRPr lang="en-US" sz="4000" dirty="0">
              <a:solidFill>
                <a:srgbClr val="0E2C68"/>
              </a:solidFill>
              <a:latin typeface="+mj-lt"/>
              <a:ea typeface="+mj-ea"/>
              <a:cs typeface="+mj-cs"/>
            </a:endParaRPr>
          </a:p>
        </p:txBody>
      </p:sp>
      <p:cxnSp>
        <p:nvCxnSpPr>
          <p:cNvPr id="4" name="Straight Connector 3">
            <a:extLst>
              <a:ext uri="{FF2B5EF4-FFF2-40B4-BE49-F238E27FC236}">
                <a16:creationId xmlns:a16="http://schemas.microsoft.com/office/drawing/2014/main" id="{52AF4025-9A68-4CE6-933F-0B53AC5F15BB}"/>
              </a:ext>
            </a:extLst>
          </p:cNvPr>
          <p:cNvCxnSpPr/>
          <p:nvPr/>
        </p:nvCxnSpPr>
        <p:spPr>
          <a:xfrm>
            <a:off x="374105" y="3732418"/>
            <a:ext cx="5913331" cy="0"/>
          </a:xfrm>
          <a:prstGeom prst="line">
            <a:avLst/>
          </a:prstGeom>
          <a:ln w="38100">
            <a:solidFill>
              <a:srgbClr val="0E1F56"/>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38DDAD2-BD0A-4C62-9DC2-F587CCCC53F4}"/>
              </a:ext>
            </a:extLst>
          </p:cNvPr>
          <p:cNvSpPr txBox="1"/>
          <p:nvPr/>
        </p:nvSpPr>
        <p:spPr>
          <a:xfrm>
            <a:off x="3453558" y="5967795"/>
            <a:ext cx="4300538" cy="246221"/>
          </a:xfrm>
          <a:prstGeom prst="rect">
            <a:avLst/>
          </a:prstGeom>
          <a:noFill/>
        </p:spPr>
        <p:txBody>
          <a:bodyPr wrap="square" rtlCol="0">
            <a:spAutoFit/>
          </a:bodyPr>
          <a:lstStyle/>
          <a:p>
            <a:r>
              <a:rPr lang="en-US" sz="1000" u="sng" dirty="0">
                <a:solidFill>
                  <a:srgbClr val="0E1F56"/>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https://www.c8sciences.com/about/8ccc/cognitive-flexibility/</a:t>
            </a:r>
            <a:endParaRPr lang="en-US" sz="1000" dirty="0">
              <a:solidFill>
                <a:srgbClr val="0E1F56"/>
              </a:solidFill>
            </a:endParaRPr>
          </a:p>
        </p:txBody>
      </p:sp>
      <p:cxnSp>
        <p:nvCxnSpPr>
          <p:cNvPr id="3" name="Straight Connector 2">
            <a:extLst>
              <a:ext uri="{FF2B5EF4-FFF2-40B4-BE49-F238E27FC236}">
                <a16:creationId xmlns:a16="http://schemas.microsoft.com/office/drawing/2014/main" id="{B8561FCF-E99C-3D0E-95C1-A3F3A5900747}"/>
              </a:ext>
            </a:extLst>
          </p:cNvPr>
          <p:cNvCxnSpPr/>
          <p:nvPr/>
        </p:nvCxnSpPr>
        <p:spPr>
          <a:xfrm>
            <a:off x="744797" y="1342108"/>
            <a:ext cx="5285322" cy="0"/>
          </a:xfrm>
          <a:prstGeom prst="line">
            <a:avLst/>
          </a:prstGeom>
          <a:ln>
            <a:solidFill>
              <a:srgbClr val="0E1F5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744BE5A-7212-4318-B85E-844B57A71EA1}"/>
              </a:ext>
            </a:extLst>
          </p:cNvPr>
          <p:cNvGrpSpPr/>
          <p:nvPr/>
        </p:nvGrpSpPr>
        <p:grpSpPr>
          <a:xfrm>
            <a:off x="0" y="6218529"/>
            <a:ext cx="12192000" cy="752006"/>
            <a:chOff x="0" y="6218529"/>
            <a:chExt cx="12192000" cy="752006"/>
          </a:xfrm>
        </p:grpSpPr>
        <p:sp>
          <p:nvSpPr>
            <p:cNvPr id="16" name="Rectangle 15">
              <a:extLst>
                <a:ext uri="{FF2B5EF4-FFF2-40B4-BE49-F238E27FC236}">
                  <a16:creationId xmlns:a16="http://schemas.microsoft.com/office/drawing/2014/main" id="{3792DB2F-201C-4331-9D19-BE8E568AE6E7}"/>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 up of a logo&#10;&#10;Description automatically generated">
              <a:extLst>
                <a:ext uri="{FF2B5EF4-FFF2-40B4-BE49-F238E27FC236}">
                  <a16:creationId xmlns:a16="http://schemas.microsoft.com/office/drawing/2014/main" id="{32CC3208-9D6A-44A8-9E90-ECE18FDB95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8" name="Picture 17">
              <a:extLst>
                <a:ext uri="{FF2B5EF4-FFF2-40B4-BE49-F238E27FC236}">
                  <a16:creationId xmlns:a16="http://schemas.microsoft.com/office/drawing/2014/main" id="{A8106079-D808-4E3C-A753-97F7D0E49727}"/>
                </a:ext>
              </a:extLst>
            </p:cNvPr>
            <p:cNvPicPr>
              <a:picLocks noChangeAspect="1"/>
            </p:cNvPicPr>
            <p:nvPr userDrawn="1"/>
          </p:nvPicPr>
          <p:blipFill>
            <a:blip r:embed="rId6"/>
            <a:stretch>
              <a:fillRect/>
            </a:stretch>
          </p:blipFill>
          <p:spPr>
            <a:xfrm>
              <a:off x="6148795" y="6218529"/>
              <a:ext cx="3037674" cy="752006"/>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80BB82-816D-4E3C-B47B-BAE84CEB2FF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0" name="Picture 19">
              <a:extLst>
                <a:ext uri="{FF2B5EF4-FFF2-40B4-BE49-F238E27FC236}">
                  <a16:creationId xmlns:a16="http://schemas.microsoft.com/office/drawing/2014/main" id="{81953AA8-E87F-4F05-9E5B-D93982A990CC}"/>
                </a:ext>
              </a:extLst>
            </p:cNvPr>
            <p:cNvPicPr>
              <a:picLocks noChangeAspect="1"/>
            </p:cNvPicPr>
            <p:nvPr/>
          </p:nvPicPr>
          <p:blipFill>
            <a:blip r:embed="rId8"/>
            <a:stretch>
              <a:fillRect/>
            </a:stretch>
          </p:blipFill>
          <p:spPr>
            <a:xfrm>
              <a:off x="3202268" y="6265900"/>
              <a:ext cx="1522939" cy="571420"/>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1"/>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Google Shape;342;p38"/>
          <p:cNvSpPr txBox="1">
            <a:spLocks noGrp="1"/>
          </p:cNvSpPr>
          <p:nvPr>
            <p:ph type="title"/>
          </p:nvPr>
        </p:nvSpPr>
        <p:spPr>
          <a:xfrm>
            <a:off x="1271588" y="662400"/>
            <a:ext cx="10055721" cy="1325563"/>
          </a:xfrm>
          <a:prstGeom prst="rect">
            <a:avLst/>
          </a:prstGeom>
        </p:spPr>
        <p:txBody>
          <a:bodyPr spcFirstLastPara="1" lIns="91425" tIns="0" rIns="91425" bIns="0" anchor="t" anchorCtr="0">
            <a:normAutofit/>
          </a:bodyPr>
          <a:lstStyle/>
          <a:p>
            <a:pPr marL="0" lvl="0" indent="0" rtl="0">
              <a:spcBef>
                <a:spcPts val="0"/>
              </a:spcBef>
              <a:spcAft>
                <a:spcPts val="0"/>
              </a:spcAft>
              <a:buClr>
                <a:srgbClr val="0E1F56"/>
              </a:buClr>
              <a:buSzPts val="2800"/>
              <a:buFont typeface="Calibri"/>
              <a:buNone/>
            </a:pPr>
            <a:r>
              <a:rPr lang="en-US" sz="4000" b="1" dirty="0">
                <a:solidFill>
                  <a:srgbClr val="0E2C68"/>
                </a:solidFill>
              </a:rPr>
              <a:t>Natalia and Anthony: Discussion on Secondary Traumatic Stress and Coping</a:t>
            </a:r>
          </a:p>
        </p:txBody>
      </p:sp>
      <p:grpSp>
        <p:nvGrpSpPr>
          <p:cNvPr id="94" name="Group 93">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95"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96"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43" name="Google Shape;343;p38"/>
          <p:cNvSpPr txBox="1">
            <a:spLocks noGrp="1"/>
          </p:cNvSpPr>
          <p:nvPr>
            <p:ph idx="1"/>
          </p:nvPr>
        </p:nvSpPr>
        <p:spPr>
          <a:xfrm>
            <a:off x="1448612" y="2001958"/>
            <a:ext cx="7410184" cy="3909599"/>
          </a:xfrm>
          <a:prstGeom prst="rect">
            <a:avLst/>
          </a:prstGeom>
        </p:spPr>
        <p:txBody>
          <a:bodyPr spcFirstLastPara="1" lIns="91425" tIns="45700" rIns="91425" bIns="45700" anchorCtr="0">
            <a:normAutofit fontScale="85000" lnSpcReduction="10000"/>
          </a:bodyPr>
          <a:lstStyle/>
          <a:p>
            <a:pPr marL="0" marR="0" lvl="0" indent="0" rtl="0">
              <a:lnSpc>
                <a:spcPct val="108000"/>
              </a:lnSpc>
              <a:spcBef>
                <a:spcPts val="0"/>
              </a:spcBef>
              <a:spcAft>
                <a:spcPts val="0"/>
              </a:spcAft>
              <a:buClr>
                <a:schemeClr val="dk1"/>
              </a:buClr>
              <a:buSzPts val="2600"/>
              <a:buNone/>
            </a:pPr>
            <a:r>
              <a:rPr lang="en-US" sz="2000" dirty="0">
                <a:solidFill>
                  <a:srgbClr val="0E2C68"/>
                </a:solidFill>
                <a:ea typeface="Calibri"/>
                <a:cs typeface="Calibri"/>
                <a:sym typeface="Calibri"/>
              </a:rPr>
              <a:t>Henry has been having nightmares and recently told Natalia that he dreams about his parents fighting and his mom getting hurt.  Natalia and Anthony have both seen him playing out fights with his action figures on several occasions and noticed that his play with them is getting increasingly violent. </a:t>
            </a:r>
            <a:r>
              <a:rPr lang="en-US" sz="2000" dirty="0">
                <a:solidFill>
                  <a:srgbClr val="0E2C68"/>
                </a:solidFill>
                <a:latin typeface="Calibri"/>
                <a:ea typeface="Calibri"/>
                <a:cs typeface="Calibri"/>
                <a:sym typeface="Calibri"/>
              </a:rPr>
              <a:t>Natalia asked him more about his play, and Henry shared several details about the violence that he witnessed between his parents.  </a:t>
            </a:r>
            <a:endParaRPr lang="en-US" sz="2000" dirty="0">
              <a:solidFill>
                <a:srgbClr val="0E2C68"/>
              </a:solidFill>
            </a:endParaRPr>
          </a:p>
          <a:p>
            <a:pPr marL="0" marR="0" lvl="0" indent="0" rtl="0">
              <a:lnSpc>
                <a:spcPct val="108000"/>
              </a:lnSpc>
              <a:spcBef>
                <a:spcPts val="0"/>
              </a:spcBef>
              <a:spcAft>
                <a:spcPts val="0"/>
              </a:spcAft>
              <a:buClr>
                <a:schemeClr val="dk1"/>
              </a:buClr>
              <a:buSzPts val="2600"/>
              <a:buNone/>
            </a:pPr>
            <a:endParaRPr lang="en-US" sz="2000" dirty="0">
              <a:solidFill>
                <a:srgbClr val="0E2C68"/>
              </a:solidFill>
              <a:ea typeface="Calibri"/>
              <a:cs typeface="Calibri"/>
              <a:sym typeface="Calibri"/>
            </a:endParaRPr>
          </a:p>
          <a:p>
            <a:pPr marL="0" marR="0" lvl="0" indent="0" rtl="0">
              <a:lnSpc>
                <a:spcPct val="108000"/>
              </a:lnSpc>
              <a:spcBef>
                <a:spcPts val="0"/>
              </a:spcBef>
              <a:spcAft>
                <a:spcPts val="0"/>
              </a:spcAft>
              <a:buClr>
                <a:schemeClr val="dk1"/>
              </a:buClr>
              <a:buSzPts val="2600"/>
              <a:buNone/>
            </a:pPr>
            <a:r>
              <a:rPr lang="en-US" sz="2000" dirty="0">
                <a:solidFill>
                  <a:srgbClr val="0E2C68"/>
                </a:solidFill>
                <a:ea typeface="Calibri"/>
                <a:cs typeface="Calibri"/>
                <a:sym typeface="Calibri"/>
              </a:rPr>
              <a:t>Anthony witnessed his step-dad hitting his mom when he was a child and he has had several nightmares of his own in the past few weeks.  </a:t>
            </a:r>
            <a:endParaRPr lang="en-US" sz="2000" dirty="0">
              <a:solidFill>
                <a:srgbClr val="0E2C68"/>
              </a:solidFill>
            </a:endParaRPr>
          </a:p>
          <a:p>
            <a:pPr marL="0" marR="0" lvl="0" indent="0" rtl="0">
              <a:lnSpc>
                <a:spcPct val="108000"/>
              </a:lnSpc>
              <a:spcBef>
                <a:spcPts val="800"/>
              </a:spcBef>
              <a:spcAft>
                <a:spcPts val="0"/>
              </a:spcAft>
              <a:buClr>
                <a:schemeClr val="dk1"/>
              </a:buClr>
              <a:buSzPts val="2600"/>
              <a:buNone/>
            </a:pPr>
            <a:endParaRPr lang="en-US" sz="2000" dirty="0">
              <a:solidFill>
                <a:srgbClr val="0E2C68"/>
              </a:solidFill>
              <a:latin typeface="Calibri"/>
              <a:ea typeface="Calibri"/>
              <a:cs typeface="Calibri"/>
              <a:sym typeface="Calibri"/>
            </a:endParaRPr>
          </a:p>
          <a:p>
            <a:pPr marL="290513" marR="0" lvl="0" indent="-290513" rtl="0">
              <a:lnSpc>
                <a:spcPct val="108000"/>
              </a:lnSpc>
              <a:spcBef>
                <a:spcPts val="800"/>
              </a:spcBef>
              <a:spcAft>
                <a:spcPts val="0"/>
              </a:spcAft>
              <a:buClr>
                <a:schemeClr val="dk1"/>
              </a:buClr>
              <a:buSzPts val="1700"/>
              <a:buFont typeface="Arial"/>
              <a:buChar char="•"/>
            </a:pPr>
            <a:r>
              <a:rPr lang="en-US" sz="2000" dirty="0">
                <a:solidFill>
                  <a:srgbClr val="0E2C68"/>
                </a:solidFill>
                <a:latin typeface="Calibri"/>
                <a:ea typeface="Calibri"/>
                <a:cs typeface="Calibri"/>
                <a:sym typeface="Calibri"/>
              </a:rPr>
              <a:t>How might hearing these details impact Natalia and Anthony?</a:t>
            </a:r>
            <a:endParaRPr lang="en-US" sz="2000" dirty="0">
              <a:solidFill>
                <a:srgbClr val="0E2C68"/>
              </a:solidFill>
            </a:endParaRPr>
          </a:p>
          <a:p>
            <a:pPr marL="285750" marR="0" lvl="0" indent="-285750" rtl="0">
              <a:lnSpc>
                <a:spcPct val="108000"/>
              </a:lnSpc>
              <a:spcBef>
                <a:spcPts val="800"/>
              </a:spcBef>
              <a:spcAft>
                <a:spcPts val="0"/>
              </a:spcAft>
              <a:buClr>
                <a:schemeClr val="dk1"/>
              </a:buClr>
              <a:buSzPts val="1800"/>
              <a:buFont typeface="Arial"/>
              <a:buChar char="•"/>
            </a:pPr>
            <a:r>
              <a:rPr lang="en-US" sz="2000" dirty="0">
                <a:solidFill>
                  <a:srgbClr val="0E2C68"/>
                </a:solidFill>
                <a:ea typeface="Calibri"/>
                <a:cs typeface="Calibri"/>
                <a:sym typeface="Calibri"/>
              </a:rPr>
              <a:t>How might this impact their parenting?</a:t>
            </a:r>
            <a:endParaRPr lang="en-US" sz="2000" dirty="0">
              <a:solidFill>
                <a:srgbClr val="0E2C68"/>
              </a:solidFill>
            </a:endParaRPr>
          </a:p>
          <a:p>
            <a:pPr marL="285750" marR="0" lvl="0" indent="-285750" rtl="0">
              <a:lnSpc>
                <a:spcPct val="108000"/>
              </a:lnSpc>
              <a:spcBef>
                <a:spcPts val="800"/>
              </a:spcBef>
              <a:spcAft>
                <a:spcPts val="0"/>
              </a:spcAft>
              <a:buClr>
                <a:schemeClr val="dk1"/>
              </a:buClr>
              <a:buSzPts val="1800"/>
              <a:buFont typeface="Arial"/>
              <a:buChar char="•"/>
            </a:pPr>
            <a:r>
              <a:rPr lang="en-US" sz="2000" dirty="0">
                <a:solidFill>
                  <a:srgbClr val="0E2C68"/>
                </a:solidFill>
                <a:ea typeface="Calibri"/>
                <a:cs typeface="Calibri"/>
                <a:sym typeface="Calibri"/>
              </a:rPr>
              <a:t>What are some ways that they might cope with the trauma exposure?</a:t>
            </a:r>
            <a:endParaRPr lang="en-US" sz="2000" dirty="0">
              <a:solidFill>
                <a:srgbClr val="0E2C68"/>
              </a:solidFill>
            </a:endParaRPr>
          </a:p>
          <a:p>
            <a:pPr marL="0" lvl="0" indent="0" rtl="0">
              <a:spcBef>
                <a:spcPts val="1800"/>
              </a:spcBef>
              <a:spcAft>
                <a:spcPts val="0"/>
              </a:spcAft>
              <a:buClr>
                <a:schemeClr val="dk1"/>
              </a:buClr>
              <a:buSzPts val="2400"/>
              <a:buNone/>
            </a:pPr>
            <a:endParaRPr lang="en-US" sz="2000" dirty="0">
              <a:solidFill>
                <a:srgbClr val="0E2C68"/>
              </a:solidFill>
            </a:endParaRPr>
          </a:p>
        </p:txBody>
      </p:sp>
      <p:pic>
        <p:nvPicPr>
          <p:cNvPr id="8" name="Picture 2" descr="man and woman holding hand while walking on bridge">
            <a:extLst>
              <a:ext uri="{FF2B5EF4-FFF2-40B4-BE49-F238E27FC236}">
                <a16:creationId xmlns:a16="http://schemas.microsoft.com/office/drawing/2014/main" id="{1CA9A927-FCE9-49C1-9042-3400217C7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58" t="57697" r="28644" b="16970"/>
          <a:stretch/>
        </p:blipFill>
        <p:spPr bwMode="auto">
          <a:xfrm>
            <a:off x="9405637" y="3045059"/>
            <a:ext cx="2042587" cy="182497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DECFDE3-C175-4254-AEF1-053EED028EB7}"/>
              </a:ext>
            </a:extLst>
          </p:cNvPr>
          <p:cNvGrpSpPr/>
          <p:nvPr/>
        </p:nvGrpSpPr>
        <p:grpSpPr>
          <a:xfrm>
            <a:off x="0" y="6218529"/>
            <a:ext cx="12192000" cy="752006"/>
            <a:chOff x="0" y="6218529"/>
            <a:chExt cx="12192000" cy="752006"/>
          </a:xfrm>
        </p:grpSpPr>
        <p:sp>
          <p:nvSpPr>
            <p:cNvPr id="15" name="Rectangle 14">
              <a:extLst>
                <a:ext uri="{FF2B5EF4-FFF2-40B4-BE49-F238E27FC236}">
                  <a16:creationId xmlns:a16="http://schemas.microsoft.com/office/drawing/2014/main" id="{2C29F455-3635-4B87-81DA-2D0A48DA8DDA}"/>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close up of a logo&#10;&#10;Description automatically generated">
              <a:extLst>
                <a:ext uri="{FF2B5EF4-FFF2-40B4-BE49-F238E27FC236}">
                  <a16:creationId xmlns:a16="http://schemas.microsoft.com/office/drawing/2014/main" id="{790BB793-D318-44BC-B081-C30646DD16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7" name="Picture 16">
              <a:extLst>
                <a:ext uri="{FF2B5EF4-FFF2-40B4-BE49-F238E27FC236}">
                  <a16:creationId xmlns:a16="http://schemas.microsoft.com/office/drawing/2014/main" id="{EFA4F616-9BAD-49B9-82A3-C22D431B66A8}"/>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8" name="Picture 17" descr="A close up of a sign&#10;&#10;Description automatically generated">
              <a:extLst>
                <a:ext uri="{FF2B5EF4-FFF2-40B4-BE49-F238E27FC236}">
                  <a16:creationId xmlns:a16="http://schemas.microsoft.com/office/drawing/2014/main" id="{2AB07C0C-D2F3-4B1B-A320-FD531337F6C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9" name="Picture 18">
              <a:extLst>
                <a:ext uri="{FF2B5EF4-FFF2-40B4-BE49-F238E27FC236}">
                  <a16:creationId xmlns:a16="http://schemas.microsoft.com/office/drawing/2014/main" id="{BDEDF5AB-1C7B-4792-A550-E2721635F4B3}"/>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7" name="Oval 6">
            <a:extLst>
              <a:ext uri="{FF2B5EF4-FFF2-40B4-BE49-F238E27FC236}">
                <a16:creationId xmlns:a16="http://schemas.microsoft.com/office/drawing/2014/main" id="{40F57AD3-8BE2-4B16-B3CC-385E0ED6E8D4}"/>
              </a:ext>
            </a:extLst>
          </p:cNvPr>
          <p:cNvSpPr/>
          <p:nvPr/>
        </p:nvSpPr>
        <p:spPr>
          <a:xfrm>
            <a:off x="3477496" y="983599"/>
            <a:ext cx="3619990" cy="903255"/>
          </a:xfrm>
          <a:prstGeom prst="ellipse">
            <a:avLst/>
          </a:prstGeom>
          <a:solidFill>
            <a:srgbClr val="0E2C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lnSpc>
                <a:spcPct val="90000"/>
              </a:lnSpc>
              <a:spcBef>
                <a:spcPts val="1200"/>
              </a:spcBef>
              <a:spcAft>
                <a:spcPts val="0"/>
              </a:spcAft>
              <a:buClr>
                <a:schemeClr val="dk1"/>
              </a:buClr>
              <a:buSzPts val="2400"/>
              <a:buNone/>
            </a:pPr>
            <a:r>
              <a:rPr lang="en-US" sz="2200" b="1" i="1" dirty="0">
                <a:solidFill>
                  <a:schemeClr val="bg1"/>
                </a:solidFill>
              </a:rPr>
              <a:t> Taking a Buffet Approach</a:t>
            </a:r>
          </a:p>
        </p:txBody>
      </p:sp>
      <p:sp>
        <p:nvSpPr>
          <p:cNvPr id="18" name="TextBox 17">
            <a:extLst>
              <a:ext uri="{FF2B5EF4-FFF2-40B4-BE49-F238E27FC236}">
                <a16:creationId xmlns:a16="http://schemas.microsoft.com/office/drawing/2014/main" id="{981E25FC-3E6F-4824-ABAB-D7EDC2E85023}"/>
              </a:ext>
            </a:extLst>
          </p:cNvPr>
          <p:cNvSpPr txBox="1"/>
          <p:nvPr/>
        </p:nvSpPr>
        <p:spPr>
          <a:xfrm>
            <a:off x="3192088" y="1816420"/>
            <a:ext cx="7771167" cy="4342727"/>
          </a:xfrm>
          <a:prstGeom prst="rect">
            <a:avLst/>
          </a:prstGeom>
          <a:noFill/>
        </p:spPr>
        <p:txBody>
          <a:bodyPr wrap="square">
            <a:spAutoFit/>
          </a:bodyPr>
          <a:lstStyle/>
          <a:p>
            <a:pPr marL="0" lvl="0" indent="0" algn="l" rtl="0">
              <a:lnSpc>
                <a:spcPct val="90000"/>
              </a:lnSpc>
              <a:spcBef>
                <a:spcPts val="1000"/>
              </a:spcBef>
              <a:spcAft>
                <a:spcPts val="0"/>
              </a:spcAft>
              <a:buClr>
                <a:schemeClr val="dk1"/>
              </a:buClr>
              <a:buSzPts val="2400"/>
              <a:buNone/>
            </a:pPr>
            <a:endParaRPr lang="en-US" b="1" i="1" dirty="0">
              <a:solidFill>
                <a:srgbClr val="0E2C68"/>
              </a:solidFill>
            </a:endParaRPr>
          </a:p>
          <a:p>
            <a:pPr lvl="0" algn="l" rtl="0">
              <a:lnSpc>
                <a:spcPct val="100000"/>
              </a:lnSpc>
              <a:spcBef>
                <a:spcPts val="0"/>
              </a:spcBef>
              <a:spcAft>
                <a:spcPts val="0"/>
              </a:spcAft>
              <a:buClr>
                <a:srgbClr val="0E1F56"/>
              </a:buClr>
              <a:buSzPts val="2000"/>
            </a:pPr>
            <a:endParaRPr lang="en-US" b="1" i="1" dirty="0">
              <a:solidFill>
                <a:srgbClr val="0E2C68"/>
              </a:solidFill>
              <a:sym typeface="Quattrocento Sans"/>
            </a:endParaRPr>
          </a:p>
          <a:p>
            <a:pPr lvl="0" algn="l" rtl="0">
              <a:lnSpc>
                <a:spcPct val="100000"/>
              </a:lnSpc>
              <a:spcBef>
                <a:spcPts val="0"/>
              </a:spcBef>
              <a:spcAft>
                <a:spcPts val="0"/>
              </a:spcAft>
              <a:buClr>
                <a:srgbClr val="0E1F56"/>
              </a:buClr>
              <a:buSzPts val="2000"/>
            </a:pPr>
            <a:endParaRPr lang="en-US" sz="2200" b="1" i="1" dirty="0">
              <a:solidFill>
                <a:srgbClr val="0E2C68"/>
              </a:solidFill>
              <a:ea typeface="Quattrocento Sans"/>
              <a:cs typeface="Quattrocento Sans"/>
              <a:sym typeface="Quattrocento Sans"/>
            </a:endParaRPr>
          </a:p>
          <a:p>
            <a:pPr marL="342900" lvl="0" indent="-342900" algn="l" rtl="0">
              <a:lnSpc>
                <a:spcPct val="100000"/>
              </a:lnSpc>
              <a:spcBef>
                <a:spcPts val="0"/>
              </a:spcBef>
              <a:spcAft>
                <a:spcPts val="0"/>
              </a:spcAft>
              <a:buClr>
                <a:srgbClr val="0E1F56"/>
              </a:buClr>
              <a:buSzPts val="2000"/>
              <a:buFont typeface="Arial" panose="020B0604020202020204" pitchFamily="34" charset="0"/>
              <a:buChar char="•"/>
            </a:pPr>
            <a:r>
              <a:rPr lang="en-US" sz="2200" dirty="0">
                <a:solidFill>
                  <a:srgbClr val="0E2C68"/>
                </a:solidFill>
                <a:ea typeface="Quattrocento Sans"/>
                <a:cs typeface="Quattrocento Sans"/>
                <a:sym typeface="Quattrocento Sans"/>
              </a:rPr>
              <a:t>Putting together a "buffet" of coping strategies that you can identify and then choose from. Identify 4-6 strategies that can be used in a variety of situations</a:t>
            </a:r>
            <a:endParaRPr lang="en-US" sz="2200" dirty="0">
              <a:solidFill>
                <a:srgbClr val="0E2C68"/>
              </a:solidFill>
            </a:endParaRPr>
          </a:p>
          <a:p>
            <a:pPr marL="285750" lvl="0" indent="-285750" algn="l" rtl="0">
              <a:lnSpc>
                <a:spcPct val="100000"/>
              </a:lnSpc>
              <a:spcBef>
                <a:spcPts val="0"/>
              </a:spcBef>
              <a:spcAft>
                <a:spcPts val="0"/>
              </a:spcAft>
              <a:buClr>
                <a:srgbClr val="0E1F56"/>
              </a:buClr>
              <a:buSzPts val="2000"/>
              <a:buFont typeface="Arial" panose="020B0604020202020204" pitchFamily="34" charset="0"/>
              <a:buChar char="•"/>
            </a:pPr>
            <a:endParaRPr lang="en-US" sz="2200" dirty="0">
              <a:solidFill>
                <a:srgbClr val="0E2C68"/>
              </a:solidFill>
              <a:ea typeface="Quattrocento Sans"/>
              <a:cs typeface="Quattrocento Sans"/>
              <a:sym typeface="Quattrocento Sans"/>
            </a:endParaRPr>
          </a:p>
          <a:p>
            <a:pPr marL="285750" lvl="0" indent="-285750" algn="l" rtl="0">
              <a:lnSpc>
                <a:spcPct val="100000"/>
              </a:lnSpc>
              <a:spcBef>
                <a:spcPts val="0"/>
              </a:spcBef>
              <a:spcAft>
                <a:spcPts val="0"/>
              </a:spcAft>
              <a:buClr>
                <a:srgbClr val="0E1F56"/>
              </a:buClr>
              <a:buSzPts val="2000"/>
              <a:buFont typeface="Arial" panose="020B0604020202020204" pitchFamily="34" charset="0"/>
              <a:buChar char="•"/>
            </a:pPr>
            <a:r>
              <a:rPr lang="en-US" sz="2200" dirty="0">
                <a:solidFill>
                  <a:srgbClr val="0E2C68"/>
                </a:solidFill>
                <a:ea typeface="Quattrocento Sans"/>
                <a:cs typeface="Quattrocento Sans"/>
                <a:sym typeface="Quattrocento Sans"/>
              </a:rPr>
              <a:t>Like returning to a buffet at a restaurant, you make a small plate each time to try different things to find out what works for you and be open to trying something new. </a:t>
            </a:r>
            <a:endParaRPr lang="en-US" sz="2200" dirty="0">
              <a:solidFill>
                <a:srgbClr val="0E2C68"/>
              </a:solidFill>
            </a:endParaRPr>
          </a:p>
          <a:p>
            <a:pPr marL="285750" lvl="0" indent="-285750" algn="l" rtl="0">
              <a:lnSpc>
                <a:spcPct val="100000"/>
              </a:lnSpc>
              <a:spcBef>
                <a:spcPts val="0"/>
              </a:spcBef>
              <a:spcAft>
                <a:spcPts val="0"/>
              </a:spcAft>
              <a:buClr>
                <a:srgbClr val="0E1F56"/>
              </a:buClr>
              <a:buSzPts val="2000"/>
              <a:buFont typeface="Arial" panose="020B0604020202020204" pitchFamily="34" charset="0"/>
              <a:buChar char="•"/>
            </a:pPr>
            <a:endParaRPr lang="en-US" sz="2200" dirty="0">
              <a:solidFill>
                <a:srgbClr val="0E2C68"/>
              </a:solidFill>
              <a:ea typeface="Quattrocento Sans"/>
              <a:cs typeface="Quattrocento Sans"/>
              <a:sym typeface="Quattrocento Sans"/>
            </a:endParaRPr>
          </a:p>
          <a:p>
            <a:pPr marL="285750" lvl="0" indent="-285750" algn="l" rtl="0">
              <a:lnSpc>
                <a:spcPct val="100000"/>
              </a:lnSpc>
              <a:spcBef>
                <a:spcPts val="0"/>
              </a:spcBef>
              <a:spcAft>
                <a:spcPts val="0"/>
              </a:spcAft>
              <a:buClr>
                <a:srgbClr val="0E1F56"/>
              </a:buClr>
              <a:buSzPts val="2000"/>
              <a:buFont typeface="Arial" panose="020B0604020202020204" pitchFamily="34" charset="0"/>
              <a:buChar char="•"/>
            </a:pPr>
            <a:r>
              <a:rPr lang="en-US" sz="2200" dirty="0">
                <a:solidFill>
                  <a:srgbClr val="0E2C68"/>
                </a:solidFill>
                <a:ea typeface="Quattrocento Sans"/>
                <a:cs typeface="Quattrocento Sans"/>
                <a:sym typeface="Quattrocento Sans"/>
              </a:rPr>
              <a:t>Remember that coping strategies are not a one size fits all situations approach.</a:t>
            </a:r>
            <a:endParaRPr lang="en-US" sz="2200" dirty="0">
              <a:solidFill>
                <a:srgbClr val="0E2C68"/>
              </a:solidFill>
              <a:ea typeface="Arial"/>
              <a:cs typeface="Arial"/>
              <a:sym typeface="Arial"/>
            </a:endParaRPr>
          </a:p>
        </p:txBody>
      </p:sp>
      <p:sp>
        <p:nvSpPr>
          <p:cNvPr id="5" name="Flowchart: Off-page Connector 4">
            <a:extLst>
              <a:ext uri="{FF2B5EF4-FFF2-40B4-BE49-F238E27FC236}">
                <a16:creationId xmlns:a16="http://schemas.microsoft.com/office/drawing/2014/main" id="{D6AEC853-5353-4C0B-AF22-A4F475BC7FF1}"/>
              </a:ext>
            </a:extLst>
          </p:cNvPr>
          <p:cNvSpPr/>
          <p:nvPr/>
        </p:nvSpPr>
        <p:spPr>
          <a:xfrm>
            <a:off x="0" y="-12469"/>
            <a:ext cx="3192088" cy="3766159"/>
          </a:xfrm>
          <a:prstGeom prst="flowChartOffpageConnector">
            <a:avLst/>
          </a:prstGeom>
          <a:solidFill>
            <a:srgbClr val="2EB5AD">
              <a:alpha val="18824"/>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2000" b="1" dirty="0">
              <a:solidFill>
                <a:srgbClr val="002060"/>
              </a:solidFill>
              <a:latin typeface="+mj-lt"/>
            </a:endParaRPr>
          </a:p>
          <a:p>
            <a:pPr algn="ctr"/>
            <a:r>
              <a:rPr lang="en-US" sz="4000" b="1" dirty="0">
                <a:solidFill>
                  <a:srgbClr val="0E2C68"/>
                </a:solidFill>
                <a:latin typeface="+mj-lt"/>
              </a:rPr>
              <a:t>Activity: Coping Strategies</a:t>
            </a:r>
          </a:p>
          <a:p>
            <a:pPr algn="ctr"/>
            <a:r>
              <a:rPr lang="en-US" sz="4000" b="1" dirty="0">
                <a:solidFill>
                  <a:srgbClr val="0E2C68"/>
                </a:solidFill>
                <a:latin typeface="+mj-lt"/>
              </a:rPr>
              <a:t>Action Plan Parts 3 &amp; 4</a:t>
            </a:r>
          </a:p>
        </p:txBody>
      </p:sp>
      <p:pic>
        <p:nvPicPr>
          <p:cNvPr id="1028" name="Picture 4" descr="dumplings platter">
            <a:extLst>
              <a:ext uri="{FF2B5EF4-FFF2-40B4-BE49-F238E27FC236}">
                <a16:creationId xmlns:a16="http://schemas.microsoft.com/office/drawing/2014/main" id="{76C0FB3A-4F94-4A1C-8038-7C580B0F4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769" y="141316"/>
            <a:ext cx="3848793" cy="256714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7536075-CFFB-4F01-87AE-ADDFAC066FB0}"/>
              </a:ext>
            </a:extLst>
          </p:cNvPr>
          <p:cNvGrpSpPr/>
          <p:nvPr/>
        </p:nvGrpSpPr>
        <p:grpSpPr>
          <a:xfrm>
            <a:off x="0" y="6218529"/>
            <a:ext cx="12192000" cy="752006"/>
            <a:chOff x="0" y="6218529"/>
            <a:chExt cx="12192000" cy="752006"/>
          </a:xfrm>
        </p:grpSpPr>
        <p:sp>
          <p:nvSpPr>
            <p:cNvPr id="17" name="Rectangle 16">
              <a:extLst>
                <a:ext uri="{FF2B5EF4-FFF2-40B4-BE49-F238E27FC236}">
                  <a16:creationId xmlns:a16="http://schemas.microsoft.com/office/drawing/2014/main" id="{89161DED-4B58-4D01-B8AB-517D8CBC5259}"/>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close up of a logo&#10;&#10;Description automatically generated">
              <a:extLst>
                <a:ext uri="{FF2B5EF4-FFF2-40B4-BE49-F238E27FC236}">
                  <a16:creationId xmlns:a16="http://schemas.microsoft.com/office/drawing/2014/main" id="{36D55871-AF76-45C3-BA16-3D0340F2D3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0" name="Picture 19">
              <a:extLst>
                <a:ext uri="{FF2B5EF4-FFF2-40B4-BE49-F238E27FC236}">
                  <a16:creationId xmlns:a16="http://schemas.microsoft.com/office/drawing/2014/main" id="{CFEDBFB8-79F2-45D4-A2CB-1E6F71CFD0AA}"/>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21" name="Picture 20" descr="A close up of a sign&#10;&#10;Description automatically generated">
              <a:extLst>
                <a:ext uri="{FF2B5EF4-FFF2-40B4-BE49-F238E27FC236}">
                  <a16:creationId xmlns:a16="http://schemas.microsoft.com/office/drawing/2014/main" id="{F9BD73B4-1A9F-4297-BE83-267C167CFE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2" name="Picture 21">
              <a:extLst>
                <a:ext uri="{FF2B5EF4-FFF2-40B4-BE49-F238E27FC236}">
                  <a16:creationId xmlns:a16="http://schemas.microsoft.com/office/drawing/2014/main" id="{BADBB73F-9BCF-42BC-BEDF-99B0FF522FBA}"/>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2712601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6" name="Picture 5" descr="Empty speech bubbles">
            <a:extLst>
              <a:ext uri="{FF2B5EF4-FFF2-40B4-BE49-F238E27FC236}">
                <a16:creationId xmlns:a16="http://schemas.microsoft.com/office/drawing/2014/main" id="{9F0661F4-EFA3-D0CB-E90B-B64C598F8FED}"/>
              </a:ext>
            </a:extLst>
          </p:cNvPr>
          <p:cNvPicPr>
            <a:picLocks noChangeAspect="1"/>
          </p:cNvPicPr>
          <p:nvPr/>
        </p:nvPicPr>
        <p:blipFill>
          <a:blip r:embed="rId3"/>
          <a:stretch>
            <a:fillRect/>
          </a:stretch>
        </p:blipFill>
        <p:spPr>
          <a:xfrm>
            <a:off x="5243119" y="738232"/>
            <a:ext cx="6103459" cy="4067979"/>
          </a:xfrm>
          <a:prstGeom prst="rect">
            <a:avLst/>
          </a:prstGeom>
        </p:spPr>
      </p:pic>
      <p:sp>
        <p:nvSpPr>
          <p:cNvPr id="356" name="Google Shape;356;p40"/>
          <p:cNvSpPr txBox="1">
            <a:spLocks noGrp="1"/>
          </p:cNvSpPr>
          <p:nvPr>
            <p:ph idx="1"/>
          </p:nvPr>
        </p:nvSpPr>
        <p:spPr>
          <a:xfrm>
            <a:off x="556158" y="2290629"/>
            <a:ext cx="3548543" cy="2516264"/>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8000"/>
              </a:lnSpc>
              <a:spcBef>
                <a:spcPts val="1000"/>
              </a:spcBef>
              <a:spcAft>
                <a:spcPts val="0"/>
              </a:spcAft>
              <a:buClr>
                <a:schemeClr val="dk1"/>
              </a:buClr>
              <a:buSzPts val="2400"/>
              <a:buNone/>
            </a:pPr>
            <a:r>
              <a:rPr lang="en-US" sz="2400" dirty="0">
                <a:solidFill>
                  <a:srgbClr val="0E2C68"/>
                </a:solidFill>
              </a:rPr>
              <a:t>Share one thing you will do to widen your window of tolerance or to address the impact of trauma that you are committed to trying in this next week</a:t>
            </a:r>
            <a:endParaRPr sz="2400" dirty="0">
              <a:solidFill>
                <a:srgbClr val="0E2C68"/>
              </a:solidFill>
            </a:endParaRPr>
          </a:p>
        </p:txBody>
      </p:sp>
      <p:sp>
        <p:nvSpPr>
          <p:cNvPr id="2" name="TextBox 1">
            <a:extLst>
              <a:ext uri="{FF2B5EF4-FFF2-40B4-BE49-F238E27FC236}">
                <a16:creationId xmlns:a16="http://schemas.microsoft.com/office/drawing/2014/main" id="{DE5F6155-2FB2-BD4E-6234-DF28EC5382B2}"/>
              </a:ext>
            </a:extLst>
          </p:cNvPr>
          <p:cNvSpPr txBox="1"/>
          <p:nvPr/>
        </p:nvSpPr>
        <p:spPr>
          <a:xfrm>
            <a:off x="1189526" y="1287522"/>
            <a:ext cx="2281805" cy="646331"/>
          </a:xfrm>
          <a:prstGeom prst="rect">
            <a:avLst/>
          </a:prstGeom>
          <a:noFill/>
        </p:spPr>
        <p:txBody>
          <a:bodyPr wrap="square" rtlCol="0">
            <a:spAutoFit/>
          </a:bodyPr>
          <a:lstStyle/>
          <a:p>
            <a:r>
              <a:rPr lang="en-US" sz="3600" b="1" dirty="0">
                <a:solidFill>
                  <a:srgbClr val="0E2C68"/>
                </a:solidFill>
              </a:rPr>
              <a:t>Share Out</a:t>
            </a:r>
          </a:p>
        </p:txBody>
      </p:sp>
      <p:grpSp>
        <p:nvGrpSpPr>
          <p:cNvPr id="13" name="Group 12">
            <a:extLst>
              <a:ext uri="{FF2B5EF4-FFF2-40B4-BE49-F238E27FC236}">
                <a16:creationId xmlns:a16="http://schemas.microsoft.com/office/drawing/2014/main" id="{D06E3BD2-7B56-4137-B2FF-AFADE2D52793}"/>
              </a:ext>
            </a:extLst>
          </p:cNvPr>
          <p:cNvGrpSpPr/>
          <p:nvPr/>
        </p:nvGrpSpPr>
        <p:grpSpPr>
          <a:xfrm>
            <a:off x="0" y="6218529"/>
            <a:ext cx="12192000" cy="752006"/>
            <a:chOff x="0" y="6218529"/>
            <a:chExt cx="12192000" cy="752006"/>
          </a:xfrm>
        </p:grpSpPr>
        <p:sp>
          <p:nvSpPr>
            <p:cNvPr id="14" name="Rectangle 13">
              <a:extLst>
                <a:ext uri="{FF2B5EF4-FFF2-40B4-BE49-F238E27FC236}">
                  <a16:creationId xmlns:a16="http://schemas.microsoft.com/office/drawing/2014/main" id="{319D697B-490F-46C6-852F-5406F170F8A6}"/>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lose up of a logo&#10;&#10;Description automatically generated">
              <a:extLst>
                <a:ext uri="{FF2B5EF4-FFF2-40B4-BE49-F238E27FC236}">
                  <a16:creationId xmlns:a16="http://schemas.microsoft.com/office/drawing/2014/main" id="{DD35A02C-A7A3-48B7-9B49-01191D1AC6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6" name="Picture 15">
              <a:extLst>
                <a:ext uri="{FF2B5EF4-FFF2-40B4-BE49-F238E27FC236}">
                  <a16:creationId xmlns:a16="http://schemas.microsoft.com/office/drawing/2014/main" id="{ECCBE122-7E04-4DE3-A2FB-F1E3D072BE53}"/>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7" name="Picture 16" descr="A close up of a sign&#10;&#10;Description automatically generated">
              <a:extLst>
                <a:ext uri="{FF2B5EF4-FFF2-40B4-BE49-F238E27FC236}">
                  <a16:creationId xmlns:a16="http://schemas.microsoft.com/office/drawing/2014/main" id="{44AFAC1E-5931-48D8-BC69-1D4225DEB9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8" name="Picture 17">
              <a:extLst>
                <a:ext uri="{FF2B5EF4-FFF2-40B4-BE49-F238E27FC236}">
                  <a16:creationId xmlns:a16="http://schemas.microsoft.com/office/drawing/2014/main" id="{161D2810-026D-40D1-B595-1D2DECAEBC6F}"/>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B5AD">
                <a:alpha val="44000"/>
              </a:srgb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365E457-0489-4D6B-8179-38F3E230A4EF}"/>
              </a:ext>
            </a:extLst>
          </p:cNvPr>
          <p:cNvSpPr/>
          <p:nvPr/>
        </p:nvSpPr>
        <p:spPr>
          <a:xfrm>
            <a:off x="757238" y="517336"/>
            <a:ext cx="10487836" cy="52037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Google Shape;91;p5">
            <a:extLst>
              <a:ext uri="{FF2B5EF4-FFF2-40B4-BE49-F238E27FC236}">
                <a16:creationId xmlns:a16="http://schemas.microsoft.com/office/drawing/2014/main" id="{5CD213D1-F9AE-4453-A2CA-773AC2E84AA2}"/>
              </a:ext>
            </a:extLst>
          </p:cNvPr>
          <p:cNvSpPr txBox="1">
            <a:spLocks/>
          </p:cNvSpPr>
          <p:nvPr/>
        </p:nvSpPr>
        <p:spPr>
          <a:xfrm>
            <a:off x="1331594" y="886501"/>
            <a:ext cx="4157849" cy="603091"/>
          </a:xfrm>
          <a:prstGeom prst="rect">
            <a:avLst/>
          </a:prstGeom>
          <a:noFill/>
        </p:spPr>
        <p:txBody>
          <a:bodyPr spcFirstLastPara="1"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
                <a:srgbClr val="0E1F56"/>
              </a:buClr>
              <a:buSzPts val="1800"/>
            </a:pPr>
            <a:r>
              <a:rPr lang="en-US" sz="4000" b="1" dirty="0">
                <a:solidFill>
                  <a:srgbClr val="002060"/>
                </a:solidFill>
              </a:rPr>
              <a:t>Learning Objectives</a:t>
            </a:r>
          </a:p>
        </p:txBody>
      </p:sp>
      <p:grpSp>
        <p:nvGrpSpPr>
          <p:cNvPr id="45" name="Group 44">
            <a:extLst>
              <a:ext uri="{FF2B5EF4-FFF2-40B4-BE49-F238E27FC236}">
                <a16:creationId xmlns:a16="http://schemas.microsoft.com/office/drawing/2014/main" id="{26856007-E03D-4857-AE32-ECB2FD23916A}"/>
              </a:ext>
            </a:extLst>
          </p:cNvPr>
          <p:cNvGrpSpPr/>
          <p:nvPr/>
        </p:nvGrpSpPr>
        <p:grpSpPr>
          <a:xfrm>
            <a:off x="0" y="6218529"/>
            <a:ext cx="12192000" cy="752006"/>
            <a:chOff x="0" y="6218529"/>
            <a:chExt cx="12192000" cy="752006"/>
          </a:xfrm>
        </p:grpSpPr>
        <p:sp>
          <p:nvSpPr>
            <p:cNvPr id="46" name="Rectangle 45">
              <a:extLst>
                <a:ext uri="{FF2B5EF4-FFF2-40B4-BE49-F238E27FC236}">
                  <a16:creationId xmlns:a16="http://schemas.microsoft.com/office/drawing/2014/main" id="{AD706C37-67F2-4C20-A4C2-D56A96E84903}"/>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descr="A close up of a logo&#10;&#10;Description automatically generated">
              <a:extLst>
                <a:ext uri="{FF2B5EF4-FFF2-40B4-BE49-F238E27FC236}">
                  <a16:creationId xmlns:a16="http://schemas.microsoft.com/office/drawing/2014/main" id="{6D9C4814-198A-45BF-8C9F-4195927412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48" name="Picture 47">
              <a:extLst>
                <a:ext uri="{FF2B5EF4-FFF2-40B4-BE49-F238E27FC236}">
                  <a16:creationId xmlns:a16="http://schemas.microsoft.com/office/drawing/2014/main" id="{E81E5D5E-69DE-4831-9253-E54DADCD0E58}"/>
                </a:ext>
              </a:extLst>
            </p:cNvPr>
            <p:cNvPicPr>
              <a:picLocks noChangeAspect="1"/>
            </p:cNvPicPr>
            <p:nvPr userDrawn="1"/>
          </p:nvPicPr>
          <p:blipFill>
            <a:blip r:embed="rId4"/>
            <a:stretch>
              <a:fillRect/>
            </a:stretch>
          </p:blipFill>
          <p:spPr>
            <a:xfrm>
              <a:off x="6148795" y="6218529"/>
              <a:ext cx="3037674" cy="752006"/>
            </a:xfrm>
            <a:prstGeom prst="rect">
              <a:avLst/>
            </a:prstGeom>
          </p:spPr>
        </p:pic>
        <p:pic>
          <p:nvPicPr>
            <p:cNvPr id="49" name="Picture 48" descr="A close up of a sign&#10;&#10;Description automatically generated">
              <a:extLst>
                <a:ext uri="{FF2B5EF4-FFF2-40B4-BE49-F238E27FC236}">
                  <a16:creationId xmlns:a16="http://schemas.microsoft.com/office/drawing/2014/main" id="{D726FEEC-B561-4B9E-A7F2-FE3AAE8370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50" name="Picture 49">
              <a:extLst>
                <a:ext uri="{FF2B5EF4-FFF2-40B4-BE49-F238E27FC236}">
                  <a16:creationId xmlns:a16="http://schemas.microsoft.com/office/drawing/2014/main" id="{DC1BF6D9-8515-4CB4-9EA4-A4649F5E257F}"/>
                </a:ext>
              </a:extLst>
            </p:cNvPr>
            <p:cNvPicPr>
              <a:picLocks noChangeAspect="1"/>
            </p:cNvPicPr>
            <p:nvPr/>
          </p:nvPicPr>
          <p:blipFill>
            <a:blip r:embed="rId6"/>
            <a:stretch>
              <a:fillRect/>
            </a:stretch>
          </p:blipFill>
          <p:spPr>
            <a:xfrm>
              <a:off x="3202268" y="6265900"/>
              <a:ext cx="1522939" cy="571420"/>
            </a:xfrm>
            <a:prstGeom prst="rect">
              <a:avLst/>
            </a:prstGeom>
          </p:spPr>
        </p:pic>
      </p:grpSp>
      <p:graphicFrame>
        <p:nvGraphicFramePr>
          <p:cNvPr id="53" name="Content Placeholder 2">
            <a:extLst>
              <a:ext uri="{FF2B5EF4-FFF2-40B4-BE49-F238E27FC236}">
                <a16:creationId xmlns:a16="http://schemas.microsoft.com/office/drawing/2014/main" id="{52D38259-901D-4128-92F7-CD03E8A3DC03}"/>
              </a:ext>
            </a:extLst>
          </p:cNvPr>
          <p:cNvGraphicFramePr>
            <a:graphicFrameLocks/>
          </p:cNvGraphicFramePr>
          <p:nvPr>
            <p:extLst>
              <p:ext uri="{D42A27DB-BD31-4B8C-83A1-F6EECF244321}">
                <p14:modId xmlns:p14="http://schemas.microsoft.com/office/powerpoint/2010/main" val="2536786376"/>
              </p:ext>
            </p:extLst>
          </p:nvPr>
        </p:nvGraphicFramePr>
        <p:xfrm>
          <a:off x="1102221" y="1550334"/>
          <a:ext cx="9741142" cy="37518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49881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1"/>
          <p:cNvSpPr txBox="1">
            <a:spLocks noGrp="1"/>
          </p:cNvSpPr>
          <p:nvPr>
            <p:ph type="title"/>
          </p:nvPr>
        </p:nvSpPr>
        <p:spPr>
          <a:xfrm>
            <a:off x="530629" y="432262"/>
            <a:ext cx="4606636" cy="709786"/>
          </a:xfrm>
          <a:prstGeom prst="rect">
            <a:avLst/>
          </a:prstGeom>
          <a:noFill/>
          <a:ln>
            <a:noFill/>
          </a:ln>
        </p:spPr>
        <p:txBody>
          <a:bodyPr spcFirstLastPara="1" wrap="square" lIns="91425" tIns="0" rIns="91425" bIns="0" anchor="b" anchorCtr="0">
            <a:noAutofit/>
          </a:bodyPr>
          <a:lstStyle/>
          <a:p>
            <a:pPr marL="0" lvl="0" indent="0" algn="l" rtl="0">
              <a:lnSpc>
                <a:spcPct val="90000"/>
              </a:lnSpc>
              <a:spcBef>
                <a:spcPts val="0"/>
              </a:spcBef>
              <a:spcAft>
                <a:spcPts val="0"/>
              </a:spcAft>
              <a:buClr>
                <a:srgbClr val="0E1F56"/>
              </a:buClr>
              <a:buSzPts val="3600"/>
              <a:buFont typeface="Calibri"/>
              <a:buNone/>
            </a:pPr>
            <a:r>
              <a:rPr lang="en-US" sz="4000" b="1" dirty="0">
                <a:solidFill>
                  <a:srgbClr val="0E2C68"/>
                </a:solidFill>
              </a:rPr>
              <a:t>Additional Resources</a:t>
            </a:r>
            <a:endParaRPr sz="4000" b="1" dirty="0">
              <a:solidFill>
                <a:srgbClr val="0E2C68"/>
              </a:solidFill>
            </a:endParaRPr>
          </a:p>
        </p:txBody>
      </p:sp>
      <p:pic>
        <p:nvPicPr>
          <p:cNvPr id="2" name="Picture 1">
            <a:extLst>
              <a:ext uri="{FF2B5EF4-FFF2-40B4-BE49-F238E27FC236}">
                <a16:creationId xmlns:a16="http://schemas.microsoft.com/office/drawing/2014/main" id="{BF7AE4F3-7D8F-48F1-AB5F-192615DB33A3}"/>
              </a:ext>
            </a:extLst>
          </p:cNvPr>
          <p:cNvPicPr>
            <a:picLocks noChangeAspect="1"/>
          </p:cNvPicPr>
          <p:nvPr/>
        </p:nvPicPr>
        <p:blipFill>
          <a:blip r:embed="rId3"/>
          <a:stretch>
            <a:fillRect/>
          </a:stretch>
        </p:blipFill>
        <p:spPr>
          <a:xfrm>
            <a:off x="4335213" y="1311346"/>
            <a:ext cx="3521574" cy="4572000"/>
          </a:xfrm>
          <a:prstGeom prst="rect">
            <a:avLst/>
          </a:prstGeom>
          <a:effectLst>
            <a:outerShdw blurRad="63500" sx="102000" sy="102000" algn="ctr" rotWithShape="0">
              <a:prstClr val="black">
                <a:alpha val="40000"/>
              </a:prstClr>
            </a:outerShdw>
          </a:effectLst>
        </p:spPr>
      </p:pic>
      <p:grpSp>
        <p:nvGrpSpPr>
          <p:cNvPr id="9" name="Group 8">
            <a:extLst>
              <a:ext uri="{FF2B5EF4-FFF2-40B4-BE49-F238E27FC236}">
                <a16:creationId xmlns:a16="http://schemas.microsoft.com/office/drawing/2014/main" id="{B4F8BE9A-A2B1-4512-A6BF-B2346CAEB370}"/>
              </a:ext>
            </a:extLst>
          </p:cNvPr>
          <p:cNvGrpSpPr/>
          <p:nvPr/>
        </p:nvGrpSpPr>
        <p:grpSpPr>
          <a:xfrm>
            <a:off x="0" y="6218529"/>
            <a:ext cx="12192000" cy="752006"/>
            <a:chOff x="0" y="6218529"/>
            <a:chExt cx="12192000" cy="752006"/>
          </a:xfrm>
        </p:grpSpPr>
        <p:sp>
          <p:nvSpPr>
            <p:cNvPr id="10" name="Rectangle 9">
              <a:extLst>
                <a:ext uri="{FF2B5EF4-FFF2-40B4-BE49-F238E27FC236}">
                  <a16:creationId xmlns:a16="http://schemas.microsoft.com/office/drawing/2014/main" id="{E9E30279-6941-4A1C-8D6E-3D75E2CC753C}"/>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logo&#10;&#10;Description automatically generated">
              <a:extLst>
                <a:ext uri="{FF2B5EF4-FFF2-40B4-BE49-F238E27FC236}">
                  <a16:creationId xmlns:a16="http://schemas.microsoft.com/office/drawing/2014/main" id="{F8BA34BF-C579-416C-A2A0-E766DF269D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2" name="Picture 11">
              <a:extLst>
                <a:ext uri="{FF2B5EF4-FFF2-40B4-BE49-F238E27FC236}">
                  <a16:creationId xmlns:a16="http://schemas.microsoft.com/office/drawing/2014/main" id="{5C14A2D6-6282-479A-B84E-D53AD67D1D9D}"/>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3" name="Picture 12" descr="A close up of a sign&#10;&#10;Description automatically generated">
              <a:extLst>
                <a:ext uri="{FF2B5EF4-FFF2-40B4-BE49-F238E27FC236}">
                  <a16:creationId xmlns:a16="http://schemas.microsoft.com/office/drawing/2014/main" id="{570FAAB3-8EAD-4F37-B23D-AF3AAAF5C6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4" name="Picture 13">
              <a:extLst>
                <a:ext uri="{FF2B5EF4-FFF2-40B4-BE49-F238E27FC236}">
                  <a16:creationId xmlns:a16="http://schemas.microsoft.com/office/drawing/2014/main" id="{456168A1-00D6-4112-838A-51083FF1D7A8}"/>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7"/>
        <p:cNvGrpSpPr/>
        <p:nvPr/>
      </p:nvGrpSpPr>
      <p:grpSpPr>
        <a:xfrm>
          <a:off x="0" y="0"/>
          <a:ext cx="0" cy="0"/>
          <a:chOff x="0" y="0"/>
          <a:chExt cx="0" cy="0"/>
        </a:xfrm>
      </p:grpSpPr>
      <p:sp useBgFill="1">
        <p:nvSpPr>
          <p:cNvPr id="372" name="Rectangle 1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Google Shape;368;p42"/>
          <p:cNvSpPr txBox="1">
            <a:spLocks noGrp="1"/>
          </p:cNvSpPr>
          <p:nvPr>
            <p:ph type="title"/>
          </p:nvPr>
        </p:nvSpPr>
        <p:spPr>
          <a:xfrm>
            <a:off x="1220587" y="365125"/>
            <a:ext cx="2944090" cy="690591"/>
          </a:xfrm>
          <a:prstGeom prst="rect">
            <a:avLst/>
          </a:prstGeom>
          <a:noFill/>
        </p:spPr>
        <p:txBody>
          <a:bodyPr spcFirstLastPara="1" vert="horz" lIns="91440" tIns="45720" rIns="91440" bIns="45720" rtlCol="0" anchor="ctr" anchorCtr="0">
            <a:normAutofit/>
          </a:bodyPr>
          <a:lstStyle/>
          <a:p>
            <a:pPr marL="0" lvl="0" indent="0">
              <a:spcBef>
                <a:spcPct val="0"/>
              </a:spcBef>
              <a:spcAft>
                <a:spcPts val="0"/>
              </a:spcAft>
              <a:buClr>
                <a:srgbClr val="0E1F56"/>
              </a:buClr>
              <a:buSzPts val="3600"/>
            </a:pPr>
            <a:r>
              <a:rPr lang="en-US" sz="4000" dirty="0">
                <a:solidFill>
                  <a:srgbClr val="0E2C68"/>
                </a:solidFill>
                <a:latin typeface="+mj-lt"/>
                <a:ea typeface="+mj-ea"/>
                <a:cs typeface="+mj-cs"/>
              </a:rPr>
              <a:t>Final Thought</a:t>
            </a:r>
          </a:p>
        </p:txBody>
      </p:sp>
      <p:sp>
        <p:nvSpPr>
          <p:cNvPr id="369" name="Google Shape;369;p42"/>
          <p:cNvSpPr txBox="1">
            <a:spLocks noGrp="1"/>
          </p:cNvSpPr>
          <p:nvPr>
            <p:ph type="body" idx="1"/>
          </p:nvPr>
        </p:nvSpPr>
        <p:spPr>
          <a:xfrm>
            <a:off x="693732" y="2998316"/>
            <a:ext cx="3540597" cy="1656811"/>
          </a:xfrm>
          <a:prstGeom prst="rect">
            <a:avLst/>
          </a:prstGeom>
        </p:spPr>
        <p:txBody>
          <a:bodyPr spcFirstLastPara="1" vert="horz" lIns="91440" tIns="45720" rIns="91440" bIns="45720" rtlCol="0" anchorCtr="0">
            <a:normAutofit/>
          </a:bodyPr>
          <a:lstStyle/>
          <a:p>
            <a:pPr marL="0" lvl="0" indent="0" algn="ctr">
              <a:spcBef>
                <a:spcPts val="0"/>
              </a:spcBef>
              <a:spcAft>
                <a:spcPts val="0"/>
              </a:spcAft>
              <a:buClr>
                <a:schemeClr val="dk1"/>
              </a:buClr>
              <a:buSzPts val="3600"/>
            </a:pPr>
            <a:r>
              <a:rPr lang="en-US" dirty="0" err="1">
                <a:solidFill>
                  <a:srgbClr val="0E2C68"/>
                </a:solidFill>
              </a:rPr>
              <a:t>Jaiya</a:t>
            </a:r>
            <a:r>
              <a:rPr lang="en-US" dirty="0">
                <a:solidFill>
                  <a:srgbClr val="0E2C68"/>
                </a:solidFill>
              </a:rPr>
              <a:t> John </a:t>
            </a:r>
          </a:p>
          <a:p>
            <a:pPr marL="0" lvl="0" indent="0" algn="ctr">
              <a:spcBef>
                <a:spcPts val="0"/>
              </a:spcBef>
              <a:spcAft>
                <a:spcPts val="0"/>
              </a:spcAft>
              <a:buClr>
                <a:schemeClr val="dk1"/>
              </a:buClr>
              <a:buSzPts val="3600"/>
            </a:pPr>
            <a:endParaRPr lang="en-US" dirty="0">
              <a:solidFill>
                <a:srgbClr val="0E2C68"/>
              </a:solidFill>
            </a:endParaRPr>
          </a:p>
          <a:p>
            <a:pPr marL="0" lvl="0" indent="0" algn="ctr">
              <a:spcBef>
                <a:spcPts val="1000"/>
              </a:spcBef>
              <a:spcAft>
                <a:spcPts val="0"/>
              </a:spcAft>
              <a:buClr>
                <a:schemeClr val="dk1"/>
              </a:buClr>
              <a:buSzPts val="3600"/>
            </a:pPr>
            <a:r>
              <a:rPr lang="en-US" u="sng" dirty="0">
                <a:solidFill>
                  <a:srgbClr val="0E2C68"/>
                </a:solidFill>
                <a:hlinkClick r:id="rId3">
                  <a:extLst>
                    <a:ext uri="{A12FA001-AC4F-418D-AE19-62706E023703}">
                      <ahyp:hlinkClr xmlns:ahyp="http://schemas.microsoft.com/office/drawing/2018/hyperlinkcolor" val="tx"/>
                    </a:ext>
                  </a:extLst>
                </a:hlinkClick>
              </a:rPr>
              <a:t>You Raised Me (from the book Beautiful)</a:t>
            </a:r>
            <a:endParaRPr lang="en-US" dirty="0">
              <a:solidFill>
                <a:srgbClr val="0E2C68"/>
              </a:solidFill>
            </a:endParaRPr>
          </a:p>
        </p:txBody>
      </p:sp>
      <p:pic>
        <p:nvPicPr>
          <p:cNvPr id="373" name="Picture 370" descr="Close up of heart shaped pages of a book">
            <a:extLst>
              <a:ext uri="{FF2B5EF4-FFF2-40B4-BE49-F238E27FC236}">
                <a16:creationId xmlns:a16="http://schemas.microsoft.com/office/drawing/2014/main" id="{FCF53B3E-B91C-4037-A02B-6A2605F610ED}"/>
              </a:ext>
            </a:extLst>
          </p:cNvPr>
          <p:cNvPicPr>
            <a:picLocks noChangeAspect="1"/>
          </p:cNvPicPr>
          <p:nvPr/>
        </p:nvPicPr>
        <p:blipFill rotWithShape="1">
          <a:blip r:embed="rId4"/>
          <a:srcRect l="21329" r="2063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13" name="Group 12">
            <a:extLst>
              <a:ext uri="{FF2B5EF4-FFF2-40B4-BE49-F238E27FC236}">
                <a16:creationId xmlns:a16="http://schemas.microsoft.com/office/drawing/2014/main" id="{86AADA2C-DD55-4D8D-AB67-0F8E98F6A505}"/>
              </a:ext>
            </a:extLst>
          </p:cNvPr>
          <p:cNvGrpSpPr/>
          <p:nvPr/>
        </p:nvGrpSpPr>
        <p:grpSpPr>
          <a:xfrm>
            <a:off x="0" y="6218529"/>
            <a:ext cx="12192000" cy="752006"/>
            <a:chOff x="0" y="6218529"/>
            <a:chExt cx="12192000" cy="752006"/>
          </a:xfrm>
        </p:grpSpPr>
        <p:sp>
          <p:nvSpPr>
            <p:cNvPr id="14" name="Rectangle 13">
              <a:extLst>
                <a:ext uri="{FF2B5EF4-FFF2-40B4-BE49-F238E27FC236}">
                  <a16:creationId xmlns:a16="http://schemas.microsoft.com/office/drawing/2014/main" id="{A5717085-0F3A-48E7-A49C-7427E4711964}"/>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lose up of a logo&#10;&#10;Description automatically generated">
              <a:extLst>
                <a:ext uri="{FF2B5EF4-FFF2-40B4-BE49-F238E27FC236}">
                  <a16:creationId xmlns:a16="http://schemas.microsoft.com/office/drawing/2014/main" id="{D2CCC9C0-89AA-42D6-AB88-EC377A8287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6" name="Picture 15">
              <a:extLst>
                <a:ext uri="{FF2B5EF4-FFF2-40B4-BE49-F238E27FC236}">
                  <a16:creationId xmlns:a16="http://schemas.microsoft.com/office/drawing/2014/main" id="{35433759-4776-419E-B760-9E77E6C50EA7}"/>
                </a:ext>
              </a:extLst>
            </p:cNvPr>
            <p:cNvPicPr>
              <a:picLocks noChangeAspect="1"/>
            </p:cNvPicPr>
            <p:nvPr userDrawn="1"/>
          </p:nvPicPr>
          <p:blipFill>
            <a:blip r:embed="rId6"/>
            <a:stretch>
              <a:fillRect/>
            </a:stretch>
          </p:blipFill>
          <p:spPr>
            <a:xfrm>
              <a:off x="6148795" y="6218529"/>
              <a:ext cx="3037674" cy="752006"/>
            </a:xfrm>
            <a:prstGeom prst="rect">
              <a:avLst/>
            </a:prstGeom>
          </p:spPr>
        </p:pic>
        <p:pic>
          <p:nvPicPr>
            <p:cNvPr id="17" name="Picture 16" descr="A close up of a sign&#10;&#10;Description automatically generated">
              <a:extLst>
                <a:ext uri="{FF2B5EF4-FFF2-40B4-BE49-F238E27FC236}">
                  <a16:creationId xmlns:a16="http://schemas.microsoft.com/office/drawing/2014/main" id="{503EAEC7-7B5F-4FA6-ABBB-FC39E73992C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8" name="Picture 17">
              <a:extLst>
                <a:ext uri="{FF2B5EF4-FFF2-40B4-BE49-F238E27FC236}">
                  <a16:creationId xmlns:a16="http://schemas.microsoft.com/office/drawing/2014/main" id="{93A90C0F-005E-4728-84F4-966277AA5930}"/>
                </a:ext>
              </a:extLst>
            </p:cNvPr>
            <p:cNvPicPr>
              <a:picLocks noChangeAspect="1"/>
            </p:cNvPicPr>
            <p:nvPr/>
          </p:nvPicPr>
          <p:blipFill>
            <a:blip r:embed="rId8"/>
            <a:stretch>
              <a:fillRect/>
            </a:stretch>
          </p:blipFill>
          <p:spPr>
            <a:xfrm>
              <a:off x="3202268" y="6265900"/>
              <a:ext cx="1522939" cy="571420"/>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A79924-DB1C-46F9-A252-A33E357D4980}"/>
              </a:ext>
            </a:extLst>
          </p:cNvPr>
          <p:cNvPicPr>
            <a:picLocks noChangeAspect="1"/>
          </p:cNvPicPr>
          <p:nvPr/>
        </p:nvPicPr>
        <p:blipFill rotWithShape="1">
          <a:blip r:embed="rId3">
            <a:alphaModFix amt="20000"/>
          </a:blip>
          <a:srcRect t="7715" r="2292" b="52974"/>
          <a:stretch/>
        </p:blipFill>
        <p:spPr>
          <a:xfrm>
            <a:off x="2143497" y="4417327"/>
            <a:ext cx="7374084" cy="1668860"/>
          </a:xfrm>
          <a:prstGeom prst="rect">
            <a:avLst/>
          </a:prstGeom>
        </p:spPr>
      </p:pic>
      <p:sp>
        <p:nvSpPr>
          <p:cNvPr id="2" name="Title 1"/>
          <p:cNvSpPr>
            <a:spLocks noGrp="1"/>
          </p:cNvSpPr>
          <p:nvPr>
            <p:ph type="title" idx="4294967295"/>
          </p:nvPr>
        </p:nvSpPr>
        <p:spPr>
          <a:xfrm>
            <a:off x="0" y="228600"/>
            <a:ext cx="4875213" cy="1143000"/>
          </a:xfrm>
          <a:noFill/>
        </p:spPr>
        <p:txBody>
          <a:bodyPr>
            <a:normAutofit/>
          </a:bodyPr>
          <a:lstStyle/>
          <a:p>
            <a:r>
              <a:rPr lang="en-US" sz="4000" b="1" dirty="0">
                <a:solidFill>
                  <a:srgbClr val="0E2C68"/>
                </a:solidFill>
              </a:rPr>
              <a:t>Contact Information</a:t>
            </a:r>
          </a:p>
        </p:txBody>
      </p:sp>
      <p:sp>
        <p:nvSpPr>
          <p:cNvPr id="4" name="TextBox 3">
            <a:extLst>
              <a:ext uri="{FF2B5EF4-FFF2-40B4-BE49-F238E27FC236}">
                <a16:creationId xmlns:a16="http://schemas.microsoft.com/office/drawing/2014/main" id="{46DF9AE3-4E83-4B0A-A251-6CC9B6FFA413}"/>
              </a:ext>
            </a:extLst>
          </p:cNvPr>
          <p:cNvSpPr txBox="1"/>
          <p:nvPr/>
        </p:nvSpPr>
        <p:spPr>
          <a:xfrm>
            <a:off x="2143497" y="2390797"/>
            <a:ext cx="7528956" cy="1672253"/>
          </a:xfrm>
          <a:prstGeom prst="rect">
            <a:avLst/>
          </a:prstGeom>
          <a:noFill/>
        </p:spPr>
        <p:txBody>
          <a:bodyPr wrap="square" rtlCol="0">
            <a:spAutoFit/>
          </a:bodyPr>
          <a:lstStyle/>
          <a:p>
            <a:pPr marL="0" indent="0" algn="ctr">
              <a:spcAft>
                <a:spcPts val="1000"/>
              </a:spcAft>
              <a:buNone/>
            </a:pPr>
            <a:r>
              <a:rPr lang="en-US" sz="3200" dirty="0">
                <a:solidFill>
                  <a:srgbClr val="0E2C68"/>
                </a:solidFill>
              </a:rPr>
              <a:t>{YOUR NAME}</a:t>
            </a:r>
          </a:p>
          <a:p>
            <a:pPr marL="0" indent="0" algn="ctr">
              <a:spcAft>
                <a:spcPts val="1000"/>
              </a:spcAft>
              <a:buNone/>
            </a:pPr>
            <a:r>
              <a:rPr lang="en-US" sz="3200" dirty="0">
                <a:solidFill>
                  <a:srgbClr val="0E2C68"/>
                </a:solidFill>
              </a:rPr>
              <a:t>{YOUR TITLE}</a:t>
            </a:r>
          </a:p>
          <a:p>
            <a:endParaRPr lang="en-US" sz="2200" dirty="0">
              <a:solidFill>
                <a:srgbClr val="0E2C68"/>
              </a:solidFill>
            </a:endParaRPr>
          </a:p>
        </p:txBody>
      </p:sp>
      <p:grpSp>
        <p:nvGrpSpPr>
          <p:cNvPr id="11" name="Group 10">
            <a:extLst>
              <a:ext uri="{FF2B5EF4-FFF2-40B4-BE49-F238E27FC236}">
                <a16:creationId xmlns:a16="http://schemas.microsoft.com/office/drawing/2014/main" id="{6F7C3636-6960-4976-9CB9-272CCE3E769C}"/>
              </a:ext>
            </a:extLst>
          </p:cNvPr>
          <p:cNvGrpSpPr/>
          <p:nvPr/>
        </p:nvGrpSpPr>
        <p:grpSpPr>
          <a:xfrm>
            <a:off x="0" y="6218529"/>
            <a:ext cx="12192000" cy="752006"/>
            <a:chOff x="0" y="6218529"/>
            <a:chExt cx="12192000" cy="752006"/>
          </a:xfrm>
        </p:grpSpPr>
        <p:sp>
          <p:nvSpPr>
            <p:cNvPr id="12" name="Rectangle 11">
              <a:extLst>
                <a:ext uri="{FF2B5EF4-FFF2-40B4-BE49-F238E27FC236}">
                  <a16:creationId xmlns:a16="http://schemas.microsoft.com/office/drawing/2014/main" id="{E85372FC-5033-43C6-9008-B5F9855A11DE}"/>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4EDF7020-910A-4B97-B222-43B4FD35A4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5" name="Picture 14">
              <a:extLst>
                <a:ext uri="{FF2B5EF4-FFF2-40B4-BE49-F238E27FC236}">
                  <a16:creationId xmlns:a16="http://schemas.microsoft.com/office/drawing/2014/main" id="{B1AA7BD7-1A80-42CD-86BA-73893A9692C0}"/>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6" name="Picture 15" descr="A close up of a sign&#10;&#10;Description automatically generated">
              <a:extLst>
                <a:ext uri="{FF2B5EF4-FFF2-40B4-BE49-F238E27FC236}">
                  <a16:creationId xmlns:a16="http://schemas.microsoft.com/office/drawing/2014/main" id="{E8DE5564-AEF2-4FE6-A88C-AC77C768893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7" name="Picture 16">
              <a:extLst>
                <a:ext uri="{FF2B5EF4-FFF2-40B4-BE49-F238E27FC236}">
                  <a16:creationId xmlns:a16="http://schemas.microsoft.com/office/drawing/2014/main" id="{9B618903-ACB7-4D00-B7E6-907ED9A3A514}"/>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2565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0B44-654E-4AFF-89A0-21FB113638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BFDFEC-1A84-4985-85CA-4995EF0903F1}"/>
              </a:ext>
            </a:extLst>
          </p:cNvPr>
          <p:cNvSpPr>
            <a:spLocks noGrp="1"/>
          </p:cNvSpPr>
          <p:nvPr>
            <p:ph idx="1"/>
          </p:nvPr>
        </p:nvSpPr>
        <p:spPr/>
        <p:txBody>
          <a:bodyPr/>
          <a:lstStyle/>
          <a:p>
            <a:endParaRPr lang="en-US"/>
          </a:p>
        </p:txBody>
      </p:sp>
      <p:sp useBgFill="1">
        <p:nvSpPr>
          <p:cNvPr id="4" name="Rectangle 3">
            <a:extLst>
              <a:ext uri="{FF2B5EF4-FFF2-40B4-BE49-F238E27FC236}">
                <a16:creationId xmlns:a16="http://schemas.microsoft.com/office/drawing/2014/main" id="{FC72A805-3C95-445B-988E-E97AEC86A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37C9B56-DA7C-4E7B-A69B-83AE6AB4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00C6554-B602-4D95-B954-D510CECAB4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7" name="Freeform: Shape 6">
              <a:extLst>
                <a:ext uri="{FF2B5EF4-FFF2-40B4-BE49-F238E27FC236}">
                  <a16:creationId xmlns:a16="http://schemas.microsoft.com/office/drawing/2014/main" id="{519277DB-B816-4A28-95F7-E0D06E4C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8D5B33D-2B40-4EDB-AD3A-106521F42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538B477-1F50-4C21-BE61-CB6357963C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DAA85BE-BBE4-4CF9-BAD6-C2D025819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2A40149-8429-48AD-ADD7-1BAEA80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B6B81FA0-9535-4305-9E33-3AC5070C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A19FCCE8-80F0-4CFE-822D-C3CC71E13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Google Shape;105;p7">
            <a:extLst>
              <a:ext uri="{FF2B5EF4-FFF2-40B4-BE49-F238E27FC236}">
                <a16:creationId xmlns:a16="http://schemas.microsoft.com/office/drawing/2014/main" id="{6320B448-5496-4AB6-B9ED-F1CB9E6F834C}"/>
              </a:ext>
            </a:extLst>
          </p:cNvPr>
          <p:cNvSpPr txBox="1">
            <a:spLocks/>
          </p:cNvSpPr>
          <p:nvPr/>
        </p:nvSpPr>
        <p:spPr>
          <a:xfrm>
            <a:off x="3215729" y="1764407"/>
            <a:ext cx="5760846" cy="2310312"/>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chemeClr val="dk1"/>
              </a:buClr>
              <a:buSzPts val="6000"/>
            </a:pPr>
            <a:r>
              <a:rPr lang="en-US" sz="5200" b="1">
                <a:solidFill>
                  <a:srgbClr val="0E1F56"/>
                </a:solidFill>
              </a:rPr>
              <a:t>Understanding Trauma</a:t>
            </a:r>
            <a:endParaRPr lang="en-US" sz="5200" b="1" dirty="0">
              <a:solidFill>
                <a:srgbClr val="0E1F56"/>
              </a:solidFill>
            </a:endParaRPr>
          </a:p>
        </p:txBody>
      </p:sp>
      <p:grpSp>
        <p:nvGrpSpPr>
          <p:cNvPr id="15" name="Group 14">
            <a:extLst>
              <a:ext uri="{FF2B5EF4-FFF2-40B4-BE49-F238E27FC236}">
                <a16:creationId xmlns:a16="http://schemas.microsoft.com/office/drawing/2014/main" id="{EB5C7541-86A2-4C6C-9483-35C8BE04FD93}"/>
              </a:ext>
            </a:extLst>
          </p:cNvPr>
          <p:cNvGrpSpPr/>
          <p:nvPr/>
        </p:nvGrpSpPr>
        <p:grpSpPr>
          <a:xfrm>
            <a:off x="0" y="6218529"/>
            <a:ext cx="12192000" cy="752006"/>
            <a:chOff x="0" y="6218529"/>
            <a:chExt cx="12192000" cy="752006"/>
          </a:xfrm>
        </p:grpSpPr>
        <p:sp>
          <p:nvSpPr>
            <p:cNvPr id="16" name="Rectangle 15">
              <a:extLst>
                <a:ext uri="{FF2B5EF4-FFF2-40B4-BE49-F238E27FC236}">
                  <a16:creationId xmlns:a16="http://schemas.microsoft.com/office/drawing/2014/main" id="{07B4CE80-C379-4938-B5FF-2DFEDE7BB83C}"/>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lose up of a logo&#10;&#10;Description automatically generated">
              <a:extLst>
                <a:ext uri="{FF2B5EF4-FFF2-40B4-BE49-F238E27FC236}">
                  <a16:creationId xmlns:a16="http://schemas.microsoft.com/office/drawing/2014/main" id="{3FDDD5CC-C7BA-412D-8488-EFF40621A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8" name="Picture 17">
              <a:extLst>
                <a:ext uri="{FF2B5EF4-FFF2-40B4-BE49-F238E27FC236}">
                  <a16:creationId xmlns:a16="http://schemas.microsoft.com/office/drawing/2014/main" id="{B927ED14-8C69-4D08-B1A4-2B3A8D802F74}"/>
                </a:ext>
              </a:extLst>
            </p:cNvPr>
            <p:cNvPicPr>
              <a:picLocks noChangeAspect="1"/>
            </p:cNvPicPr>
            <p:nvPr userDrawn="1"/>
          </p:nvPicPr>
          <p:blipFill>
            <a:blip r:embed="rId3"/>
            <a:stretch>
              <a:fillRect/>
            </a:stretch>
          </p:blipFill>
          <p:spPr>
            <a:xfrm>
              <a:off x="6148795" y="6218529"/>
              <a:ext cx="3037674" cy="752006"/>
            </a:xfrm>
            <a:prstGeom prst="rect">
              <a:avLst/>
            </a:prstGeom>
          </p:spPr>
        </p:pic>
        <p:pic>
          <p:nvPicPr>
            <p:cNvPr id="19" name="Picture 18" descr="A close up of a sign&#10;&#10;Description automatically generated">
              <a:extLst>
                <a:ext uri="{FF2B5EF4-FFF2-40B4-BE49-F238E27FC236}">
                  <a16:creationId xmlns:a16="http://schemas.microsoft.com/office/drawing/2014/main" id="{F03A1527-8BE0-4032-9147-18A03B6F5A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0" name="Picture 19">
              <a:extLst>
                <a:ext uri="{FF2B5EF4-FFF2-40B4-BE49-F238E27FC236}">
                  <a16:creationId xmlns:a16="http://schemas.microsoft.com/office/drawing/2014/main" id="{C4970D7D-7449-40D0-A387-BB48D6C7DF27}"/>
                </a:ext>
              </a:extLst>
            </p:cNvPr>
            <p:cNvPicPr>
              <a:picLocks noChangeAspect="1"/>
            </p:cNvPicPr>
            <p:nvPr/>
          </p:nvPicPr>
          <p:blipFill>
            <a:blip r:embed="rId5"/>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241419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 up of pages of an open book in a bright studio">
            <a:extLst>
              <a:ext uri="{FF2B5EF4-FFF2-40B4-BE49-F238E27FC236}">
                <a16:creationId xmlns:a16="http://schemas.microsoft.com/office/drawing/2014/main" id="{0C0DA519-0578-42B0-9B6B-C5BF7D0A6D1E}"/>
              </a:ext>
            </a:extLst>
          </p:cNvPr>
          <p:cNvPicPr>
            <a:picLocks noChangeAspect="1"/>
          </p:cNvPicPr>
          <p:nvPr/>
        </p:nvPicPr>
        <p:blipFill>
          <a:blip r:embed="rId3">
            <a:alphaModFix amt="35000"/>
          </a:blip>
          <a:stretch>
            <a:fillRect/>
          </a:stretch>
        </p:blipFill>
        <p:spPr>
          <a:xfrm>
            <a:off x="1" y="-141316"/>
            <a:ext cx="12191999" cy="6359845"/>
          </a:xfrm>
          <a:prstGeom prst="rect">
            <a:avLst/>
          </a:prstGeom>
        </p:spPr>
      </p:pic>
      <p:sp>
        <p:nvSpPr>
          <p:cNvPr id="3" name="Content Placeholder 2">
            <a:extLst>
              <a:ext uri="{FF2B5EF4-FFF2-40B4-BE49-F238E27FC236}">
                <a16:creationId xmlns:a16="http://schemas.microsoft.com/office/drawing/2014/main" id="{BB773AC8-58C6-4975-8796-4E6B3A25A44C}"/>
              </a:ext>
            </a:extLst>
          </p:cNvPr>
          <p:cNvSpPr>
            <a:spLocks noGrp="1"/>
          </p:cNvSpPr>
          <p:nvPr>
            <p:ph idx="1"/>
          </p:nvPr>
        </p:nvSpPr>
        <p:spPr>
          <a:xfrm>
            <a:off x="4838160" y="581187"/>
            <a:ext cx="6125095" cy="3773977"/>
          </a:xfrm>
        </p:spPr>
        <p:txBody>
          <a:bodyPr>
            <a:normAutofit fontScale="85000" lnSpcReduction="10000"/>
          </a:bodyPr>
          <a:lstStyle/>
          <a:p>
            <a:pPr marL="0" lvl="0" indent="0" algn="l" rtl="0">
              <a:lnSpc>
                <a:spcPct val="113000"/>
              </a:lnSpc>
              <a:spcBef>
                <a:spcPts val="0"/>
              </a:spcBef>
              <a:spcAft>
                <a:spcPts val="1400"/>
              </a:spcAft>
              <a:buClr>
                <a:schemeClr val="dk1"/>
              </a:buClr>
              <a:buSzPts val="2400"/>
              <a:buNone/>
            </a:pPr>
            <a:r>
              <a:rPr lang="en-US" sz="2600" dirty="0">
                <a:solidFill>
                  <a:srgbClr val="002060"/>
                </a:solidFill>
                <a:latin typeface="Calibri" panose="020F0502020204030204" pitchFamily="34" charset="0"/>
                <a:cs typeface="Calibri" panose="020F0502020204030204" pitchFamily="34" charset="0"/>
              </a:rPr>
              <a:t>A traumatic experience is one in which an individual experiences an intense, recurring and/or ongoing event or events that threatens or causes harm to them emotionally or physically.</a:t>
            </a:r>
          </a:p>
          <a:p>
            <a:pPr marL="685800" lvl="1" indent="-228600" algn="l" rtl="0">
              <a:lnSpc>
                <a:spcPct val="113000"/>
              </a:lnSpc>
              <a:spcBef>
                <a:spcPts val="500"/>
              </a:spcBef>
              <a:spcAft>
                <a:spcPts val="0"/>
              </a:spcAft>
              <a:buClr>
                <a:srgbClr val="000000"/>
              </a:buClr>
              <a:buSzPts val="2400"/>
              <a:buChar char="•"/>
            </a:pPr>
            <a:r>
              <a:rPr lang="en-US" b="0" i="0" dirty="0">
                <a:solidFill>
                  <a:srgbClr val="002060"/>
                </a:solidFill>
                <a:latin typeface="Calibri" panose="020F0502020204030204" pitchFamily="34" charset="0"/>
                <a:ea typeface="Roboto"/>
                <a:cs typeface="Calibri" panose="020F0502020204030204" pitchFamily="34" charset="0"/>
                <a:sym typeface="Roboto"/>
              </a:rPr>
              <a:t>This event is frightening, dangerous, or violent and poses a threat to a person’s life or bodily integrity. </a:t>
            </a:r>
            <a:endParaRPr lang="en-US" dirty="0">
              <a:solidFill>
                <a:srgbClr val="002060"/>
              </a:solidFill>
              <a:latin typeface="Calibri" panose="020F0502020204030204" pitchFamily="34" charset="0"/>
              <a:cs typeface="Calibri" panose="020F0502020204030204" pitchFamily="34" charset="0"/>
            </a:endParaRPr>
          </a:p>
          <a:p>
            <a:pPr marL="685800" lvl="1" indent="-228600" algn="l" rtl="0">
              <a:lnSpc>
                <a:spcPct val="113000"/>
              </a:lnSpc>
              <a:spcBef>
                <a:spcPts val="500"/>
              </a:spcBef>
              <a:spcAft>
                <a:spcPts val="1400"/>
              </a:spcAft>
              <a:buClr>
                <a:srgbClr val="000000"/>
              </a:buClr>
              <a:buSzPts val="2400"/>
              <a:buChar char="•"/>
            </a:pPr>
            <a:r>
              <a:rPr lang="en-US" b="0" i="0" dirty="0">
                <a:solidFill>
                  <a:srgbClr val="002060"/>
                </a:solidFill>
                <a:latin typeface="Calibri" panose="020F0502020204030204" pitchFamily="34" charset="0"/>
                <a:ea typeface="Roboto"/>
                <a:cs typeface="Calibri" panose="020F0502020204030204" pitchFamily="34" charset="0"/>
                <a:sym typeface="Roboto"/>
              </a:rPr>
              <a:t>Witnessing a traumatic event that threatens life or physical security of another can also be traumatic.</a:t>
            </a:r>
            <a:endParaRPr lang="en-US" dirty="0">
              <a:solidFill>
                <a:srgbClr val="002060"/>
              </a:solidFill>
              <a:latin typeface="Calibri" panose="020F0502020204030204" pitchFamily="34" charset="0"/>
              <a:cs typeface="Calibri" panose="020F0502020204030204" pitchFamily="34" charset="0"/>
            </a:endParaRPr>
          </a:p>
          <a:p>
            <a:pPr marL="0" lvl="0" indent="0" algn="l" rtl="0">
              <a:lnSpc>
                <a:spcPct val="113000"/>
              </a:lnSpc>
              <a:spcBef>
                <a:spcPts val="1000"/>
              </a:spcBef>
              <a:spcAft>
                <a:spcPts val="0"/>
              </a:spcAft>
              <a:buClr>
                <a:schemeClr val="dk1"/>
              </a:buClr>
              <a:buSzPts val="2400"/>
              <a:buNone/>
            </a:pPr>
            <a:endParaRPr lang="en-US" dirty="0">
              <a:solidFill>
                <a:srgbClr val="002060"/>
              </a:solidFill>
              <a:latin typeface="Calibri" panose="020F0502020204030204" pitchFamily="34" charset="0"/>
              <a:cs typeface="Calibri" panose="020F0502020204030204" pitchFamily="34" charset="0"/>
            </a:endParaRPr>
          </a:p>
          <a:p>
            <a:endParaRPr lang="en-US" dirty="0"/>
          </a:p>
        </p:txBody>
      </p:sp>
      <p:sp>
        <p:nvSpPr>
          <p:cNvPr id="4" name="Google Shape;112;p8">
            <a:extLst>
              <a:ext uri="{FF2B5EF4-FFF2-40B4-BE49-F238E27FC236}">
                <a16:creationId xmlns:a16="http://schemas.microsoft.com/office/drawing/2014/main" id="{2F027D06-3FCE-486F-ACDD-BD6A03DD531C}"/>
              </a:ext>
            </a:extLst>
          </p:cNvPr>
          <p:cNvSpPr txBox="1">
            <a:spLocks noGrp="1"/>
          </p:cNvSpPr>
          <p:nvPr>
            <p:ph type="title"/>
          </p:nvPr>
        </p:nvSpPr>
        <p:spPr>
          <a:xfrm>
            <a:off x="540834" y="1374747"/>
            <a:ext cx="2877588" cy="2801387"/>
          </a:xfrm>
          <a:prstGeom prst="rect">
            <a:avLst/>
          </a:prstGeom>
          <a:solidFill>
            <a:srgbClr val="2EB5AD">
              <a:alpha val="20000"/>
            </a:srgbClr>
          </a:solidFill>
          <a:ln>
            <a:noFill/>
          </a:ln>
        </p:spPr>
        <p:txBody>
          <a:bodyPr spcFirstLastPara="1" wrap="square" lIns="91425" tIns="0" rIns="91425" bIns="0" anchor="ctr" anchorCtr="0">
            <a:noAutofit/>
          </a:bodyPr>
          <a:lstStyle/>
          <a:p>
            <a:pPr marL="0" lvl="0" indent="0" algn="ctr" rtl="0">
              <a:lnSpc>
                <a:spcPct val="90000"/>
              </a:lnSpc>
              <a:spcBef>
                <a:spcPts val="0"/>
              </a:spcBef>
              <a:spcAft>
                <a:spcPts val="0"/>
              </a:spcAft>
              <a:buClr>
                <a:srgbClr val="0E1F56"/>
              </a:buClr>
              <a:buSzPts val="3600"/>
              <a:buFont typeface="Calibri"/>
              <a:buNone/>
            </a:pPr>
            <a:r>
              <a:rPr lang="en-US" sz="4000" b="1" dirty="0">
                <a:solidFill>
                  <a:srgbClr val="002060"/>
                </a:solidFill>
              </a:rPr>
              <a:t>What is Trauma?</a:t>
            </a:r>
          </a:p>
        </p:txBody>
      </p:sp>
      <p:sp>
        <p:nvSpPr>
          <p:cNvPr id="7" name="Oval 6">
            <a:extLst>
              <a:ext uri="{FF2B5EF4-FFF2-40B4-BE49-F238E27FC236}">
                <a16:creationId xmlns:a16="http://schemas.microsoft.com/office/drawing/2014/main" id="{22609C40-95AE-4770-A969-FAC8F4B555DD}"/>
              </a:ext>
            </a:extLst>
          </p:cNvPr>
          <p:cNvSpPr/>
          <p:nvPr/>
        </p:nvSpPr>
        <p:spPr>
          <a:xfrm>
            <a:off x="4294597" y="4259262"/>
            <a:ext cx="6640480" cy="1408634"/>
          </a:xfrm>
          <a:prstGeom prst="ellipse">
            <a:avLst/>
          </a:prstGeom>
          <a:solidFill>
            <a:srgbClr val="DAE3F3">
              <a:alpha val="4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rgbClr val="002060"/>
                </a:solidFill>
                <a:latin typeface="Calibri" panose="020F0502020204030204" pitchFamily="34" charset="0"/>
                <a:cs typeface="Calibri" panose="020F0502020204030204" pitchFamily="34" charset="0"/>
              </a:rPr>
              <a:t>Abuse, neglect, experiencing natural disasters, community violence, are all examples of potentially traumatic experience</a:t>
            </a:r>
            <a:endParaRPr lang="en-US" sz="1900" dirty="0"/>
          </a:p>
        </p:txBody>
      </p:sp>
      <p:grpSp>
        <p:nvGrpSpPr>
          <p:cNvPr id="11" name="Group 10">
            <a:extLst>
              <a:ext uri="{FF2B5EF4-FFF2-40B4-BE49-F238E27FC236}">
                <a16:creationId xmlns:a16="http://schemas.microsoft.com/office/drawing/2014/main" id="{8859A978-5143-460E-8F62-2316CA019C52}"/>
              </a:ext>
            </a:extLst>
          </p:cNvPr>
          <p:cNvGrpSpPr/>
          <p:nvPr/>
        </p:nvGrpSpPr>
        <p:grpSpPr>
          <a:xfrm>
            <a:off x="0" y="6218529"/>
            <a:ext cx="12192000" cy="752006"/>
            <a:chOff x="0" y="6218529"/>
            <a:chExt cx="12192000" cy="752006"/>
          </a:xfrm>
        </p:grpSpPr>
        <p:sp>
          <p:nvSpPr>
            <p:cNvPr id="12" name="Rectangle 11">
              <a:extLst>
                <a:ext uri="{FF2B5EF4-FFF2-40B4-BE49-F238E27FC236}">
                  <a16:creationId xmlns:a16="http://schemas.microsoft.com/office/drawing/2014/main" id="{92DC17E8-3044-48E4-8889-32F0526C6EBF}"/>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8E31B8DC-7E39-445F-96F2-F4160AB46E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4" name="Picture 13">
              <a:extLst>
                <a:ext uri="{FF2B5EF4-FFF2-40B4-BE49-F238E27FC236}">
                  <a16:creationId xmlns:a16="http://schemas.microsoft.com/office/drawing/2014/main" id="{67E4F4C0-C69F-45D4-878C-C630517CDAA6}"/>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5" name="Picture 14" descr="A close up of a sign&#10;&#10;Description automatically generated">
              <a:extLst>
                <a:ext uri="{FF2B5EF4-FFF2-40B4-BE49-F238E27FC236}">
                  <a16:creationId xmlns:a16="http://schemas.microsoft.com/office/drawing/2014/main" id="{1C577132-C49B-4C62-A901-6D0B47AF7E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6" name="Picture 15">
              <a:extLst>
                <a:ext uri="{FF2B5EF4-FFF2-40B4-BE49-F238E27FC236}">
                  <a16:creationId xmlns:a16="http://schemas.microsoft.com/office/drawing/2014/main" id="{8EBE989D-B5F6-42E7-8CA6-D3A56A64FC11}"/>
                </a:ext>
              </a:extLst>
            </p:cNvPr>
            <p:cNvPicPr>
              <a:picLocks noChangeAspect="1"/>
            </p:cNvPicPr>
            <p:nvPr/>
          </p:nvPicPr>
          <p:blipFill>
            <a:blip r:embed="rId7"/>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2599437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6BC32F-796F-45FF-8C95-7BCA13F47107}"/>
              </a:ext>
            </a:extLst>
          </p:cNvPr>
          <p:cNvGrpSpPr/>
          <p:nvPr/>
        </p:nvGrpSpPr>
        <p:grpSpPr>
          <a:xfrm>
            <a:off x="2804852" y="1009900"/>
            <a:ext cx="6515807" cy="4522139"/>
            <a:chOff x="2804852" y="1309943"/>
            <a:chExt cx="6515807" cy="4522139"/>
          </a:xfrm>
        </p:grpSpPr>
        <p:grpSp>
          <p:nvGrpSpPr>
            <p:cNvPr id="5" name="Google Shape;118;p9">
              <a:extLst>
                <a:ext uri="{FF2B5EF4-FFF2-40B4-BE49-F238E27FC236}">
                  <a16:creationId xmlns:a16="http://schemas.microsoft.com/office/drawing/2014/main" id="{7BD0FF63-BC42-4F2C-87C5-34D690C69B84}"/>
                </a:ext>
              </a:extLst>
            </p:cNvPr>
            <p:cNvGrpSpPr/>
            <p:nvPr/>
          </p:nvGrpSpPr>
          <p:grpSpPr>
            <a:xfrm>
              <a:off x="2804852" y="1309943"/>
              <a:ext cx="6515807" cy="4522139"/>
              <a:chOff x="5707380" y="1386836"/>
              <a:chExt cx="6515807" cy="4522139"/>
            </a:xfrm>
          </p:grpSpPr>
          <p:grpSp>
            <p:nvGrpSpPr>
              <p:cNvPr id="8" name="Google Shape;119;p9">
                <a:extLst>
                  <a:ext uri="{FF2B5EF4-FFF2-40B4-BE49-F238E27FC236}">
                    <a16:creationId xmlns:a16="http://schemas.microsoft.com/office/drawing/2014/main" id="{53A405E3-860D-4460-AFEC-2BFF41B3A986}"/>
                  </a:ext>
                </a:extLst>
              </p:cNvPr>
              <p:cNvGrpSpPr/>
              <p:nvPr/>
            </p:nvGrpSpPr>
            <p:grpSpPr>
              <a:xfrm>
                <a:off x="5707380" y="1386836"/>
                <a:ext cx="6515807" cy="4522139"/>
                <a:chOff x="1668780" y="548636"/>
                <a:chExt cx="6515807" cy="4522139"/>
              </a:xfrm>
            </p:grpSpPr>
            <p:sp>
              <p:nvSpPr>
                <p:cNvPr id="11" name="Google Shape;120;p9">
                  <a:extLst>
                    <a:ext uri="{FF2B5EF4-FFF2-40B4-BE49-F238E27FC236}">
                      <a16:creationId xmlns:a16="http://schemas.microsoft.com/office/drawing/2014/main" id="{8CE4DC42-5047-49B2-BFB3-DD3626640853}"/>
                    </a:ext>
                  </a:extLst>
                </p:cNvPr>
                <p:cNvSpPr/>
                <p:nvPr/>
              </p:nvSpPr>
              <p:spPr>
                <a:xfrm>
                  <a:off x="3704027" y="590215"/>
                  <a:ext cx="4480560" cy="4480560"/>
                </a:xfrm>
                <a:prstGeom prst="pie">
                  <a:avLst>
                    <a:gd name="adj1" fmla="val 16200000"/>
                    <a:gd name="adj2" fmla="val 5400000"/>
                  </a:avLst>
                </a:prstGeom>
                <a:solidFill>
                  <a:srgbClr val="34495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1;p9">
                  <a:extLst>
                    <a:ext uri="{FF2B5EF4-FFF2-40B4-BE49-F238E27FC236}">
                      <a16:creationId xmlns:a16="http://schemas.microsoft.com/office/drawing/2014/main" id="{E512A620-2115-4EA8-9E2B-1FCB5E51F010}"/>
                    </a:ext>
                  </a:extLst>
                </p:cNvPr>
                <p:cNvSpPr txBox="1"/>
                <p:nvPr/>
              </p:nvSpPr>
              <p:spPr>
                <a:xfrm>
                  <a:off x="5944307" y="1256965"/>
                  <a:ext cx="1573530" cy="314706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Libre Franklin"/>
                    <a:buNone/>
                  </a:pPr>
                  <a:b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b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Longstanding physical, sexual, or emotional abuse</a:t>
                  </a:r>
                  <a:endParaRPr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chemeClr val="dk1"/>
                    </a:buClr>
                    <a:buSzPts val="1100"/>
                    <a:buFont typeface="Calibri"/>
                    <a:buNone/>
                  </a:pPr>
                  <a:endParaRPr sz="11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endParaRPr>
                </a:p>
                <a:p>
                  <a:pPr marL="0" marR="0" lvl="0" indent="0" algn="ctr" rtl="0">
                    <a:lnSpc>
                      <a:spcPct val="90000"/>
                    </a:lnSpc>
                    <a:spcBef>
                      <a:spcPts val="385"/>
                    </a:spcBef>
                    <a:spcAft>
                      <a:spcPts val="0"/>
                    </a:spcAft>
                    <a:buClr>
                      <a:schemeClr val="lt1"/>
                    </a:buClr>
                    <a:buSzPts val="1600"/>
                    <a:buFont typeface="Libre Franklin"/>
                    <a:buNone/>
                  </a:pP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Domestic </a:t>
                  </a:r>
                  <a:b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b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violence</a:t>
                  </a:r>
                  <a:endParaRPr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chemeClr val="dk1"/>
                    </a:buClr>
                    <a:buSzPts val="1100"/>
                    <a:buFont typeface="Calibri"/>
                    <a:buNone/>
                  </a:pPr>
                  <a:endParaRPr sz="11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endParaRPr>
                </a:p>
                <a:p>
                  <a:pPr marL="0" marR="0" lvl="0" indent="0" algn="ctr" rtl="0">
                    <a:lnSpc>
                      <a:spcPct val="90000"/>
                    </a:lnSpc>
                    <a:spcBef>
                      <a:spcPts val="385"/>
                    </a:spcBef>
                    <a:spcAft>
                      <a:spcPts val="0"/>
                    </a:spcAft>
                    <a:buClr>
                      <a:schemeClr val="lt1"/>
                    </a:buClr>
                    <a:buSzPts val="1600"/>
                    <a:buFont typeface="Libre Franklin"/>
                    <a:buNone/>
                  </a:pP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War and </a:t>
                  </a:r>
                  <a:b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b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community </a:t>
                  </a:r>
                  <a:b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b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violence</a:t>
                  </a:r>
                  <a:endParaRPr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chemeClr val="dk1"/>
                    </a:buClr>
                    <a:buSzPts val="1100"/>
                    <a:buFont typeface="Calibri"/>
                    <a:buNone/>
                  </a:pPr>
                  <a:endParaRPr sz="11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endParaRPr>
                </a:p>
                <a:p>
                  <a:pPr marL="0" marR="0" lvl="0" indent="0" algn="ctr" rtl="0">
                    <a:lnSpc>
                      <a:spcPct val="90000"/>
                    </a:lnSpc>
                    <a:spcBef>
                      <a:spcPts val="385"/>
                    </a:spcBef>
                    <a:spcAft>
                      <a:spcPts val="0"/>
                    </a:spcAft>
                    <a:buClr>
                      <a:schemeClr val="lt1"/>
                    </a:buClr>
                    <a:buSzPts val="1600"/>
                    <a:buFont typeface="Libre Franklin"/>
                    <a:buNone/>
                  </a:pP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Longstanding neglect</a:t>
                  </a:r>
                  <a:endParaRPr dirty="0">
                    <a:latin typeface="Calibri" panose="020F0502020204030204" pitchFamily="34" charset="0"/>
                    <a:cs typeface="Calibri" panose="020F0502020204030204" pitchFamily="34" charset="0"/>
                  </a:endParaRPr>
                </a:p>
              </p:txBody>
            </p:sp>
            <p:sp>
              <p:nvSpPr>
                <p:cNvPr id="13" name="Google Shape;122;p9">
                  <a:extLst>
                    <a:ext uri="{FF2B5EF4-FFF2-40B4-BE49-F238E27FC236}">
                      <a16:creationId xmlns:a16="http://schemas.microsoft.com/office/drawing/2014/main" id="{6E3438DF-FBFC-4E39-B714-E8BB132472A6}"/>
                    </a:ext>
                  </a:extLst>
                </p:cNvPr>
                <p:cNvSpPr/>
                <p:nvPr/>
              </p:nvSpPr>
              <p:spPr>
                <a:xfrm>
                  <a:off x="1668780" y="548636"/>
                  <a:ext cx="4480560" cy="4480560"/>
                </a:xfrm>
                <a:prstGeom prst="pie">
                  <a:avLst>
                    <a:gd name="adj1" fmla="val 5400000"/>
                    <a:gd name="adj2" fmla="val 16200000"/>
                  </a:avLst>
                </a:prstGeom>
                <a:solidFill>
                  <a:srgbClr val="E8A41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p9">
                  <a:extLst>
                    <a:ext uri="{FF2B5EF4-FFF2-40B4-BE49-F238E27FC236}">
                      <a16:creationId xmlns:a16="http://schemas.microsoft.com/office/drawing/2014/main" id="{8B4D4BF1-BF2E-46F3-913C-0D4984AC2B30}"/>
                    </a:ext>
                  </a:extLst>
                </p:cNvPr>
                <p:cNvSpPr txBox="1"/>
                <p:nvPr/>
              </p:nvSpPr>
              <p:spPr>
                <a:xfrm>
                  <a:off x="2308859" y="1215386"/>
                  <a:ext cx="1573530" cy="314706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Libre Franklin"/>
                    <a:buNone/>
                  </a:pP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Natural disaster (e.g., earthquake, flood, wildfire)</a:t>
                  </a:r>
                  <a:endParaRPr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chemeClr val="dk1"/>
                    </a:buClr>
                    <a:buSzPts val="1100"/>
                    <a:buFont typeface="Calibri"/>
                    <a:buNone/>
                  </a:pPr>
                  <a:endParaRPr sz="11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endParaRPr>
                </a:p>
                <a:p>
                  <a:pPr marL="0" marR="0" lvl="0" indent="0" algn="ctr" rtl="0">
                    <a:lnSpc>
                      <a:spcPct val="90000"/>
                    </a:lnSpc>
                    <a:spcBef>
                      <a:spcPts val="385"/>
                    </a:spcBef>
                    <a:spcAft>
                      <a:spcPts val="0"/>
                    </a:spcAft>
                    <a:buClr>
                      <a:schemeClr val="lt1"/>
                    </a:buClr>
                    <a:buSzPts val="1600"/>
                    <a:buFont typeface="Libre Franklin"/>
                    <a:buNone/>
                  </a:pP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Serious </a:t>
                  </a:r>
                  <a:b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b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accident</a:t>
                  </a:r>
                  <a:endParaRPr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chemeClr val="dk1"/>
                    </a:buClr>
                    <a:buSzPts val="1100"/>
                    <a:buFont typeface="Calibri"/>
                    <a:buNone/>
                  </a:pPr>
                  <a:endParaRPr sz="11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endParaRPr>
                </a:p>
                <a:p>
                  <a:pPr marL="0" marR="0" lvl="0" indent="0" algn="ctr" rtl="0">
                    <a:lnSpc>
                      <a:spcPct val="90000"/>
                    </a:lnSpc>
                    <a:spcBef>
                      <a:spcPts val="385"/>
                    </a:spcBef>
                    <a:spcAft>
                      <a:spcPts val="0"/>
                    </a:spcAft>
                    <a:buClr>
                      <a:schemeClr val="lt1"/>
                    </a:buClr>
                    <a:buSzPts val="1600"/>
                    <a:buFont typeface="Libre Franklin"/>
                    <a:buNone/>
                  </a:pP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Sudden or </a:t>
                  </a:r>
                  <a:b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b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violent loss of a loved one</a:t>
                  </a:r>
                  <a:endParaRPr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chemeClr val="dk1"/>
                    </a:buClr>
                    <a:buSzPts val="1100"/>
                    <a:buFont typeface="Calibri"/>
                    <a:buNone/>
                  </a:pPr>
                  <a:endParaRPr sz="11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endParaRPr>
                </a:p>
                <a:p>
                  <a:pPr marL="0" marR="0" lvl="0" indent="0" algn="ctr" rtl="0">
                    <a:lnSpc>
                      <a:spcPct val="90000"/>
                    </a:lnSpc>
                    <a:spcBef>
                      <a:spcPts val="385"/>
                    </a:spcBef>
                    <a:spcAft>
                      <a:spcPts val="0"/>
                    </a:spcAft>
                    <a:buClr>
                      <a:schemeClr val="lt1"/>
                    </a:buClr>
                    <a:buSzPts val="1600"/>
                    <a:buFont typeface="Libre Franklin"/>
                    <a:buNone/>
                  </a:pP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Physical or </a:t>
                  </a:r>
                  <a:b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br>
                  <a:r>
                    <a:rPr lang="en-US" sz="1600" b="0" i="0" u="none" strike="noStrike" cap="none" dirty="0">
                      <a:solidFill>
                        <a:schemeClr val="lt1"/>
                      </a:solidFill>
                      <a:latin typeface="Calibri" panose="020F0502020204030204" pitchFamily="34" charset="0"/>
                      <a:ea typeface="Libre Franklin"/>
                      <a:cs typeface="Calibri" panose="020F0502020204030204" pitchFamily="34" charset="0"/>
                      <a:sym typeface="Libre Franklin"/>
                    </a:rPr>
                    <a:t>sexual assault</a:t>
                  </a:r>
                  <a:endParaRPr dirty="0">
                    <a:latin typeface="Calibri" panose="020F0502020204030204" pitchFamily="34" charset="0"/>
                    <a:cs typeface="Calibri" panose="020F0502020204030204" pitchFamily="34" charset="0"/>
                  </a:endParaRPr>
                </a:p>
              </p:txBody>
            </p:sp>
          </p:grpSp>
          <p:sp>
            <p:nvSpPr>
              <p:cNvPr id="9" name="Google Shape;124;p9">
                <a:extLst>
                  <a:ext uri="{FF2B5EF4-FFF2-40B4-BE49-F238E27FC236}">
                    <a16:creationId xmlns:a16="http://schemas.microsoft.com/office/drawing/2014/main" id="{22F7234C-3451-42AF-A1C0-C2131C41404E}"/>
                  </a:ext>
                </a:extLst>
              </p:cNvPr>
              <p:cNvSpPr txBox="1"/>
              <p:nvPr/>
            </p:nvSpPr>
            <p:spPr>
              <a:xfrm>
                <a:off x="8064037" y="1772672"/>
                <a:ext cx="1831571" cy="35394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600" b="0" i="0" u="none" strike="noStrike" cap="none" dirty="0">
                  <a:solidFill>
                    <a:schemeClr val="dk1"/>
                  </a:solidFill>
                  <a:latin typeface="Calibri" panose="020F0502020204030204" pitchFamily="34" charset="0"/>
                  <a:ea typeface="Libre Franklin"/>
                  <a:cs typeface="Calibri" panose="020F0502020204030204" pitchFamily="34" charset="0"/>
                  <a:sym typeface="Libre Franklin"/>
                </a:endParaRPr>
              </a:p>
              <a:p>
                <a:pPr marL="0" marR="0" lvl="0" indent="0" algn="ctr" rtl="0">
                  <a:spcBef>
                    <a:spcPts val="0"/>
                  </a:spcBef>
                  <a:spcAft>
                    <a:spcPts val="0"/>
                  </a:spcAft>
                  <a:buNone/>
                </a:pPr>
                <a:endParaRPr sz="1600" b="0" i="0" u="none" strike="noStrike" cap="none" dirty="0">
                  <a:solidFill>
                    <a:schemeClr val="dk1"/>
                  </a:solidFill>
                  <a:latin typeface="Calibri" panose="020F0502020204030204" pitchFamily="34" charset="0"/>
                  <a:ea typeface="Libre Franklin"/>
                  <a:cs typeface="Calibri" panose="020F0502020204030204" pitchFamily="34" charset="0"/>
                  <a:sym typeface="Libre Franklin"/>
                </a:endParaRPr>
              </a:p>
              <a:p>
                <a:pPr marL="0" marR="0" lvl="0" indent="0" algn="ctr" rtl="0">
                  <a:spcBef>
                    <a:spcPts val="0"/>
                  </a:spcBef>
                  <a:spcAft>
                    <a:spcPts val="0"/>
                  </a:spcAft>
                  <a:buNone/>
                </a:pPr>
                <a:endParaRPr sz="1600" b="0" i="0" u="none" strike="noStrike" cap="none" dirty="0">
                  <a:solidFill>
                    <a:schemeClr val="dk1"/>
                  </a:solidFill>
                  <a:latin typeface="Calibri" panose="020F0502020204030204" pitchFamily="34" charset="0"/>
                  <a:ea typeface="Libre Franklin"/>
                  <a:cs typeface="Calibri" panose="020F0502020204030204" pitchFamily="34" charset="0"/>
                  <a:sym typeface="Libre Franklin"/>
                </a:endParaRPr>
              </a:p>
              <a:p>
                <a:pPr marL="0" marR="0" lvl="0" indent="0" algn="ctr" rtl="0">
                  <a:spcBef>
                    <a:spcPts val="0"/>
                  </a:spcBef>
                  <a:spcAft>
                    <a:spcPts val="0"/>
                  </a:spcAft>
                  <a:buNone/>
                </a:pPr>
                <a:r>
                  <a:rPr lang="en-US" sz="1600" b="0" i="0" u="none" strike="noStrike" cap="none" dirty="0">
                    <a:solidFill>
                      <a:srgbClr val="002060"/>
                    </a:solidFill>
                    <a:latin typeface="Calibri" panose="020F0502020204030204" pitchFamily="34" charset="0"/>
                    <a:ea typeface="Libre Franklin"/>
                    <a:cs typeface="Calibri" panose="020F0502020204030204" pitchFamily="34" charset="0"/>
                    <a:sym typeface="Libre Franklin"/>
                  </a:rPr>
                  <a:t>Simultaneous or sequential occurrences of </a:t>
                </a:r>
                <a:r>
                  <a:rPr lang="en-US" sz="1600" b="1" i="0" u="none" strike="noStrike" cap="none" dirty="0">
                    <a:solidFill>
                      <a:srgbClr val="002060"/>
                    </a:solidFill>
                    <a:latin typeface="Calibri" panose="020F0502020204030204" pitchFamily="34" charset="0"/>
                    <a:ea typeface="Libre Franklin"/>
                    <a:cs typeface="Calibri" panose="020F0502020204030204" pitchFamily="34" charset="0"/>
                    <a:sym typeface="Libre Franklin"/>
                  </a:rPr>
                  <a:t>child maltreatment</a:t>
                </a:r>
                <a:r>
                  <a:rPr lang="en-US" sz="1600" b="0" i="0" u="none" strike="noStrike" cap="none" dirty="0">
                    <a:solidFill>
                      <a:srgbClr val="002060"/>
                    </a:solidFill>
                    <a:latin typeface="Calibri" panose="020F0502020204030204" pitchFamily="34" charset="0"/>
                    <a:ea typeface="Libre Franklin"/>
                    <a:cs typeface="Calibri" panose="020F0502020204030204" pitchFamily="34" charset="0"/>
                    <a:sym typeface="Libre Franklin"/>
                  </a:rPr>
                  <a:t>—such as emotional abuse and neglect, sexual abuse, physical abuse, and witnessing domestic violence</a:t>
                </a:r>
                <a:endParaRPr dirty="0">
                  <a:latin typeface="Calibri" panose="020F0502020204030204" pitchFamily="34" charset="0"/>
                  <a:cs typeface="Calibri" panose="020F0502020204030204" pitchFamily="34" charset="0"/>
                </a:endParaRPr>
              </a:p>
            </p:txBody>
          </p:sp>
          <p:sp>
            <p:nvSpPr>
              <p:cNvPr id="10" name="Google Shape;125;p9">
                <a:extLst>
                  <a:ext uri="{FF2B5EF4-FFF2-40B4-BE49-F238E27FC236}">
                    <a16:creationId xmlns:a16="http://schemas.microsoft.com/office/drawing/2014/main" id="{638B2DE1-4BB7-48EF-A6AF-D242BB577C0E}"/>
                  </a:ext>
                </a:extLst>
              </p:cNvPr>
              <p:cNvSpPr txBox="1"/>
              <p:nvPr/>
            </p:nvSpPr>
            <p:spPr>
              <a:xfrm>
                <a:off x="6705600" y="1670417"/>
                <a:ext cx="129540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0" u="sng" strike="noStrike" cap="none" dirty="0">
                    <a:solidFill>
                      <a:schemeClr val="lt1"/>
                    </a:solidFill>
                    <a:latin typeface="Calibri" panose="020F0502020204030204" pitchFamily="34" charset="0"/>
                    <a:ea typeface="Libre Franklin Thin"/>
                    <a:cs typeface="Calibri" panose="020F0502020204030204" pitchFamily="34" charset="0"/>
                    <a:sym typeface="Libre Franklin Thin"/>
                  </a:rPr>
                  <a:t>Acute</a:t>
                </a:r>
                <a:endParaRPr dirty="0">
                  <a:latin typeface="Calibri" panose="020F0502020204030204" pitchFamily="34" charset="0"/>
                  <a:cs typeface="Calibri" panose="020F0502020204030204" pitchFamily="34" charset="0"/>
                </a:endParaRPr>
              </a:p>
            </p:txBody>
          </p:sp>
        </p:grpSp>
        <p:sp>
          <p:nvSpPr>
            <p:cNvPr id="6" name="Google Shape;126;p9">
              <a:extLst>
                <a:ext uri="{FF2B5EF4-FFF2-40B4-BE49-F238E27FC236}">
                  <a16:creationId xmlns:a16="http://schemas.microsoft.com/office/drawing/2014/main" id="{914AAE03-A22B-4F22-99B0-E6723DB16FB2}"/>
                </a:ext>
              </a:extLst>
            </p:cNvPr>
            <p:cNvSpPr/>
            <p:nvPr/>
          </p:nvSpPr>
          <p:spPr>
            <a:xfrm>
              <a:off x="5137960" y="1361919"/>
              <a:ext cx="1831571" cy="4423738"/>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 name="Google Shape;129;p9">
              <a:extLst>
                <a:ext uri="{FF2B5EF4-FFF2-40B4-BE49-F238E27FC236}">
                  <a16:creationId xmlns:a16="http://schemas.microsoft.com/office/drawing/2014/main" id="{ABD2A67F-3988-4C34-B3F2-3D286471237C}"/>
                </a:ext>
              </a:extLst>
            </p:cNvPr>
            <p:cNvSpPr txBox="1"/>
            <p:nvPr/>
          </p:nvSpPr>
          <p:spPr>
            <a:xfrm>
              <a:off x="5098472" y="1485458"/>
              <a:ext cx="1831571"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0" i="0" u="sng" strike="noStrike" cap="none" dirty="0">
                  <a:solidFill>
                    <a:srgbClr val="002060"/>
                  </a:solidFill>
                  <a:latin typeface="Calibri" panose="020F0502020204030204" pitchFamily="34" charset="0"/>
                  <a:ea typeface="Libre Franklin Thin"/>
                  <a:cs typeface="Calibri" panose="020F0502020204030204" pitchFamily="34" charset="0"/>
                  <a:sym typeface="Libre Franklin Thin"/>
                </a:rPr>
                <a:t>Complex Trauma</a:t>
              </a:r>
              <a:endParaRPr dirty="0">
                <a:latin typeface="Calibri" panose="020F0502020204030204" pitchFamily="34" charset="0"/>
                <a:cs typeface="Calibri" panose="020F0502020204030204" pitchFamily="34" charset="0"/>
              </a:endParaRPr>
            </a:p>
          </p:txBody>
        </p:sp>
      </p:grpSp>
      <p:sp>
        <p:nvSpPr>
          <p:cNvPr id="15" name="Google Shape;127;p9">
            <a:extLst>
              <a:ext uri="{FF2B5EF4-FFF2-40B4-BE49-F238E27FC236}">
                <a16:creationId xmlns:a16="http://schemas.microsoft.com/office/drawing/2014/main" id="{6813BED7-24F1-45BD-93FC-DD704D1266D2}"/>
              </a:ext>
            </a:extLst>
          </p:cNvPr>
          <p:cNvSpPr txBox="1">
            <a:spLocks noGrp="1"/>
          </p:cNvSpPr>
          <p:nvPr>
            <p:ph type="title"/>
          </p:nvPr>
        </p:nvSpPr>
        <p:spPr>
          <a:xfrm>
            <a:off x="811148" y="372924"/>
            <a:ext cx="3631312" cy="600612"/>
          </a:xfrm>
          <a:prstGeom prst="rect">
            <a:avLst/>
          </a:prstGeom>
          <a:solidFill>
            <a:srgbClr val="2EB5AD">
              <a:alpha val="20000"/>
            </a:srgbClr>
          </a:solidFill>
          <a:ln>
            <a:noFill/>
          </a:ln>
        </p:spPr>
        <p:txBody>
          <a:bodyPr spcFirstLastPara="1" wrap="square" lIns="91425" tIns="0" rIns="91425" bIns="0" anchor="b" anchorCtr="0">
            <a:normAutofit fontScale="90000"/>
          </a:bodyPr>
          <a:lstStyle/>
          <a:p>
            <a:pPr marL="0" lvl="0" indent="0" algn="l" rtl="0">
              <a:lnSpc>
                <a:spcPct val="90000"/>
              </a:lnSpc>
              <a:spcBef>
                <a:spcPts val="0"/>
              </a:spcBef>
              <a:spcAft>
                <a:spcPts val="0"/>
              </a:spcAft>
              <a:buClr>
                <a:srgbClr val="0E1F56"/>
              </a:buClr>
              <a:buSzPts val="3600"/>
              <a:buFont typeface="Calibri"/>
              <a:buNone/>
            </a:pPr>
            <a:r>
              <a:rPr lang="en-US" b="1" dirty="0">
                <a:solidFill>
                  <a:srgbClr val="002060"/>
                </a:solidFill>
              </a:rPr>
              <a:t>What is Trauma?</a:t>
            </a:r>
            <a:endParaRPr b="1" dirty="0">
              <a:solidFill>
                <a:srgbClr val="002060"/>
              </a:solidFill>
            </a:endParaRPr>
          </a:p>
        </p:txBody>
      </p:sp>
      <p:sp>
        <p:nvSpPr>
          <p:cNvPr id="21" name="Google Shape;125;p9">
            <a:extLst>
              <a:ext uri="{FF2B5EF4-FFF2-40B4-BE49-F238E27FC236}">
                <a16:creationId xmlns:a16="http://schemas.microsoft.com/office/drawing/2014/main" id="{D16508FD-1059-40D2-856D-4EF4DE7185DF}"/>
              </a:ext>
            </a:extLst>
          </p:cNvPr>
          <p:cNvSpPr txBox="1"/>
          <p:nvPr/>
        </p:nvSpPr>
        <p:spPr>
          <a:xfrm>
            <a:off x="7056830" y="1316854"/>
            <a:ext cx="1295400"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u="sng" dirty="0">
                <a:solidFill>
                  <a:schemeClr val="lt1"/>
                </a:solidFill>
                <a:latin typeface="Calibri" panose="020F0502020204030204" pitchFamily="34" charset="0"/>
                <a:cs typeface="Calibri" panose="020F0502020204030204" pitchFamily="34" charset="0"/>
                <a:sym typeface="Libre Franklin Thin"/>
              </a:rPr>
              <a:t>Chronic</a:t>
            </a:r>
            <a:endParaRPr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29F500F-39FA-461D-B7BB-194E6506BBE0}"/>
              </a:ext>
            </a:extLst>
          </p:cNvPr>
          <p:cNvSpPr txBox="1"/>
          <p:nvPr/>
        </p:nvSpPr>
        <p:spPr>
          <a:xfrm>
            <a:off x="329655" y="5686682"/>
            <a:ext cx="11108613" cy="274306"/>
          </a:xfrm>
          <a:prstGeom prst="rect">
            <a:avLst/>
          </a:prstGeom>
          <a:noFill/>
        </p:spPr>
        <p:txBody>
          <a:bodyPr wrap="square">
            <a:spAutoFit/>
          </a:bodyPr>
          <a:lstStyle/>
          <a:p>
            <a:pPr marL="0" marR="0">
              <a:lnSpc>
                <a:spcPct val="102000"/>
              </a:lnSpc>
              <a:spcBef>
                <a:spcPts val="0"/>
              </a:spcBef>
              <a:spcAft>
                <a:spcPts val="800"/>
              </a:spcAft>
            </a:pPr>
            <a:r>
              <a:rPr lang="en-US" sz="1200" dirty="0" err="1">
                <a:solidFill>
                  <a:srgbClr val="0E1F56"/>
                </a:solidFill>
                <a:effectLst/>
                <a:latin typeface="Calibri" panose="020F0502020204030204" pitchFamily="34" charset="0"/>
                <a:ea typeface="Calibri" panose="020F0502020204030204" pitchFamily="34" charset="0"/>
                <a:cs typeface="Calibri" panose="020F0502020204030204" pitchFamily="34" charset="0"/>
              </a:rPr>
              <a:t>Wamser-Nanney</a:t>
            </a:r>
            <a:r>
              <a:rPr lang="en-US" sz="1200" dirty="0">
                <a:solidFill>
                  <a:srgbClr val="0E1F56"/>
                </a:solidFill>
                <a:effectLst/>
                <a:latin typeface="Calibri" panose="020F0502020204030204" pitchFamily="34" charset="0"/>
                <a:ea typeface="Calibri" panose="020F0502020204030204" pitchFamily="34" charset="0"/>
                <a:cs typeface="Calibri" panose="020F0502020204030204" pitchFamily="34" charset="0"/>
              </a:rPr>
              <a:t>, R. (2016). Examining the complex trauma definition using children’s self-reports. </a:t>
            </a:r>
            <a:r>
              <a:rPr lang="en-US" sz="1200" i="1" dirty="0">
                <a:solidFill>
                  <a:srgbClr val="0E1F56"/>
                </a:solidFill>
                <a:effectLst/>
                <a:latin typeface="Calibri" panose="020F0502020204030204" pitchFamily="34" charset="0"/>
                <a:ea typeface="Calibri" panose="020F0502020204030204" pitchFamily="34" charset="0"/>
                <a:cs typeface="Calibri" panose="020F0502020204030204" pitchFamily="34" charset="0"/>
              </a:rPr>
              <a:t>Journal of Child &amp; Adolescent Trauma</a:t>
            </a:r>
            <a:r>
              <a:rPr lang="en-US" sz="1200" dirty="0">
                <a:solidFill>
                  <a:srgbClr val="0E1F56"/>
                </a:solidFill>
                <a:effectLst/>
                <a:latin typeface="Calibri" panose="020F0502020204030204" pitchFamily="34" charset="0"/>
                <a:ea typeface="Calibri" panose="020F0502020204030204" pitchFamily="34" charset="0"/>
                <a:cs typeface="Calibri" panose="020F0502020204030204" pitchFamily="34" charset="0"/>
              </a:rPr>
              <a:t>, </a:t>
            </a:r>
            <a:r>
              <a:rPr lang="en-US" sz="1200" i="1" dirty="0">
                <a:solidFill>
                  <a:srgbClr val="0E1F56"/>
                </a:solidFill>
                <a:effectLst/>
                <a:latin typeface="Calibri" panose="020F0502020204030204" pitchFamily="34" charset="0"/>
                <a:ea typeface="Calibri" panose="020F0502020204030204" pitchFamily="34" charset="0"/>
                <a:cs typeface="Calibri" panose="020F0502020204030204" pitchFamily="34" charset="0"/>
              </a:rPr>
              <a:t>9</a:t>
            </a:r>
            <a:r>
              <a:rPr lang="en-US" sz="1200" dirty="0">
                <a:solidFill>
                  <a:srgbClr val="0E1F56"/>
                </a:solidFill>
                <a:effectLst/>
                <a:latin typeface="Calibri" panose="020F0502020204030204" pitchFamily="34" charset="0"/>
                <a:ea typeface="Calibri" panose="020F0502020204030204" pitchFamily="34" charset="0"/>
                <a:cs typeface="Calibri" panose="020F0502020204030204" pitchFamily="34" charset="0"/>
              </a:rPr>
              <a:t>(4), 295-304.</a:t>
            </a:r>
            <a:endParaRPr lang="en-US" sz="1200" dirty="0">
              <a:solidFill>
                <a:srgbClr val="0E1F5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34DF4729-43FA-42BE-A232-F48BE3838F0B}"/>
              </a:ext>
            </a:extLst>
          </p:cNvPr>
          <p:cNvGrpSpPr/>
          <p:nvPr/>
        </p:nvGrpSpPr>
        <p:grpSpPr>
          <a:xfrm>
            <a:off x="0" y="6218529"/>
            <a:ext cx="12192000" cy="752006"/>
            <a:chOff x="0" y="6218529"/>
            <a:chExt cx="12192000" cy="752006"/>
          </a:xfrm>
        </p:grpSpPr>
        <p:sp>
          <p:nvSpPr>
            <p:cNvPr id="24" name="Rectangle 23">
              <a:extLst>
                <a:ext uri="{FF2B5EF4-FFF2-40B4-BE49-F238E27FC236}">
                  <a16:creationId xmlns:a16="http://schemas.microsoft.com/office/drawing/2014/main" id="{746CD6FB-D083-4322-8F9D-C6985EB165A6}"/>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logo&#10;&#10;Description automatically generated">
              <a:extLst>
                <a:ext uri="{FF2B5EF4-FFF2-40B4-BE49-F238E27FC236}">
                  <a16:creationId xmlns:a16="http://schemas.microsoft.com/office/drawing/2014/main" id="{99310F7C-FE7E-400F-855B-97138D595B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26" name="Picture 25">
              <a:extLst>
                <a:ext uri="{FF2B5EF4-FFF2-40B4-BE49-F238E27FC236}">
                  <a16:creationId xmlns:a16="http://schemas.microsoft.com/office/drawing/2014/main" id="{6251A7B3-B2FE-4A27-A413-3A765B5A6127}"/>
                </a:ext>
              </a:extLst>
            </p:cNvPr>
            <p:cNvPicPr>
              <a:picLocks noChangeAspect="1"/>
            </p:cNvPicPr>
            <p:nvPr userDrawn="1"/>
          </p:nvPicPr>
          <p:blipFill>
            <a:blip r:embed="rId3"/>
            <a:stretch>
              <a:fillRect/>
            </a:stretch>
          </p:blipFill>
          <p:spPr>
            <a:xfrm>
              <a:off x="6148795" y="6218529"/>
              <a:ext cx="3037674" cy="752006"/>
            </a:xfrm>
            <a:prstGeom prst="rect">
              <a:avLst/>
            </a:prstGeom>
          </p:spPr>
        </p:pic>
        <p:pic>
          <p:nvPicPr>
            <p:cNvPr id="27" name="Picture 26" descr="A close up of a sign&#10;&#10;Description automatically generated">
              <a:extLst>
                <a:ext uri="{FF2B5EF4-FFF2-40B4-BE49-F238E27FC236}">
                  <a16:creationId xmlns:a16="http://schemas.microsoft.com/office/drawing/2014/main" id="{6BEE968C-3BCA-4397-BFBD-CCC96089FB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8" name="Picture 27">
              <a:extLst>
                <a:ext uri="{FF2B5EF4-FFF2-40B4-BE49-F238E27FC236}">
                  <a16:creationId xmlns:a16="http://schemas.microsoft.com/office/drawing/2014/main" id="{4B50DE9A-FA64-4D69-942C-1F0D8BD7D2EA}"/>
                </a:ext>
              </a:extLst>
            </p:cNvPr>
            <p:cNvPicPr>
              <a:picLocks noChangeAspect="1"/>
            </p:cNvPicPr>
            <p:nvPr/>
          </p:nvPicPr>
          <p:blipFill>
            <a:blip r:embed="rId5"/>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955605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514D9FC-A9A1-4A5D-A20C-B05F99D6FD71}"/>
              </a:ext>
            </a:extLst>
          </p:cNvPr>
          <p:cNvPicPr>
            <a:picLocks noChangeAspect="1" noChangeArrowheads="1"/>
          </p:cNvPicPr>
          <p:nvPr/>
        </p:nvPicPr>
        <p:blipFill rotWithShape="1">
          <a:blip r:embed="rId2">
            <a:alphaModFix amt="30000"/>
            <a:extLst>
              <a:ext uri="{28A0092B-C50C-407E-A947-70E740481C1C}">
                <a14:useLocalDpi xmlns:a14="http://schemas.microsoft.com/office/drawing/2010/main" val="0"/>
              </a:ext>
            </a:extLst>
          </a:blip>
          <a:srcRect t="509" r="16234" b="61127"/>
          <a:stretch/>
        </p:blipFill>
        <p:spPr bwMode="auto">
          <a:xfrm>
            <a:off x="1637606" y="1463038"/>
            <a:ext cx="8934935" cy="4537620"/>
          </a:xfrm>
          <a:prstGeom prst="ellipse">
            <a:avLst/>
          </a:prstGeom>
          <a:ln w="63500" cap="rnd">
            <a:solidFill>
              <a:srgbClr val="0E1F56"/>
            </a:solidFill>
          </a:ln>
          <a:effectLst>
            <a:outerShdw blurRad="381000" dist="292100" dir="5400000" sx="-80000" sy="-18000" rotWithShape="0">
              <a:schemeClr val="tx1">
                <a:alpha val="22000"/>
              </a:scheme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Google Shape;135;p10">
            <a:extLst>
              <a:ext uri="{FF2B5EF4-FFF2-40B4-BE49-F238E27FC236}">
                <a16:creationId xmlns:a16="http://schemas.microsoft.com/office/drawing/2014/main" id="{EA593C2C-7AF0-4CCA-A2D9-3533B448EAA0}"/>
              </a:ext>
            </a:extLst>
          </p:cNvPr>
          <p:cNvSpPr txBox="1">
            <a:spLocks/>
          </p:cNvSpPr>
          <p:nvPr/>
        </p:nvSpPr>
        <p:spPr>
          <a:xfrm>
            <a:off x="3055064" y="2098021"/>
            <a:ext cx="7349700" cy="3267654"/>
          </a:xfrm>
          <a:prstGeom prst="rect">
            <a:avLst/>
          </a:prstGeom>
          <a:noFill/>
          <a:ln>
            <a:noFill/>
          </a:ln>
        </p:spPr>
        <p:txBody>
          <a:bodyPr spcFirstLastPara="1" vert="horz" wrap="square" lIns="91425" tIns="45700" rIns="91425" bIns="4570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400"/>
              <a:buFont typeface="Arial" panose="020B0604020202020204" pitchFamily="34" charset="0"/>
              <a:buNone/>
            </a:pPr>
            <a:r>
              <a:rPr lang="en-US" sz="2600" dirty="0">
                <a:solidFill>
                  <a:srgbClr val="002060"/>
                </a:solidFill>
              </a:rPr>
              <a:t>Reactions to traumatic experiences may differ </a:t>
            </a:r>
          </a:p>
          <a:p>
            <a:pPr marL="0" indent="0">
              <a:spcBef>
                <a:spcPts val="0"/>
              </a:spcBef>
              <a:buClr>
                <a:schemeClr val="dk1"/>
              </a:buClr>
              <a:buSzPts val="2400"/>
              <a:buFont typeface="Arial" panose="020B0604020202020204" pitchFamily="34" charset="0"/>
              <a:buNone/>
            </a:pPr>
            <a:r>
              <a:rPr lang="en-US" sz="2600" dirty="0">
                <a:solidFill>
                  <a:srgbClr val="002060"/>
                </a:solidFill>
              </a:rPr>
              <a:t>depending on many factors including:</a:t>
            </a:r>
          </a:p>
          <a:p>
            <a:pPr lvl="1">
              <a:buClr>
                <a:schemeClr val="dk1"/>
              </a:buClr>
              <a:buSzPts val="2400"/>
            </a:pPr>
            <a:r>
              <a:rPr lang="en-US" dirty="0">
                <a:solidFill>
                  <a:srgbClr val="002060"/>
                </a:solidFill>
              </a:rPr>
              <a:t>age</a:t>
            </a:r>
          </a:p>
          <a:p>
            <a:pPr lvl="1">
              <a:buClr>
                <a:schemeClr val="dk1"/>
              </a:buClr>
              <a:buSzPts val="2400"/>
            </a:pPr>
            <a:r>
              <a:rPr lang="en-US" dirty="0">
                <a:solidFill>
                  <a:srgbClr val="002060"/>
                </a:solidFill>
              </a:rPr>
              <a:t>how in danger someone felt</a:t>
            </a:r>
          </a:p>
          <a:p>
            <a:pPr lvl="1">
              <a:buClr>
                <a:schemeClr val="dk1"/>
              </a:buClr>
              <a:buSzPts val="2400"/>
            </a:pPr>
            <a:r>
              <a:rPr lang="en-US" dirty="0">
                <a:solidFill>
                  <a:srgbClr val="002060"/>
                </a:solidFill>
              </a:rPr>
              <a:t>whether they were the victim or witness</a:t>
            </a:r>
          </a:p>
          <a:p>
            <a:pPr lvl="1">
              <a:buClr>
                <a:schemeClr val="dk1"/>
              </a:buClr>
              <a:buSzPts val="2400"/>
            </a:pPr>
            <a:r>
              <a:rPr lang="en-US" dirty="0">
                <a:solidFill>
                  <a:srgbClr val="002060"/>
                </a:solidFill>
              </a:rPr>
              <a:t>their relationship to the victim or perpetrator</a:t>
            </a:r>
          </a:p>
          <a:p>
            <a:pPr lvl="1">
              <a:buClr>
                <a:schemeClr val="dk1"/>
              </a:buClr>
              <a:buSzPts val="2400"/>
            </a:pPr>
            <a:r>
              <a:rPr lang="en-US" dirty="0">
                <a:solidFill>
                  <a:srgbClr val="002060"/>
                </a:solidFill>
              </a:rPr>
              <a:t>past experience of trauma </a:t>
            </a:r>
          </a:p>
          <a:p>
            <a:pPr lvl="1">
              <a:buClr>
                <a:schemeClr val="dk1"/>
              </a:buClr>
              <a:buSzPts val="2400"/>
            </a:pPr>
            <a:r>
              <a:rPr lang="en-US" dirty="0">
                <a:solidFill>
                  <a:srgbClr val="002060"/>
                </a:solidFill>
              </a:rPr>
              <a:t>adversities person faced prior to and following the trauma</a:t>
            </a:r>
          </a:p>
          <a:p>
            <a:pPr lvl="1">
              <a:buClr>
                <a:schemeClr val="dk1"/>
              </a:buClr>
              <a:buSzPts val="2400"/>
            </a:pPr>
            <a:r>
              <a:rPr lang="en-US" dirty="0">
                <a:solidFill>
                  <a:srgbClr val="002060"/>
                </a:solidFill>
              </a:rPr>
              <a:t>support systems to help them after the trauma</a:t>
            </a:r>
          </a:p>
          <a:p>
            <a:pPr marL="0" indent="0">
              <a:buClr>
                <a:schemeClr val="dk1"/>
              </a:buClr>
              <a:buSzPts val="2400"/>
              <a:buFont typeface="Arial" panose="020B0604020202020204" pitchFamily="34" charset="0"/>
              <a:buNone/>
            </a:pPr>
            <a:endParaRPr lang="en-US" dirty="0">
              <a:solidFill>
                <a:srgbClr val="002060"/>
              </a:solidFill>
            </a:endParaRPr>
          </a:p>
        </p:txBody>
      </p:sp>
      <p:sp>
        <p:nvSpPr>
          <p:cNvPr id="6" name="Google Shape;134;p10">
            <a:extLst>
              <a:ext uri="{FF2B5EF4-FFF2-40B4-BE49-F238E27FC236}">
                <a16:creationId xmlns:a16="http://schemas.microsoft.com/office/drawing/2014/main" id="{C28D40CF-C0D1-4300-8A26-D0936BE4C3A4}"/>
              </a:ext>
            </a:extLst>
          </p:cNvPr>
          <p:cNvSpPr txBox="1">
            <a:spLocks noGrp="1"/>
          </p:cNvSpPr>
          <p:nvPr>
            <p:ph type="title"/>
          </p:nvPr>
        </p:nvSpPr>
        <p:spPr>
          <a:xfrm>
            <a:off x="414251" y="533144"/>
            <a:ext cx="6260869" cy="600612"/>
          </a:xfrm>
          <a:prstGeom prst="rect">
            <a:avLst/>
          </a:prstGeom>
          <a:solidFill>
            <a:srgbClr val="2EB5AD">
              <a:alpha val="20000"/>
            </a:srgbClr>
          </a:solidFill>
          <a:ln>
            <a:noFill/>
          </a:ln>
        </p:spPr>
        <p:txBody>
          <a:bodyPr spcFirstLastPara="1" wrap="square" lIns="91425" tIns="0" rIns="91425" bIns="0" anchor="b" anchorCtr="0">
            <a:noAutofit/>
          </a:bodyPr>
          <a:lstStyle/>
          <a:p>
            <a:pPr marL="0" lvl="0" indent="0" algn="l" rtl="0">
              <a:lnSpc>
                <a:spcPct val="90000"/>
              </a:lnSpc>
              <a:spcBef>
                <a:spcPts val="0"/>
              </a:spcBef>
              <a:spcAft>
                <a:spcPts val="0"/>
              </a:spcAft>
              <a:buClr>
                <a:srgbClr val="0E1F56"/>
              </a:buClr>
              <a:buSzPts val="3600"/>
              <a:buFont typeface="Calibri"/>
              <a:buNone/>
            </a:pPr>
            <a:r>
              <a:rPr lang="en-US" sz="4000" b="1" dirty="0">
                <a:solidFill>
                  <a:srgbClr val="002060"/>
                </a:solidFill>
              </a:rPr>
              <a:t>Reactions to Trauma Exposure</a:t>
            </a:r>
            <a:endParaRPr sz="4000" b="1" dirty="0">
              <a:solidFill>
                <a:srgbClr val="002060"/>
              </a:solidFill>
            </a:endParaRPr>
          </a:p>
        </p:txBody>
      </p:sp>
      <p:grpSp>
        <p:nvGrpSpPr>
          <p:cNvPr id="12" name="Group 11">
            <a:extLst>
              <a:ext uri="{FF2B5EF4-FFF2-40B4-BE49-F238E27FC236}">
                <a16:creationId xmlns:a16="http://schemas.microsoft.com/office/drawing/2014/main" id="{32997734-0D40-4F9A-9817-02C99E1DE60A}"/>
              </a:ext>
            </a:extLst>
          </p:cNvPr>
          <p:cNvGrpSpPr/>
          <p:nvPr/>
        </p:nvGrpSpPr>
        <p:grpSpPr>
          <a:xfrm>
            <a:off x="0" y="6218529"/>
            <a:ext cx="12192000" cy="752006"/>
            <a:chOff x="0" y="6218529"/>
            <a:chExt cx="12192000" cy="752006"/>
          </a:xfrm>
        </p:grpSpPr>
        <p:sp>
          <p:nvSpPr>
            <p:cNvPr id="13" name="Rectangle 12">
              <a:extLst>
                <a:ext uri="{FF2B5EF4-FFF2-40B4-BE49-F238E27FC236}">
                  <a16:creationId xmlns:a16="http://schemas.microsoft.com/office/drawing/2014/main" id="{EBD2E04F-1127-4F1E-9823-044944E1C144}"/>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lose up of a logo&#10;&#10;Description automatically generated">
              <a:extLst>
                <a:ext uri="{FF2B5EF4-FFF2-40B4-BE49-F238E27FC236}">
                  <a16:creationId xmlns:a16="http://schemas.microsoft.com/office/drawing/2014/main" id="{1E7463A7-2D78-47FC-A9CA-8443AB4F1F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5" name="Picture 14">
              <a:extLst>
                <a:ext uri="{FF2B5EF4-FFF2-40B4-BE49-F238E27FC236}">
                  <a16:creationId xmlns:a16="http://schemas.microsoft.com/office/drawing/2014/main" id="{2FA3B60E-98CE-4C8E-9E88-5881CC4DEE45}"/>
                </a:ext>
              </a:extLst>
            </p:cNvPr>
            <p:cNvPicPr>
              <a:picLocks noChangeAspect="1"/>
            </p:cNvPicPr>
            <p:nvPr userDrawn="1"/>
          </p:nvPicPr>
          <p:blipFill>
            <a:blip r:embed="rId4"/>
            <a:stretch>
              <a:fillRect/>
            </a:stretch>
          </p:blipFill>
          <p:spPr>
            <a:xfrm>
              <a:off x="6148795" y="6218529"/>
              <a:ext cx="3037674" cy="752006"/>
            </a:xfrm>
            <a:prstGeom prst="rect">
              <a:avLst/>
            </a:prstGeom>
          </p:spPr>
        </p:pic>
        <p:pic>
          <p:nvPicPr>
            <p:cNvPr id="16" name="Picture 15" descr="A close up of a sign&#10;&#10;Description automatically generated">
              <a:extLst>
                <a:ext uri="{FF2B5EF4-FFF2-40B4-BE49-F238E27FC236}">
                  <a16:creationId xmlns:a16="http://schemas.microsoft.com/office/drawing/2014/main" id="{9A969495-B866-4082-AFF4-BE462A0511A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17" name="Picture 16">
              <a:extLst>
                <a:ext uri="{FF2B5EF4-FFF2-40B4-BE49-F238E27FC236}">
                  <a16:creationId xmlns:a16="http://schemas.microsoft.com/office/drawing/2014/main" id="{68141148-9B7B-47F7-9D45-B435A98E9240}"/>
                </a:ext>
              </a:extLst>
            </p:cNvPr>
            <p:cNvPicPr>
              <a:picLocks noChangeAspect="1"/>
            </p:cNvPicPr>
            <p:nvPr/>
          </p:nvPicPr>
          <p:blipFill>
            <a:blip r:embed="rId6"/>
            <a:stretch>
              <a:fillRect/>
            </a:stretch>
          </p:blipFill>
          <p:spPr>
            <a:xfrm>
              <a:off x="3202268" y="6265900"/>
              <a:ext cx="1522939" cy="571420"/>
            </a:xfrm>
            <a:prstGeom prst="rect">
              <a:avLst/>
            </a:prstGeom>
          </p:spPr>
        </p:pic>
      </p:grpSp>
    </p:spTree>
    <p:extLst>
      <p:ext uri="{BB962C8B-B14F-4D97-AF65-F5344CB8AC3E}">
        <p14:creationId xmlns:p14="http://schemas.microsoft.com/office/powerpoint/2010/main" val="3775915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11"/>
          <p:cNvSpPr txBox="1">
            <a:spLocks noGrp="1"/>
          </p:cNvSpPr>
          <p:nvPr>
            <p:ph type="title"/>
          </p:nvPr>
        </p:nvSpPr>
        <p:spPr>
          <a:xfrm>
            <a:off x="264197" y="518160"/>
            <a:ext cx="6831188" cy="1322887"/>
          </a:xfrm>
          <a:prstGeom prst="rect">
            <a:avLst/>
          </a:prstGeom>
        </p:spPr>
        <p:txBody>
          <a:bodyPr spcFirstLastPara="1" vert="horz" lIns="91440" tIns="45720" rIns="91440" bIns="45720" rtlCol="0" anchor="ctr" anchorCtr="0">
            <a:normAutofit/>
          </a:bodyPr>
          <a:lstStyle/>
          <a:p>
            <a:pPr marL="0" lvl="0" indent="0">
              <a:spcAft>
                <a:spcPts val="0"/>
              </a:spcAft>
              <a:buClr>
                <a:srgbClr val="0E1F56"/>
              </a:buClr>
              <a:buSzPts val="3600"/>
            </a:pPr>
            <a:r>
              <a:rPr lang="en-US" sz="4000" b="1" dirty="0">
                <a:solidFill>
                  <a:srgbClr val="002060"/>
                </a:solidFill>
              </a:rPr>
              <a:t>A Note on Resilience</a:t>
            </a:r>
          </a:p>
        </p:txBody>
      </p:sp>
      <p:sp>
        <p:nvSpPr>
          <p:cNvPr id="142" name="Google Shape;142;p11"/>
          <p:cNvSpPr txBox="1">
            <a:spLocks noGrp="1"/>
          </p:cNvSpPr>
          <p:nvPr>
            <p:ph sz="half" idx="1"/>
          </p:nvPr>
        </p:nvSpPr>
        <p:spPr>
          <a:xfrm>
            <a:off x="1137035" y="2068498"/>
            <a:ext cx="6516216" cy="3908585"/>
          </a:xfrm>
          <a:prstGeom prst="rect">
            <a:avLst/>
          </a:prstGeom>
        </p:spPr>
        <p:txBody>
          <a:bodyPr spcFirstLastPara="1" vert="horz" lIns="91440" tIns="45720" rIns="91440" bIns="45720" rtlCol="0" anchorCtr="0">
            <a:normAutofit/>
          </a:bodyPr>
          <a:lstStyle/>
          <a:p>
            <a:pPr marL="0" lvl="0">
              <a:lnSpc>
                <a:spcPct val="103000"/>
              </a:lnSpc>
              <a:spcBef>
                <a:spcPts val="0"/>
              </a:spcBef>
              <a:spcAft>
                <a:spcPts val="0"/>
              </a:spcAft>
              <a:buClr>
                <a:schemeClr val="dk1"/>
              </a:buClr>
              <a:buSzPts val="2400"/>
            </a:pPr>
            <a:r>
              <a:rPr lang="en-US" sz="2000" dirty="0">
                <a:solidFill>
                  <a:srgbClr val="002060"/>
                </a:solidFill>
              </a:rPr>
              <a:t>Long term negative effects from trauma are not inevitable</a:t>
            </a:r>
          </a:p>
          <a:p>
            <a:pPr marL="0" lvl="0">
              <a:lnSpc>
                <a:spcPct val="103000"/>
              </a:lnSpc>
              <a:spcBef>
                <a:spcPts val="800"/>
              </a:spcBef>
              <a:spcAft>
                <a:spcPts val="0"/>
              </a:spcAft>
              <a:buClr>
                <a:schemeClr val="dk1"/>
              </a:buClr>
              <a:buSzPts val="2400"/>
            </a:pPr>
            <a:r>
              <a:rPr lang="en-US" sz="2000" dirty="0">
                <a:solidFill>
                  <a:srgbClr val="002060"/>
                </a:solidFill>
              </a:rPr>
              <a:t>Opportunities to adapt in healthy ways after experiencing trauma exist</a:t>
            </a:r>
          </a:p>
          <a:p>
            <a:pPr marL="0" lvl="0">
              <a:lnSpc>
                <a:spcPct val="103000"/>
              </a:lnSpc>
              <a:spcBef>
                <a:spcPts val="800"/>
              </a:spcBef>
              <a:spcAft>
                <a:spcPts val="0"/>
              </a:spcAft>
              <a:buClr>
                <a:schemeClr val="dk1"/>
              </a:buClr>
              <a:buSzPts val="2400"/>
            </a:pPr>
            <a:r>
              <a:rPr lang="en-US" sz="2000" dirty="0">
                <a:solidFill>
                  <a:srgbClr val="002060"/>
                </a:solidFill>
              </a:rPr>
              <a:t>Caregiver’s providing safety and support helps with the healing process</a:t>
            </a:r>
          </a:p>
          <a:p>
            <a:pPr marL="0" lvl="0">
              <a:lnSpc>
                <a:spcPct val="103000"/>
              </a:lnSpc>
              <a:spcBef>
                <a:spcPts val="800"/>
              </a:spcBef>
              <a:spcAft>
                <a:spcPts val="0"/>
              </a:spcAft>
              <a:buClr>
                <a:schemeClr val="dk1"/>
              </a:buClr>
              <a:buSzPts val="2400"/>
            </a:pPr>
            <a:r>
              <a:rPr lang="en-US" sz="2000" dirty="0">
                <a:solidFill>
                  <a:srgbClr val="002060"/>
                </a:solidFill>
              </a:rPr>
              <a:t>As a caregiver understanding how you can build resilience is important to: </a:t>
            </a:r>
          </a:p>
          <a:p>
            <a:pPr marL="1028700" lvl="1" indent="-342900">
              <a:lnSpc>
                <a:spcPct val="103000"/>
              </a:lnSpc>
              <a:spcBef>
                <a:spcPts val="800"/>
              </a:spcBef>
              <a:spcAft>
                <a:spcPts val="0"/>
              </a:spcAft>
              <a:buClr>
                <a:schemeClr val="dk1"/>
              </a:buClr>
              <a:buSzPts val="2000"/>
              <a:buFont typeface="Courier New" panose="02070309020205020404" pitchFamily="49" charset="0"/>
              <a:buChar char="o"/>
            </a:pPr>
            <a:r>
              <a:rPr lang="en-US" sz="2000" dirty="0">
                <a:solidFill>
                  <a:srgbClr val="002060"/>
                </a:solidFill>
              </a:rPr>
              <a:t>Positively coping with your own trauma exposure</a:t>
            </a:r>
          </a:p>
          <a:p>
            <a:pPr marL="1028700" lvl="1" indent="-342900">
              <a:lnSpc>
                <a:spcPct val="103000"/>
              </a:lnSpc>
              <a:spcBef>
                <a:spcPts val="800"/>
              </a:spcBef>
              <a:spcAft>
                <a:spcPts val="0"/>
              </a:spcAft>
              <a:buClr>
                <a:schemeClr val="dk1"/>
              </a:buClr>
              <a:buSzPts val="2000"/>
              <a:buFont typeface="Courier New" panose="02070309020205020404" pitchFamily="49" charset="0"/>
              <a:buChar char="o"/>
            </a:pPr>
            <a:r>
              <a:rPr lang="en-US" sz="2000" dirty="0">
                <a:solidFill>
                  <a:srgbClr val="002060"/>
                </a:solidFill>
              </a:rPr>
              <a:t>Helping the child(ren)and families cope</a:t>
            </a:r>
          </a:p>
          <a:p>
            <a:pPr marL="914400" lvl="1">
              <a:spcBef>
                <a:spcPts val="800"/>
              </a:spcBef>
              <a:spcAft>
                <a:spcPts val="0"/>
              </a:spcAft>
              <a:buClr>
                <a:schemeClr val="dk1"/>
              </a:buClr>
              <a:buSzPts val="2000"/>
            </a:pPr>
            <a:endParaRPr lang="en-US" sz="2000" dirty="0"/>
          </a:p>
        </p:txBody>
      </p:sp>
      <p:pic>
        <p:nvPicPr>
          <p:cNvPr id="1028" name="Picture 4" descr="two coconut palm trees near shore under white clouds during daytime">
            <a:extLst>
              <a:ext uri="{FF2B5EF4-FFF2-40B4-BE49-F238E27FC236}">
                <a16:creationId xmlns:a16="http://schemas.microsoft.com/office/drawing/2014/main" id="{F33E4DE8-9E42-4473-9417-90B861A19D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38" b="8717"/>
          <a:stretch/>
        </p:blipFill>
        <p:spPr bwMode="auto">
          <a:xfrm>
            <a:off x="9024730" y="-27636"/>
            <a:ext cx="3162106" cy="62601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837336C-9F92-4C8C-B3B1-7D0A65CD76C3}"/>
              </a:ext>
            </a:extLst>
          </p:cNvPr>
          <p:cNvGrpSpPr/>
          <p:nvPr/>
        </p:nvGrpSpPr>
        <p:grpSpPr>
          <a:xfrm>
            <a:off x="0" y="6218529"/>
            <a:ext cx="12192000" cy="752006"/>
            <a:chOff x="0" y="6218529"/>
            <a:chExt cx="12192000" cy="752006"/>
          </a:xfrm>
        </p:grpSpPr>
        <p:sp>
          <p:nvSpPr>
            <p:cNvPr id="11" name="Rectangle 10">
              <a:extLst>
                <a:ext uri="{FF2B5EF4-FFF2-40B4-BE49-F238E27FC236}">
                  <a16:creationId xmlns:a16="http://schemas.microsoft.com/office/drawing/2014/main" id="{26216E2D-110A-4B3B-BF23-D542A9CF5260}"/>
                </a:ext>
              </a:extLst>
            </p:cNvPr>
            <p:cNvSpPr/>
            <p:nvPr userDrawn="1"/>
          </p:nvSpPr>
          <p:spPr>
            <a:xfrm>
              <a:off x="0" y="6232524"/>
              <a:ext cx="12192000" cy="638175"/>
            </a:xfrm>
            <a:prstGeom prst="rect">
              <a:avLst/>
            </a:prstGeom>
            <a:solidFill>
              <a:schemeClr val="bg1">
                <a:lumMod val="95000"/>
              </a:schemeClr>
            </a:solidFill>
            <a:ln>
              <a:solidFill>
                <a:srgbClr val="0E1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automatically generated">
              <a:extLst>
                <a:ext uri="{FF2B5EF4-FFF2-40B4-BE49-F238E27FC236}">
                  <a16:creationId xmlns:a16="http://schemas.microsoft.com/office/drawing/2014/main" id="{7CC16AA5-B836-4B72-8041-955AE185A9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9655" y="6233987"/>
              <a:ext cx="1386057" cy="636878"/>
            </a:xfrm>
            <a:prstGeom prst="rect">
              <a:avLst/>
            </a:prstGeom>
          </p:spPr>
        </p:pic>
        <p:pic>
          <p:nvPicPr>
            <p:cNvPr id="13" name="Picture 12">
              <a:extLst>
                <a:ext uri="{FF2B5EF4-FFF2-40B4-BE49-F238E27FC236}">
                  <a16:creationId xmlns:a16="http://schemas.microsoft.com/office/drawing/2014/main" id="{8925C05F-677A-4DE9-B69D-CB07430DBF16}"/>
                </a:ext>
              </a:extLst>
            </p:cNvPr>
            <p:cNvPicPr>
              <a:picLocks noChangeAspect="1"/>
            </p:cNvPicPr>
            <p:nvPr userDrawn="1"/>
          </p:nvPicPr>
          <p:blipFill>
            <a:blip r:embed="rId5"/>
            <a:stretch>
              <a:fillRect/>
            </a:stretch>
          </p:blipFill>
          <p:spPr>
            <a:xfrm>
              <a:off x="6148795" y="6218529"/>
              <a:ext cx="3037674" cy="752006"/>
            </a:xfrm>
            <a:prstGeom prst="rect">
              <a:avLst/>
            </a:prstGeom>
          </p:spPr>
        </p:pic>
        <p:pic>
          <p:nvPicPr>
            <p:cNvPr id="19" name="Picture 18" descr="A close up of a sign&#10;&#10;Description automatically generated">
              <a:extLst>
                <a:ext uri="{FF2B5EF4-FFF2-40B4-BE49-F238E27FC236}">
                  <a16:creationId xmlns:a16="http://schemas.microsoft.com/office/drawing/2014/main" id="{1CA57602-3007-400A-9C91-7ACFAF1C514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64166" y="6286851"/>
              <a:ext cx="1798179" cy="529518"/>
            </a:xfrm>
            <a:prstGeom prst="rect">
              <a:avLst/>
            </a:prstGeom>
          </p:spPr>
        </p:pic>
        <p:pic>
          <p:nvPicPr>
            <p:cNvPr id="20" name="Picture 19">
              <a:extLst>
                <a:ext uri="{FF2B5EF4-FFF2-40B4-BE49-F238E27FC236}">
                  <a16:creationId xmlns:a16="http://schemas.microsoft.com/office/drawing/2014/main" id="{01DDB376-EE41-4E4E-BC6A-9B203442AB5C}"/>
                </a:ext>
              </a:extLst>
            </p:cNvPr>
            <p:cNvPicPr>
              <a:picLocks noChangeAspect="1"/>
            </p:cNvPicPr>
            <p:nvPr/>
          </p:nvPicPr>
          <p:blipFill>
            <a:blip r:embed="rId7"/>
            <a:stretch>
              <a:fillRect/>
            </a:stretch>
          </p:blipFill>
          <p:spPr>
            <a:xfrm>
              <a:off x="3202268" y="6265900"/>
              <a:ext cx="1522939" cy="57142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3CD53DBB522147B2F6C7BF0A875B5E" ma:contentTypeVersion="9" ma:contentTypeDescription="Create a new document." ma:contentTypeScope="" ma:versionID="72496091186a596bb2e5e13b02e87314">
  <xsd:schema xmlns:xsd="http://www.w3.org/2001/XMLSchema" xmlns:xs="http://www.w3.org/2001/XMLSchema" xmlns:p="http://schemas.microsoft.com/office/2006/metadata/properties" xmlns:ns3="e37bd936-a601-4009-bfc8-33610f4688ce" targetNamespace="http://schemas.microsoft.com/office/2006/metadata/properties" ma:root="true" ma:fieldsID="0060d51e50160b4f580c6e78cad72d79" ns3:_="">
    <xsd:import namespace="e37bd936-a601-4009-bfc8-33610f4688c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7bd936-a601-4009-bfc8-33610f468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562D93-B691-4169-9604-1D255529CE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7bd936-a601-4009-bfc8-33610f4688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337486-089B-4AEC-9EB1-DEC3AB26365B}">
  <ds:schemaRefs>
    <ds:schemaRef ds:uri="http://schemas.microsoft.com/sharepoint/v3/contenttype/forms"/>
  </ds:schemaRefs>
</ds:datastoreItem>
</file>

<file path=customXml/itemProps3.xml><?xml version="1.0" encoding="utf-8"?>
<ds:datastoreItem xmlns:ds="http://schemas.openxmlformats.org/officeDocument/2006/customXml" ds:itemID="{81BEAEB4-4E4A-49AB-8EDF-D16FB1986ABF}">
  <ds:schemaRefs>
    <ds:schemaRef ds:uri="e37bd936-a601-4009-bfc8-33610f4688ce"/>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7285</TotalTime>
  <Words>3094</Words>
  <Application>Microsoft Office PowerPoint</Application>
  <PresentationFormat>Widescreen</PresentationFormat>
  <Paragraphs>359</Paragraphs>
  <Slides>42</Slides>
  <Notes>36</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42</vt:i4>
      </vt:variant>
    </vt:vector>
  </HeadingPairs>
  <TitlesOfParts>
    <vt:vector size="61" baseType="lpstr">
      <vt:lpstr>HGGothicE</vt:lpstr>
      <vt:lpstr>-apple-system</vt:lpstr>
      <vt:lpstr>Arial</vt:lpstr>
      <vt:lpstr>Calibri</vt:lpstr>
      <vt:lpstr>Calibri Light</vt:lpstr>
      <vt:lpstr>Courier New</vt:lpstr>
      <vt:lpstr>Franklin Gothic Book</vt:lpstr>
      <vt:lpstr>Libre Franklin</vt:lpstr>
      <vt:lpstr>Libre Franklin Thin</vt:lpstr>
      <vt:lpstr>Noto Sans Symbols</vt:lpstr>
      <vt:lpstr>Quattrocento Sans</vt:lpstr>
      <vt:lpstr>Roboto</vt:lpstr>
      <vt:lpstr>Segoe UI</vt:lpstr>
      <vt:lpstr>Symbol</vt:lpstr>
      <vt:lpstr>Times New Roman</vt:lpstr>
      <vt:lpstr>Wingdings</vt:lpstr>
      <vt:lpstr>Office Theme</vt:lpstr>
      <vt:lpstr>1_Office Theme</vt:lpstr>
      <vt:lpstr>3_Office Theme</vt:lpstr>
      <vt:lpstr>PowerPoint Presentation</vt:lpstr>
      <vt:lpstr>Welcome Activity</vt:lpstr>
      <vt:lpstr>PowerPoint Presentation</vt:lpstr>
      <vt:lpstr>PowerPoint Presentation</vt:lpstr>
      <vt:lpstr>PowerPoint Presentation</vt:lpstr>
      <vt:lpstr>What is Trauma?</vt:lpstr>
      <vt:lpstr>What is Trauma?</vt:lpstr>
      <vt:lpstr>Reactions to Trauma Exposure</vt:lpstr>
      <vt:lpstr>A Note on Resilience</vt:lpstr>
      <vt:lpstr>Trauma Responses Discussion</vt:lpstr>
      <vt:lpstr>Trauma Reminders</vt:lpstr>
      <vt:lpstr>PowerPoint Presentation</vt:lpstr>
      <vt:lpstr>9 Elements of Trauma-Informed Parenting</vt:lpstr>
      <vt:lpstr>Emotional Container</vt:lpstr>
      <vt:lpstr>What is Empathy?</vt:lpstr>
      <vt:lpstr>What is Compassion?</vt:lpstr>
      <vt:lpstr>Window of Tolerance Framework</vt:lpstr>
      <vt:lpstr>PowerPoint Presentation</vt:lpstr>
      <vt:lpstr>PowerPoint Presentation</vt:lpstr>
      <vt:lpstr>Case Example: Anthony and Natalia</vt:lpstr>
      <vt:lpstr>PowerPoint Presentation</vt:lpstr>
      <vt:lpstr>Traumatic Stress</vt:lpstr>
      <vt:lpstr>Sources of Secondary Traumatic Stress</vt:lpstr>
      <vt:lpstr>PowerPoint Presentation</vt:lpstr>
      <vt:lpstr>PowerPoint Presentation</vt:lpstr>
      <vt:lpstr>PowerPoint Presentation</vt:lpstr>
      <vt:lpstr>Signs of and Reactions to General Stress</vt:lpstr>
      <vt:lpstr>Signs of and Reactions to Secondary Traumatic Stress</vt:lpstr>
      <vt:lpstr>Stress Buster: Identifying Physical Reactions</vt:lpstr>
      <vt:lpstr>Stress Buster: Understanding and Expressing Feelings</vt:lpstr>
      <vt:lpstr>PowerPoint Presentation</vt:lpstr>
      <vt:lpstr>PowerPoint Presentation</vt:lpstr>
      <vt:lpstr>PowerPoint Presentation</vt:lpstr>
      <vt:lpstr>PowerPoint Presentation</vt:lpstr>
      <vt:lpstr>Stress Buster:  Support Systems</vt:lpstr>
      <vt:lpstr>List of Stress Busters for Addressing Caregiver Stress and Wellness: </vt:lpstr>
      <vt:lpstr>Natalia and Anthony: Discussion on Secondary Traumatic Stress and Coping</vt:lpstr>
      <vt:lpstr>PowerPoint Presentation</vt:lpstr>
      <vt:lpstr>PowerPoint Presentation</vt:lpstr>
      <vt:lpstr>Additional Resources</vt:lpstr>
      <vt:lpstr>Final Thought</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Competencies for Secondary Trauma-Informed Supervision Training</dc:title>
  <dc:creator>Alison Hendricks</dc:creator>
  <cp:lastModifiedBy>Clark, Alex</cp:lastModifiedBy>
  <cp:revision>149</cp:revision>
  <cp:lastPrinted>2020-10-30T13:29:57Z</cp:lastPrinted>
  <dcterms:created xsi:type="dcterms:W3CDTF">2020-08-20T17:33:30Z</dcterms:created>
  <dcterms:modified xsi:type="dcterms:W3CDTF">2023-04-27T13:06:04Z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0x010100103CD53DBB522147B2F6C7BF0A875B5E</vt:lpwstr>
  </property>
</Properties>
</file>