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 id="2147483691" r:id="rId5"/>
  </p:sldMasterIdLst>
  <p:notesMasterIdLst>
    <p:notesMasterId r:id="rId8"/>
  </p:notesMasterIdLst>
  <p:handoutMasterIdLst>
    <p:handoutMasterId r:id="rId9"/>
  </p:handoutMasterIdLst>
  <p:sldIdLst>
    <p:sldId id="273" r:id="rId6"/>
    <p:sldId id="29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Hendricks" initials="AH" lastIdx="2" clrIdx="0"/>
  <p:cmAuthor id="2" name="Author" initials="" lastIdx="1" clrIdx="1"/>
  <p:cmAuthor id="3" name="Kathryn Murray" initials="KM" lastIdx="2" clrIdx="2">
    <p:extLst>
      <p:ext uri="{19B8F6BF-5375-455C-9EA6-DF929625EA0E}">
        <p15:presenceInfo xmlns:p15="http://schemas.microsoft.com/office/powerpoint/2012/main" userId="SUpQTwrcw/ng7TJey5l3apBFRNnBcYxiHHaNmDXOwr8=" providerId="None"/>
      </p:ext>
    </p:extLst>
  </p:cmAuthor>
  <p:cmAuthor id="4" name="MK H" initials="MH" lastIdx="3" clrIdx="3">
    <p:extLst>
      <p:ext uri="{19B8F6BF-5375-455C-9EA6-DF929625EA0E}">
        <p15:presenceInfo xmlns:p15="http://schemas.microsoft.com/office/powerpoint/2012/main" userId="e6072a40738d52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C68"/>
    <a:srgbClr val="27AEA7"/>
    <a:srgbClr val="EC7424"/>
    <a:srgbClr val="002060"/>
    <a:srgbClr val="0E1F56"/>
    <a:srgbClr val="FFFFFF"/>
    <a:srgbClr val="013F73"/>
    <a:srgbClr val="2F5597"/>
    <a:srgbClr val="B4C7E7"/>
    <a:srgbClr val="2EB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37" autoAdjust="0"/>
    <p:restoredTop sz="61787" autoAdjust="0"/>
  </p:normalViewPr>
  <p:slideViewPr>
    <p:cSldViewPr snapToGrid="0" snapToObjects="1">
      <p:cViewPr varScale="1">
        <p:scale>
          <a:sx n="67" d="100"/>
          <a:sy n="67" d="100"/>
        </p:scale>
        <p:origin x="1440" y="48"/>
      </p:cViewPr>
      <p:guideLst>
        <p:guide orient="horz" pos="864"/>
        <p:guide pos="3840"/>
      </p:guideLst>
    </p:cSldViewPr>
  </p:slideViewPr>
  <p:notesTextViewPr>
    <p:cViewPr>
      <p:scale>
        <a:sx n="3" d="2"/>
        <a:sy n="3" d="2"/>
      </p:scale>
      <p:origin x="0" y="0"/>
    </p:cViewPr>
  </p:notesTextViewPr>
  <p:notesViewPr>
    <p:cSldViewPr snapToGrid="0" snapToObjects="1">
      <p:cViewPr varScale="1">
        <p:scale>
          <a:sx n="86" d="100"/>
          <a:sy n="86" d="100"/>
        </p:scale>
        <p:origin x="29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3A20FF-E1D0-4AC1-BBCB-35B26E9806B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2B115A4-9F75-4BC8-9596-B30EEAF14EA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424BB3D-B83E-431E-BF63-DC4D8F6E7EAB}" type="datetimeFigureOut">
              <a:rPr lang="en-US" smtClean="0"/>
              <a:t>3/28/2023</a:t>
            </a:fld>
            <a:endParaRPr lang="en-US"/>
          </a:p>
        </p:txBody>
      </p:sp>
      <p:sp>
        <p:nvSpPr>
          <p:cNvPr id="4" name="Footer Placeholder 3">
            <a:extLst>
              <a:ext uri="{FF2B5EF4-FFF2-40B4-BE49-F238E27FC236}">
                <a16:creationId xmlns:a16="http://schemas.microsoft.com/office/drawing/2014/main" id="{7DFDF4CE-4EF6-4049-8B48-4600104DB6E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4953CE-CBAF-4B48-8FD3-34D6FE30514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D04574E-010C-4996-9180-B837BEDD5FBD}" type="slidenum">
              <a:rPr lang="en-US" smtClean="0"/>
              <a:t>‹#›</a:t>
            </a:fld>
            <a:endParaRPr lang="en-US"/>
          </a:p>
        </p:txBody>
      </p:sp>
    </p:spTree>
    <p:extLst>
      <p:ext uri="{BB962C8B-B14F-4D97-AF65-F5344CB8AC3E}">
        <p14:creationId xmlns:p14="http://schemas.microsoft.com/office/powerpoint/2010/main" val="462016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03461C-5C32-D543-B619-728C0CDF589F}" type="datetimeFigureOut">
              <a:rPr lang="en-US" smtClean="0"/>
              <a:t>3/28/2023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9E85AD-AD94-5E46-BA6F-FB3BC60930EC}" type="slidenum">
              <a:rPr lang="en-US" smtClean="0"/>
              <a:t>‹#›</a:t>
            </a:fld>
            <a:endParaRPr lang="en-US"/>
          </a:p>
        </p:txBody>
      </p:sp>
    </p:spTree>
    <p:extLst>
      <p:ext uri="{BB962C8B-B14F-4D97-AF65-F5344CB8AC3E}">
        <p14:creationId xmlns:p14="http://schemas.microsoft.com/office/powerpoint/2010/main" val="375847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8" name="Google Shape;168;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0" name="Google Shape;340;p3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62F34243-BEFC-4079-84C9-5707BDC06C9E}"/>
              </a:ext>
            </a:extLst>
          </p:cNvPr>
          <p:cNvSpPr>
            <a:spLocks noGrp="1"/>
          </p:cNvSpPr>
          <p:nvPr>
            <p:ph type="body" sz="quarter" idx="10" hasCustomPrompt="1"/>
          </p:nvPr>
        </p:nvSpPr>
        <p:spPr>
          <a:xfrm>
            <a:off x="2667000" y="533401"/>
            <a:ext cx="8839200" cy="2387600"/>
          </a:xfrm>
        </p:spPr>
        <p:txBody>
          <a:bodyPr anchor="ctr" anchorCtr="0">
            <a:normAutofit/>
          </a:bodyPr>
          <a:lstStyle>
            <a:lvl1pPr marL="0" indent="0" algn="ctr">
              <a:buNone/>
              <a:defRPr sz="4800" b="1"/>
            </a:lvl1pPr>
          </a:lstStyle>
          <a:p>
            <a:pPr lvl="0"/>
            <a:r>
              <a:rPr lang="en-US" dirty="0"/>
              <a:t>Core Competencies for Secondary Trauma-Informed Supervision</a:t>
            </a:r>
          </a:p>
        </p:txBody>
      </p:sp>
      <p:sp>
        <p:nvSpPr>
          <p:cNvPr id="10" name="Text Placeholder 4">
            <a:extLst>
              <a:ext uri="{FF2B5EF4-FFF2-40B4-BE49-F238E27FC236}">
                <a16:creationId xmlns:a16="http://schemas.microsoft.com/office/drawing/2014/main" id="{5EB6FB09-0C8F-4027-B453-B38E5D68F340}"/>
              </a:ext>
            </a:extLst>
          </p:cNvPr>
          <p:cNvSpPr>
            <a:spLocks noGrp="1"/>
          </p:cNvSpPr>
          <p:nvPr>
            <p:ph type="body" sz="quarter" idx="11" hasCustomPrompt="1"/>
          </p:nvPr>
        </p:nvSpPr>
        <p:spPr>
          <a:xfrm>
            <a:off x="2667000" y="3251614"/>
            <a:ext cx="8839199" cy="1655762"/>
          </a:xfrm>
        </p:spPr>
        <p:txBody>
          <a:bodyPr>
            <a:normAutofit/>
          </a:bodyPr>
          <a:lstStyle>
            <a:lvl1pPr marL="0" indent="0" algn="ctr">
              <a:buNone/>
              <a:defRPr sz="4000"/>
            </a:lvl1pPr>
          </a:lstStyle>
          <a:p>
            <a:pPr lvl="0"/>
            <a:r>
              <a:rPr lang="en-US" dirty="0"/>
              <a:t>Module 1: Competency #1</a:t>
            </a:r>
          </a:p>
        </p:txBody>
      </p:sp>
    </p:spTree>
    <p:extLst>
      <p:ext uri="{BB962C8B-B14F-4D97-AF65-F5344CB8AC3E}">
        <p14:creationId xmlns:p14="http://schemas.microsoft.com/office/powerpoint/2010/main" val="407828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551D-6144-47FA-B7D6-17C21EF9A8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42E8BA-4449-4A34-9257-B1DFD1A3B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87543-9AA6-47AE-B541-4581B4538B4C}"/>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5" name="Footer Placeholder 4">
            <a:extLst>
              <a:ext uri="{FF2B5EF4-FFF2-40B4-BE49-F238E27FC236}">
                <a16:creationId xmlns:a16="http://schemas.microsoft.com/office/drawing/2014/main" id="{1687C47B-7E28-416D-BDED-B8EF40315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E1D05-E22E-4697-BC21-DA69655E3103}"/>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58878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C54B-C6DF-4108-A2A4-442357036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6B78-8583-4C7D-AFB1-370942A14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AF57A-C2ED-455E-8C7E-2BCCC8A8E0B7}"/>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5" name="Footer Placeholder 4">
            <a:extLst>
              <a:ext uri="{FF2B5EF4-FFF2-40B4-BE49-F238E27FC236}">
                <a16:creationId xmlns:a16="http://schemas.microsoft.com/office/drawing/2014/main" id="{DA62F9C8-B41B-4CA7-A87C-B3D4B2308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1C0D4-FBE4-478D-8F20-78AE7FD2A548}"/>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1499391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804E-87BF-498D-BBED-6E543972E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06A9D-0D4E-4E90-8EA1-392028B42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6D5A9D-1B05-48A4-B08A-984942C7160E}"/>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5" name="Footer Placeholder 4">
            <a:extLst>
              <a:ext uri="{FF2B5EF4-FFF2-40B4-BE49-F238E27FC236}">
                <a16:creationId xmlns:a16="http://schemas.microsoft.com/office/drawing/2014/main" id="{35ADBF32-E040-413B-B68E-91253A052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B7720-A78C-4403-B817-47F45A8A33DC}"/>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85216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A938-C5A3-499F-AEC2-F02DA3AC6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90532-B7D5-4C13-9266-B37758C678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2D66E-BEC6-40E2-A070-1842F6A6AB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AE65F8-719F-4A37-9DF9-E3F9BBBA1D4D}"/>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6" name="Footer Placeholder 5">
            <a:extLst>
              <a:ext uri="{FF2B5EF4-FFF2-40B4-BE49-F238E27FC236}">
                <a16:creationId xmlns:a16="http://schemas.microsoft.com/office/drawing/2014/main" id="{EE3B9912-6B93-420D-A055-F83BFC6D6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C8A9A-3E25-44A4-981B-1E6588DCB394}"/>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236677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C5FD-657A-4300-9507-C365AE6048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384687-DD24-470A-B255-1EAF064A54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AF77F-3150-426A-B5A4-BFC3DA64E3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F6A8A-E7F1-4282-A21B-2E3B9E79B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85393-3A31-4D8B-B89C-49D15946BE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1E9401-FA82-490E-9807-3DF5D7E9BFE9}"/>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8" name="Footer Placeholder 7">
            <a:extLst>
              <a:ext uri="{FF2B5EF4-FFF2-40B4-BE49-F238E27FC236}">
                <a16:creationId xmlns:a16="http://schemas.microsoft.com/office/drawing/2014/main" id="{DA3BCEA8-ACEA-449A-B26B-7C662DB202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106013-4FD4-442F-8CF8-B54755CA14DA}"/>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2135351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4495-BA43-464E-9A1B-BF84C0A0C4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A81C8B-5F30-4A62-B5F3-45CC23D7D7F1}"/>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4" name="Footer Placeholder 3">
            <a:extLst>
              <a:ext uri="{FF2B5EF4-FFF2-40B4-BE49-F238E27FC236}">
                <a16:creationId xmlns:a16="http://schemas.microsoft.com/office/drawing/2014/main" id="{9F7917E5-B397-49E6-9328-473A89F778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02984-7630-4EED-8955-85387F0D9C4F}"/>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1921795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EE858-EFAF-4E7D-B406-0DC3B75D9D96}"/>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3" name="Footer Placeholder 2">
            <a:extLst>
              <a:ext uri="{FF2B5EF4-FFF2-40B4-BE49-F238E27FC236}">
                <a16:creationId xmlns:a16="http://schemas.microsoft.com/office/drawing/2014/main" id="{8F074871-F154-4991-ADC1-CA17B60BB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1B85AA-90B1-42D4-904E-824C183CE6BF}"/>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260249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E11D-0111-4D1F-99C7-772E170F9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F170EB-C95E-415E-9807-A5A1217A6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5D1A0A-A3FC-4B8B-98EA-28DC79FE2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AEB7D-7BC0-4CCD-819B-94C9883AE809}"/>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6" name="Footer Placeholder 5">
            <a:extLst>
              <a:ext uri="{FF2B5EF4-FFF2-40B4-BE49-F238E27FC236}">
                <a16:creationId xmlns:a16="http://schemas.microsoft.com/office/drawing/2014/main" id="{A72BCCB0-D315-47F3-AC7A-037006CAC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22B95C-7977-4AC1-BC3E-C0922F67482A}"/>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3331504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D790-E880-473D-80C9-E766627F2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DA5F32-CC84-439F-98ED-31A3542C58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17B43-A26D-4AF7-81C3-7DF03998F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55BDE-67C7-48A1-9C89-BC8AF26FC082}"/>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6" name="Footer Placeholder 5">
            <a:extLst>
              <a:ext uri="{FF2B5EF4-FFF2-40B4-BE49-F238E27FC236}">
                <a16:creationId xmlns:a16="http://schemas.microsoft.com/office/drawing/2014/main" id="{9FC2EC3B-B155-4EAA-BA2A-24BAF3E0E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4CC4D-7EB6-4B90-B270-49674C6B56FC}"/>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2318432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7A3D-0ADF-4B39-BEF1-292E82776A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DAAA66-EB3C-4BB2-8F8E-45A28045BB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262FB-162C-48C4-899E-98C75942749E}"/>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5" name="Footer Placeholder 4">
            <a:extLst>
              <a:ext uri="{FF2B5EF4-FFF2-40B4-BE49-F238E27FC236}">
                <a16:creationId xmlns:a16="http://schemas.microsoft.com/office/drawing/2014/main" id="{A8B0CA25-80D2-4A51-9357-55FEDB154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4CC1D-8371-40D7-81D6-EF517373A33F}"/>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245896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EE85EF-CB5F-4D12-A248-4F5D1F49E839}"/>
              </a:ext>
            </a:extLst>
          </p:cNvPr>
          <p:cNvSpPr/>
          <p:nvPr userDrawn="1"/>
        </p:nvSpPr>
        <p:spPr>
          <a:xfrm>
            <a:off x="0" y="952500"/>
            <a:ext cx="11503152" cy="45719"/>
          </a:xfrm>
          <a:prstGeom prst="rect">
            <a:avLst/>
          </a:prstGeom>
          <a:solidFill>
            <a:srgbClr val="2EB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F938221-9B03-48BF-85BD-EC0354DC3083}"/>
              </a:ext>
            </a:extLst>
          </p:cNvPr>
          <p:cNvSpPr>
            <a:spLocks noGrp="1"/>
          </p:cNvSpPr>
          <p:nvPr>
            <p:ph type="title" hasCustomPrompt="1"/>
          </p:nvPr>
        </p:nvSpPr>
        <p:spPr>
          <a:xfrm>
            <a:off x="2666999" y="351889"/>
            <a:ext cx="8836153" cy="600612"/>
          </a:xfrm>
          <a:solidFill>
            <a:srgbClr val="2EB5AD">
              <a:alpha val="20000"/>
            </a:srgbClr>
          </a:solidFill>
        </p:spPr>
        <p:txBody>
          <a:bodyPr lIns="91440" tIns="0" rIns="91440" bIns="0" anchor="b" anchorCtr="0">
            <a:noAutofit/>
          </a:bodyPr>
          <a:lstStyle>
            <a:lvl1pPr>
              <a:defRPr sz="3600" b="1" cap="none" baseline="0">
                <a:solidFill>
                  <a:srgbClr val="0E1F56"/>
                </a:solidFill>
                <a:latin typeface="Calibri" panose="020F0502020204030204" pitchFamily="34" charset="0"/>
                <a:cs typeface="Calibri" panose="020F0502020204030204" pitchFamily="34" charset="0"/>
              </a:defRPr>
            </a:lvl1pPr>
          </a:lstStyle>
          <a:p>
            <a:r>
              <a:rPr lang="en-US" dirty="0"/>
              <a:t>Insert Text Here</a:t>
            </a:r>
          </a:p>
        </p:txBody>
      </p:sp>
      <p:sp>
        <p:nvSpPr>
          <p:cNvPr id="13" name="Text Placeholder 11">
            <a:extLst>
              <a:ext uri="{FF2B5EF4-FFF2-40B4-BE49-F238E27FC236}">
                <a16:creationId xmlns:a16="http://schemas.microsoft.com/office/drawing/2014/main" id="{BA85D75A-BABD-4E35-B205-FF7DB877ABFA}"/>
              </a:ext>
            </a:extLst>
          </p:cNvPr>
          <p:cNvSpPr>
            <a:spLocks noGrp="1"/>
          </p:cNvSpPr>
          <p:nvPr>
            <p:ph type="body" sz="quarter" idx="10" hasCustomPrompt="1"/>
          </p:nvPr>
        </p:nvSpPr>
        <p:spPr>
          <a:xfrm>
            <a:off x="2666998" y="1387474"/>
            <a:ext cx="8836153" cy="4820649"/>
          </a:xfrm>
        </p:spPr>
        <p:txBody>
          <a:bodyPr>
            <a:normAutofit/>
          </a:bodyPr>
          <a:lstStyle>
            <a:lvl1pPr marL="0" indent="0">
              <a:buNone/>
              <a:defRPr sz="2400"/>
            </a:lvl1pPr>
          </a:lstStyle>
          <a:p>
            <a:pPr lvl="0"/>
            <a:r>
              <a:rPr lang="en-US" dirty="0"/>
              <a:t>Insert Text Here</a:t>
            </a:r>
          </a:p>
        </p:txBody>
      </p:sp>
      <p:sp>
        <p:nvSpPr>
          <p:cNvPr id="11" name="Text Placeholder 2">
            <a:extLst>
              <a:ext uri="{FF2B5EF4-FFF2-40B4-BE49-F238E27FC236}">
                <a16:creationId xmlns:a16="http://schemas.microsoft.com/office/drawing/2014/main" id="{62C33543-4BBC-4100-9653-1A7849BAB1A6}"/>
              </a:ext>
            </a:extLst>
          </p:cNvPr>
          <p:cNvSpPr>
            <a:spLocks noGrp="1"/>
          </p:cNvSpPr>
          <p:nvPr>
            <p:ph type="body" sz="quarter" idx="12" hasCustomPrompt="1"/>
          </p:nvPr>
        </p:nvSpPr>
        <p:spPr>
          <a:xfrm>
            <a:off x="193693" y="2119313"/>
            <a:ext cx="1658920" cy="3741156"/>
          </a:xfrm>
        </p:spPr>
        <p:txBody>
          <a:bodyPr>
            <a:normAutofit/>
          </a:bodyPr>
          <a:lstStyle>
            <a:lvl1pPr marL="0" indent="0">
              <a:buNone/>
              <a:defRPr sz="1400" b="1">
                <a:ln w="3175">
                  <a:solidFill>
                    <a:srgbClr val="2EB5AD">
                      <a:alpha val="20000"/>
                    </a:srgbClr>
                  </a:solidFill>
                </a:ln>
                <a:solidFill>
                  <a:srgbClr val="0E1F5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11">
            <a:extLst>
              <a:ext uri="{FF2B5EF4-FFF2-40B4-BE49-F238E27FC236}">
                <a16:creationId xmlns:a16="http://schemas.microsoft.com/office/drawing/2014/main" id="{2A11BF9D-D124-44C3-99A8-461A1CCB8634}"/>
              </a:ext>
            </a:extLst>
          </p:cNvPr>
          <p:cNvSpPr>
            <a:spLocks noGrp="1"/>
          </p:cNvSpPr>
          <p:nvPr>
            <p:ph type="body" sz="quarter" idx="13" hasCustomPrompt="1"/>
          </p:nvPr>
        </p:nvSpPr>
        <p:spPr>
          <a:xfrm>
            <a:off x="193693" y="1146120"/>
            <a:ext cx="652743" cy="1200328"/>
          </a:xfrm>
        </p:spPr>
        <p:txBody>
          <a:bodyPr tIns="155448">
            <a:normAutofit/>
          </a:bodyPr>
          <a:lstStyle>
            <a:lvl1pPr marL="0" indent="0">
              <a:buNone/>
              <a:defRPr sz="7200" b="1">
                <a:ln>
                  <a:solidFill>
                    <a:schemeClr val="tx1"/>
                  </a:solidFill>
                </a:ln>
                <a:solidFill>
                  <a:srgbClr val="2EB5AD"/>
                </a:solidFill>
              </a:defRPr>
            </a:lvl1pPr>
          </a:lstStyle>
          <a:p>
            <a:pPr lvl="0"/>
            <a:r>
              <a:rPr lang="en-US" dirty="0"/>
              <a:t>1</a:t>
            </a:r>
          </a:p>
        </p:txBody>
      </p:sp>
      <p:sp>
        <p:nvSpPr>
          <p:cNvPr id="19" name="Text Placeholder 17">
            <a:extLst>
              <a:ext uri="{FF2B5EF4-FFF2-40B4-BE49-F238E27FC236}">
                <a16:creationId xmlns:a16="http://schemas.microsoft.com/office/drawing/2014/main" id="{72FDD7EA-ACFF-418F-956E-1A884DFC7C43}"/>
              </a:ext>
            </a:extLst>
          </p:cNvPr>
          <p:cNvSpPr>
            <a:spLocks noGrp="1"/>
          </p:cNvSpPr>
          <p:nvPr>
            <p:ph type="body" sz="quarter" idx="14" hasCustomPrompt="1"/>
          </p:nvPr>
        </p:nvSpPr>
        <p:spPr>
          <a:xfrm>
            <a:off x="0" y="653688"/>
            <a:ext cx="2045970" cy="646330"/>
          </a:xfrm>
          <a:solidFill>
            <a:srgbClr val="2EB5AD">
              <a:alpha val="20000"/>
            </a:srgbClr>
          </a:solidFill>
        </p:spPr>
        <p:txBody>
          <a:bodyPr tIns="73152">
            <a:noAutofit/>
          </a:bodyPr>
          <a:lstStyle>
            <a:lvl1pPr marL="0" indent="0">
              <a:spcBef>
                <a:spcPts val="200"/>
              </a:spcBef>
              <a:buNone/>
              <a:defRPr sz="1800" b="1">
                <a:solidFill>
                  <a:schemeClr val="bg1"/>
                </a:solidFill>
              </a:defRPr>
            </a:lvl1pPr>
          </a:lstStyle>
          <a:p>
            <a:pPr lvl="0"/>
            <a:r>
              <a:rPr lang="en-US" dirty="0"/>
              <a:t>   OPERATIONAL</a:t>
            </a:r>
          </a:p>
          <a:p>
            <a:pPr lvl="0"/>
            <a:r>
              <a:rPr lang="en-US" dirty="0"/>
              <a:t>   DEFINITION</a:t>
            </a:r>
          </a:p>
        </p:txBody>
      </p:sp>
    </p:spTree>
    <p:extLst>
      <p:ext uri="{BB962C8B-B14F-4D97-AF65-F5344CB8AC3E}">
        <p14:creationId xmlns:p14="http://schemas.microsoft.com/office/powerpoint/2010/main" val="3813826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4A31A-FC07-46E0-BF8E-56B60914C6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854E2-B834-4B1D-A8CC-57BD82301A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DF76D-0758-4B4F-B6D4-415091A5B191}"/>
              </a:ext>
            </a:extLst>
          </p:cNvPr>
          <p:cNvSpPr>
            <a:spLocks noGrp="1"/>
          </p:cNvSpPr>
          <p:nvPr>
            <p:ph type="dt" sz="half" idx="10"/>
          </p:nvPr>
        </p:nvSpPr>
        <p:spPr/>
        <p:txBody>
          <a:bodyPr/>
          <a:lstStyle/>
          <a:p>
            <a:fld id="{688159CF-7E21-4C18-B713-08066E6BC538}" type="datetimeFigureOut">
              <a:rPr lang="en-US" smtClean="0"/>
              <a:t>3/28/2023</a:t>
            </a:fld>
            <a:endParaRPr lang="en-US"/>
          </a:p>
        </p:txBody>
      </p:sp>
      <p:sp>
        <p:nvSpPr>
          <p:cNvPr id="5" name="Footer Placeholder 4">
            <a:extLst>
              <a:ext uri="{FF2B5EF4-FFF2-40B4-BE49-F238E27FC236}">
                <a16:creationId xmlns:a16="http://schemas.microsoft.com/office/drawing/2014/main" id="{0C93117D-F596-47A0-98AF-133CCF005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05509-67E1-4900-B741-F868F37F562E}"/>
              </a:ext>
            </a:extLst>
          </p:cNvPr>
          <p:cNvSpPr>
            <a:spLocks noGrp="1"/>
          </p:cNvSpPr>
          <p:nvPr>
            <p:ph type="sldNum" sz="quarter" idx="12"/>
          </p:nvPr>
        </p:nvSpPr>
        <p:spPr/>
        <p:txBody>
          <a:bodyPr/>
          <a:lstStyle/>
          <a:p>
            <a:fld id="{A88436C7-1AD9-491B-B54F-C919049DA2E8}" type="slidenum">
              <a:rPr lang="en-US" smtClean="0"/>
              <a:t>‹#›</a:t>
            </a:fld>
            <a:endParaRPr lang="en-US"/>
          </a:p>
        </p:txBody>
      </p:sp>
    </p:spTree>
    <p:extLst>
      <p:ext uri="{BB962C8B-B14F-4D97-AF65-F5344CB8AC3E}">
        <p14:creationId xmlns:p14="http://schemas.microsoft.com/office/powerpoint/2010/main" val="147319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EE85EF-CB5F-4D12-A248-4F5D1F49E839}"/>
              </a:ext>
            </a:extLst>
          </p:cNvPr>
          <p:cNvSpPr/>
          <p:nvPr userDrawn="1"/>
        </p:nvSpPr>
        <p:spPr>
          <a:xfrm>
            <a:off x="0" y="952500"/>
            <a:ext cx="11503152" cy="45719"/>
          </a:xfrm>
          <a:prstGeom prst="rect">
            <a:avLst/>
          </a:prstGeom>
          <a:solidFill>
            <a:srgbClr val="2EB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F938221-9B03-48BF-85BD-EC0354DC3083}"/>
              </a:ext>
            </a:extLst>
          </p:cNvPr>
          <p:cNvSpPr>
            <a:spLocks noGrp="1"/>
          </p:cNvSpPr>
          <p:nvPr>
            <p:ph type="title" hasCustomPrompt="1"/>
          </p:nvPr>
        </p:nvSpPr>
        <p:spPr>
          <a:xfrm>
            <a:off x="2666999" y="351889"/>
            <a:ext cx="8836153" cy="600612"/>
          </a:xfrm>
          <a:solidFill>
            <a:srgbClr val="2EB5AD">
              <a:alpha val="20000"/>
            </a:srgbClr>
          </a:solidFill>
        </p:spPr>
        <p:txBody>
          <a:bodyPr lIns="91440" tIns="0" rIns="91440" bIns="0" anchor="b" anchorCtr="0">
            <a:noAutofit/>
          </a:bodyPr>
          <a:lstStyle>
            <a:lvl1pPr>
              <a:defRPr sz="3600" b="1" cap="none" baseline="0">
                <a:solidFill>
                  <a:srgbClr val="0E1F56"/>
                </a:solidFill>
                <a:latin typeface="Calibri" panose="020F0502020204030204" pitchFamily="34" charset="0"/>
                <a:cs typeface="Calibri" panose="020F0502020204030204" pitchFamily="34" charset="0"/>
              </a:defRPr>
            </a:lvl1pPr>
          </a:lstStyle>
          <a:p>
            <a:r>
              <a:rPr lang="en-US" dirty="0"/>
              <a:t>Insert Text Here</a:t>
            </a:r>
          </a:p>
        </p:txBody>
      </p:sp>
      <p:sp>
        <p:nvSpPr>
          <p:cNvPr id="13" name="Text Placeholder 11">
            <a:extLst>
              <a:ext uri="{FF2B5EF4-FFF2-40B4-BE49-F238E27FC236}">
                <a16:creationId xmlns:a16="http://schemas.microsoft.com/office/drawing/2014/main" id="{BA85D75A-BABD-4E35-B205-FF7DB877ABFA}"/>
              </a:ext>
            </a:extLst>
          </p:cNvPr>
          <p:cNvSpPr>
            <a:spLocks noGrp="1"/>
          </p:cNvSpPr>
          <p:nvPr>
            <p:ph type="body" sz="quarter" idx="10" hasCustomPrompt="1"/>
          </p:nvPr>
        </p:nvSpPr>
        <p:spPr>
          <a:xfrm>
            <a:off x="2666999" y="1387474"/>
            <a:ext cx="4416552" cy="4820649"/>
          </a:xfrm>
        </p:spPr>
        <p:txBody>
          <a:bodyPr>
            <a:normAutofit/>
          </a:bodyPr>
          <a:lstStyle>
            <a:lvl1pPr marL="0" indent="0">
              <a:buNone/>
              <a:defRPr sz="2400"/>
            </a:lvl1pPr>
          </a:lstStyle>
          <a:p>
            <a:pPr lvl="0"/>
            <a:r>
              <a:rPr lang="en-US" dirty="0"/>
              <a:t>Insert Text Here</a:t>
            </a:r>
          </a:p>
        </p:txBody>
      </p:sp>
      <p:sp>
        <p:nvSpPr>
          <p:cNvPr id="8" name="Text Placeholder 11">
            <a:extLst>
              <a:ext uri="{FF2B5EF4-FFF2-40B4-BE49-F238E27FC236}">
                <a16:creationId xmlns:a16="http://schemas.microsoft.com/office/drawing/2014/main" id="{CFD55265-54DD-494A-B72F-54033EDB5483}"/>
              </a:ext>
            </a:extLst>
          </p:cNvPr>
          <p:cNvSpPr>
            <a:spLocks noGrp="1"/>
          </p:cNvSpPr>
          <p:nvPr>
            <p:ph type="body" sz="quarter" idx="11" hasCustomPrompt="1"/>
          </p:nvPr>
        </p:nvSpPr>
        <p:spPr>
          <a:xfrm>
            <a:off x="7086600" y="1387474"/>
            <a:ext cx="4416552" cy="4820649"/>
          </a:xfrm>
        </p:spPr>
        <p:txBody>
          <a:bodyPr>
            <a:normAutofit/>
          </a:bodyPr>
          <a:lstStyle>
            <a:lvl1pPr marL="0" indent="0">
              <a:buNone/>
              <a:defRPr sz="2400"/>
            </a:lvl1pPr>
          </a:lstStyle>
          <a:p>
            <a:pPr lvl="0"/>
            <a:r>
              <a:rPr lang="en-US" dirty="0"/>
              <a:t>Insert Text Here</a:t>
            </a:r>
          </a:p>
        </p:txBody>
      </p:sp>
      <p:sp>
        <p:nvSpPr>
          <p:cNvPr id="11" name="Text Placeholder 2">
            <a:extLst>
              <a:ext uri="{FF2B5EF4-FFF2-40B4-BE49-F238E27FC236}">
                <a16:creationId xmlns:a16="http://schemas.microsoft.com/office/drawing/2014/main" id="{62C33543-4BBC-4100-9653-1A7849BAB1A6}"/>
              </a:ext>
            </a:extLst>
          </p:cNvPr>
          <p:cNvSpPr>
            <a:spLocks noGrp="1"/>
          </p:cNvSpPr>
          <p:nvPr>
            <p:ph type="body" sz="quarter" idx="12" hasCustomPrompt="1"/>
          </p:nvPr>
        </p:nvSpPr>
        <p:spPr>
          <a:xfrm>
            <a:off x="193693" y="2119313"/>
            <a:ext cx="1658920" cy="3741156"/>
          </a:xfrm>
        </p:spPr>
        <p:txBody>
          <a:bodyPr>
            <a:normAutofit/>
          </a:bodyPr>
          <a:lstStyle>
            <a:lvl1pPr marL="0" indent="0">
              <a:buNone/>
              <a:defRPr sz="1400" b="1">
                <a:ln w="3175">
                  <a:solidFill>
                    <a:srgbClr val="2EB5AD">
                      <a:alpha val="20000"/>
                    </a:srgbClr>
                  </a:solidFill>
                </a:ln>
                <a:solidFill>
                  <a:srgbClr val="0E1F5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11">
            <a:extLst>
              <a:ext uri="{FF2B5EF4-FFF2-40B4-BE49-F238E27FC236}">
                <a16:creationId xmlns:a16="http://schemas.microsoft.com/office/drawing/2014/main" id="{2A11BF9D-D124-44C3-99A8-461A1CCB8634}"/>
              </a:ext>
            </a:extLst>
          </p:cNvPr>
          <p:cNvSpPr>
            <a:spLocks noGrp="1"/>
          </p:cNvSpPr>
          <p:nvPr>
            <p:ph type="body" sz="quarter" idx="13" hasCustomPrompt="1"/>
          </p:nvPr>
        </p:nvSpPr>
        <p:spPr>
          <a:xfrm>
            <a:off x="193693" y="1146120"/>
            <a:ext cx="652743" cy="1200328"/>
          </a:xfrm>
        </p:spPr>
        <p:txBody>
          <a:bodyPr tIns="155448">
            <a:normAutofit/>
          </a:bodyPr>
          <a:lstStyle>
            <a:lvl1pPr marL="0" indent="0">
              <a:buNone/>
              <a:defRPr sz="7200" b="1">
                <a:ln>
                  <a:solidFill>
                    <a:schemeClr val="tx1"/>
                  </a:solidFill>
                </a:ln>
                <a:solidFill>
                  <a:srgbClr val="2EB5AD"/>
                </a:solidFill>
              </a:defRPr>
            </a:lvl1pPr>
          </a:lstStyle>
          <a:p>
            <a:pPr lvl="0"/>
            <a:r>
              <a:rPr lang="en-US" dirty="0"/>
              <a:t>1</a:t>
            </a:r>
          </a:p>
        </p:txBody>
      </p:sp>
      <p:sp>
        <p:nvSpPr>
          <p:cNvPr id="19" name="Text Placeholder 17">
            <a:extLst>
              <a:ext uri="{FF2B5EF4-FFF2-40B4-BE49-F238E27FC236}">
                <a16:creationId xmlns:a16="http://schemas.microsoft.com/office/drawing/2014/main" id="{72FDD7EA-ACFF-418F-956E-1A884DFC7C43}"/>
              </a:ext>
            </a:extLst>
          </p:cNvPr>
          <p:cNvSpPr>
            <a:spLocks noGrp="1"/>
          </p:cNvSpPr>
          <p:nvPr>
            <p:ph type="body" sz="quarter" idx="14" hasCustomPrompt="1"/>
          </p:nvPr>
        </p:nvSpPr>
        <p:spPr>
          <a:xfrm>
            <a:off x="0" y="653688"/>
            <a:ext cx="2045970" cy="646330"/>
          </a:xfrm>
          <a:solidFill>
            <a:srgbClr val="2EB5AD">
              <a:alpha val="20000"/>
            </a:srgbClr>
          </a:solidFill>
        </p:spPr>
        <p:txBody>
          <a:bodyPr tIns="73152">
            <a:noAutofit/>
          </a:bodyPr>
          <a:lstStyle>
            <a:lvl1pPr marL="0" indent="0">
              <a:spcBef>
                <a:spcPts val="200"/>
              </a:spcBef>
              <a:buNone/>
              <a:defRPr sz="1800" b="1">
                <a:solidFill>
                  <a:schemeClr val="bg1"/>
                </a:solidFill>
              </a:defRPr>
            </a:lvl1pPr>
          </a:lstStyle>
          <a:p>
            <a:pPr lvl="0"/>
            <a:r>
              <a:rPr lang="en-US" dirty="0"/>
              <a:t>   OPERATIONAL</a:t>
            </a:r>
          </a:p>
          <a:p>
            <a:pPr lvl="0"/>
            <a:r>
              <a:rPr lang="en-US" dirty="0"/>
              <a:t>   DEFINITION</a:t>
            </a:r>
          </a:p>
        </p:txBody>
      </p:sp>
    </p:spTree>
    <p:extLst>
      <p:ext uri="{BB962C8B-B14F-4D97-AF65-F5344CB8AC3E}">
        <p14:creationId xmlns:p14="http://schemas.microsoft.com/office/powerpoint/2010/main" val="368154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EE85EF-CB5F-4D12-A248-4F5D1F49E839}"/>
              </a:ext>
            </a:extLst>
          </p:cNvPr>
          <p:cNvSpPr/>
          <p:nvPr userDrawn="1"/>
        </p:nvSpPr>
        <p:spPr>
          <a:xfrm>
            <a:off x="0" y="952500"/>
            <a:ext cx="11503152" cy="45719"/>
          </a:xfrm>
          <a:prstGeom prst="rect">
            <a:avLst/>
          </a:prstGeom>
          <a:solidFill>
            <a:srgbClr val="2EB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F938221-9B03-48BF-85BD-EC0354DC3083}"/>
              </a:ext>
            </a:extLst>
          </p:cNvPr>
          <p:cNvSpPr>
            <a:spLocks noGrp="1"/>
          </p:cNvSpPr>
          <p:nvPr>
            <p:ph type="title" hasCustomPrompt="1"/>
          </p:nvPr>
        </p:nvSpPr>
        <p:spPr>
          <a:xfrm>
            <a:off x="2666999" y="351889"/>
            <a:ext cx="8836153" cy="600612"/>
          </a:xfrm>
          <a:solidFill>
            <a:srgbClr val="2EB5AD">
              <a:alpha val="20000"/>
            </a:srgbClr>
          </a:solidFill>
        </p:spPr>
        <p:txBody>
          <a:bodyPr lIns="91440" tIns="0" rIns="91440" bIns="0" anchor="b" anchorCtr="0">
            <a:noAutofit/>
          </a:bodyPr>
          <a:lstStyle>
            <a:lvl1pPr>
              <a:defRPr sz="3600" b="1" cap="none" baseline="0">
                <a:solidFill>
                  <a:srgbClr val="0E1F56"/>
                </a:solidFill>
                <a:latin typeface="Calibri" panose="020F0502020204030204" pitchFamily="34" charset="0"/>
                <a:cs typeface="Calibri" panose="020F0502020204030204" pitchFamily="34" charset="0"/>
              </a:defRPr>
            </a:lvl1pPr>
          </a:lstStyle>
          <a:p>
            <a:r>
              <a:rPr lang="en-US" dirty="0"/>
              <a:t>Insert Text Here</a:t>
            </a:r>
          </a:p>
        </p:txBody>
      </p:sp>
      <p:sp>
        <p:nvSpPr>
          <p:cNvPr id="13" name="Text Placeholder 11">
            <a:extLst>
              <a:ext uri="{FF2B5EF4-FFF2-40B4-BE49-F238E27FC236}">
                <a16:creationId xmlns:a16="http://schemas.microsoft.com/office/drawing/2014/main" id="{BA85D75A-BABD-4E35-B205-FF7DB877ABFA}"/>
              </a:ext>
            </a:extLst>
          </p:cNvPr>
          <p:cNvSpPr>
            <a:spLocks noGrp="1"/>
          </p:cNvSpPr>
          <p:nvPr>
            <p:ph type="body" sz="quarter" idx="10" hasCustomPrompt="1"/>
          </p:nvPr>
        </p:nvSpPr>
        <p:spPr>
          <a:xfrm>
            <a:off x="2666998" y="1387474"/>
            <a:ext cx="8836153" cy="4820649"/>
          </a:xfrm>
        </p:spPr>
        <p:txBody>
          <a:bodyPr>
            <a:normAutofit/>
          </a:bodyPr>
          <a:lstStyle>
            <a:lvl1pPr marL="0" indent="0">
              <a:buNone/>
              <a:defRPr sz="2400"/>
            </a:lvl1pPr>
          </a:lstStyle>
          <a:p>
            <a:pPr lvl="0"/>
            <a:r>
              <a:rPr lang="en-US" dirty="0"/>
              <a:t>Insert Text Here</a:t>
            </a:r>
          </a:p>
        </p:txBody>
      </p:sp>
    </p:spTree>
    <p:extLst>
      <p:ext uri="{BB962C8B-B14F-4D97-AF65-F5344CB8AC3E}">
        <p14:creationId xmlns:p14="http://schemas.microsoft.com/office/powerpoint/2010/main" val="222839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526D-4623-4D5E-8D13-824580A58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DB847A-AB89-4780-A30A-4071D7BEC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DAB1B8-D168-4387-A9F1-8083B8055C5B}"/>
              </a:ext>
            </a:extLst>
          </p:cNvPr>
          <p:cNvSpPr>
            <a:spLocks noGrp="1"/>
          </p:cNvSpPr>
          <p:nvPr>
            <p:ph type="dt" sz="half" idx="10"/>
          </p:nvPr>
        </p:nvSpPr>
        <p:spPr/>
        <p:txBody>
          <a:bodyPr/>
          <a:lstStyle/>
          <a:p>
            <a:fld id="{125EDE89-7F50-4CD3-8CF5-F667B08B1F5A}" type="datetimeFigureOut">
              <a:rPr lang="en-US" smtClean="0"/>
              <a:t>3/28/2023</a:t>
            </a:fld>
            <a:endParaRPr lang="en-US"/>
          </a:p>
        </p:txBody>
      </p:sp>
      <p:sp>
        <p:nvSpPr>
          <p:cNvPr id="5" name="Footer Placeholder 4">
            <a:extLst>
              <a:ext uri="{FF2B5EF4-FFF2-40B4-BE49-F238E27FC236}">
                <a16:creationId xmlns:a16="http://schemas.microsoft.com/office/drawing/2014/main" id="{CFAC5315-408B-423D-9EFC-7686010A7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A7A40-FC42-4715-8E76-08856C60AA9F}"/>
              </a:ext>
            </a:extLst>
          </p:cNvPr>
          <p:cNvSpPr>
            <a:spLocks noGrp="1"/>
          </p:cNvSpPr>
          <p:nvPr>
            <p:ph type="sldNum" sz="quarter" idx="12"/>
          </p:nvPr>
        </p:nvSpPr>
        <p:spPr/>
        <p:txBody>
          <a:bodyPr/>
          <a:lstStyle/>
          <a:p>
            <a:fld id="{A9512EBB-D379-414D-9B6D-EEE5A5BA83E2}" type="slidenum">
              <a:rPr lang="en-US" smtClean="0"/>
              <a:t>‹#›</a:t>
            </a:fld>
            <a:endParaRPr lang="en-US"/>
          </a:p>
        </p:txBody>
      </p:sp>
    </p:spTree>
    <p:extLst>
      <p:ext uri="{BB962C8B-B14F-4D97-AF65-F5344CB8AC3E}">
        <p14:creationId xmlns:p14="http://schemas.microsoft.com/office/powerpoint/2010/main" val="7986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reserve="1">
  <p:cSld name="4_Custom Layout">
    <p:spTree>
      <p:nvGrpSpPr>
        <p:cNvPr id="1" name="Shape 28"/>
        <p:cNvGrpSpPr/>
        <p:nvPr/>
      </p:nvGrpSpPr>
      <p:grpSpPr>
        <a:xfrm>
          <a:off x="0" y="0"/>
          <a:ext cx="0" cy="0"/>
          <a:chOff x="0" y="0"/>
          <a:chExt cx="0" cy="0"/>
        </a:xfrm>
      </p:grpSpPr>
      <p:sp>
        <p:nvSpPr>
          <p:cNvPr id="29" name="Google Shape;29;p45"/>
          <p:cNvSpPr/>
          <p:nvPr/>
        </p:nvSpPr>
        <p:spPr>
          <a:xfrm>
            <a:off x="0" y="952500"/>
            <a:ext cx="11503152" cy="45719"/>
          </a:xfrm>
          <a:prstGeom prst="rect">
            <a:avLst/>
          </a:prstGeom>
          <a:solidFill>
            <a:srgbClr val="2EB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45"/>
          <p:cNvSpPr txBox="1">
            <a:spLocks noGrp="1"/>
          </p:cNvSpPr>
          <p:nvPr>
            <p:ph type="title"/>
          </p:nvPr>
        </p:nvSpPr>
        <p:spPr>
          <a:xfrm>
            <a:off x="2666999" y="351889"/>
            <a:ext cx="8836153" cy="600612"/>
          </a:xfrm>
          <a:prstGeom prst="rect">
            <a:avLst/>
          </a:prstGeom>
          <a:solidFill>
            <a:srgbClr val="2EB5AD">
              <a:alpha val="20000"/>
            </a:srgbClr>
          </a:solid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0E1F56"/>
              </a:buClr>
              <a:buSzPts val="3600"/>
              <a:buFont typeface="Calibri"/>
              <a:buNone/>
              <a:defRPr sz="3600" b="1" cap="none">
                <a:solidFill>
                  <a:srgbClr val="0E1F5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5"/>
          <p:cNvSpPr txBox="1">
            <a:spLocks noGrp="1"/>
          </p:cNvSpPr>
          <p:nvPr>
            <p:ph type="body" idx="1"/>
          </p:nvPr>
        </p:nvSpPr>
        <p:spPr>
          <a:xfrm>
            <a:off x="2666998" y="1387474"/>
            <a:ext cx="8836153" cy="48206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1935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reserve="1">
  <p:cSld name="4_Custom Layout">
    <p:spTree>
      <p:nvGrpSpPr>
        <p:cNvPr id="1" name="Shape 48"/>
        <p:cNvGrpSpPr/>
        <p:nvPr/>
      </p:nvGrpSpPr>
      <p:grpSpPr>
        <a:xfrm>
          <a:off x="0" y="0"/>
          <a:ext cx="0" cy="0"/>
          <a:chOff x="0" y="0"/>
          <a:chExt cx="0" cy="0"/>
        </a:xfrm>
      </p:grpSpPr>
      <p:sp>
        <p:nvSpPr>
          <p:cNvPr id="49" name="Google Shape;49;p49"/>
          <p:cNvSpPr/>
          <p:nvPr/>
        </p:nvSpPr>
        <p:spPr>
          <a:xfrm>
            <a:off x="0" y="952500"/>
            <a:ext cx="11503152" cy="45719"/>
          </a:xfrm>
          <a:prstGeom prst="rect">
            <a:avLst/>
          </a:prstGeom>
          <a:solidFill>
            <a:srgbClr val="2EB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49"/>
          <p:cNvSpPr txBox="1">
            <a:spLocks noGrp="1"/>
          </p:cNvSpPr>
          <p:nvPr>
            <p:ph type="title"/>
          </p:nvPr>
        </p:nvSpPr>
        <p:spPr>
          <a:xfrm>
            <a:off x="2666999" y="351889"/>
            <a:ext cx="8836153" cy="600612"/>
          </a:xfrm>
          <a:prstGeom prst="rect">
            <a:avLst/>
          </a:prstGeom>
          <a:solidFill>
            <a:srgbClr val="2EB5AD">
              <a:alpha val="20000"/>
            </a:srgbClr>
          </a:solid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0E1F56"/>
              </a:buClr>
              <a:buSzPts val="3600"/>
              <a:buFont typeface="Calibri"/>
              <a:buNone/>
              <a:defRPr sz="3600" b="1" cap="none">
                <a:solidFill>
                  <a:srgbClr val="0E1F5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9"/>
          <p:cNvSpPr txBox="1">
            <a:spLocks noGrp="1"/>
          </p:cNvSpPr>
          <p:nvPr>
            <p:ph type="body" idx="1"/>
          </p:nvPr>
        </p:nvSpPr>
        <p:spPr>
          <a:xfrm>
            <a:off x="2666999" y="1387474"/>
            <a:ext cx="4416552" cy="48206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9"/>
          <p:cNvSpPr txBox="1">
            <a:spLocks noGrp="1"/>
          </p:cNvSpPr>
          <p:nvPr>
            <p:ph type="body" idx="2"/>
          </p:nvPr>
        </p:nvSpPr>
        <p:spPr>
          <a:xfrm>
            <a:off x="7086600" y="1387474"/>
            <a:ext cx="4416552" cy="48206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9"/>
          <p:cNvSpPr txBox="1">
            <a:spLocks noGrp="1"/>
          </p:cNvSpPr>
          <p:nvPr>
            <p:ph type="body" idx="3"/>
          </p:nvPr>
        </p:nvSpPr>
        <p:spPr>
          <a:xfrm>
            <a:off x="193693" y="2119313"/>
            <a:ext cx="1658920" cy="3741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E1F56"/>
              </a:buClr>
              <a:buSzPts val="1400"/>
              <a:buNone/>
              <a:defRPr sz="1400" b="1">
                <a:solidFill>
                  <a:srgbClr val="0E1F5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9"/>
          <p:cNvSpPr txBox="1">
            <a:spLocks noGrp="1"/>
          </p:cNvSpPr>
          <p:nvPr>
            <p:ph type="body" idx="4"/>
          </p:nvPr>
        </p:nvSpPr>
        <p:spPr>
          <a:xfrm>
            <a:off x="193693" y="1146120"/>
            <a:ext cx="652743" cy="1200328"/>
          </a:xfrm>
          <a:prstGeom prst="rect">
            <a:avLst/>
          </a:prstGeom>
          <a:noFill/>
          <a:ln>
            <a:noFill/>
          </a:ln>
        </p:spPr>
        <p:txBody>
          <a:bodyPr spcFirstLastPara="1" wrap="square" lIns="91425" tIns="155425" rIns="91425" bIns="45700" anchor="t" anchorCtr="0">
            <a:normAutofit/>
          </a:bodyPr>
          <a:lstStyle>
            <a:lvl1pPr marL="457200" lvl="0" indent="-228600" algn="l">
              <a:lnSpc>
                <a:spcPct val="90000"/>
              </a:lnSpc>
              <a:spcBef>
                <a:spcPts val="1000"/>
              </a:spcBef>
              <a:spcAft>
                <a:spcPts val="0"/>
              </a:spcAft>
              <a:buClr>
                <a:srgbClr val="2EB5AD"/>
              </a:buClr>
              <a:buSzPts val="7200"/>
              <a:buNone/>
              <a:defRPr sz="7200" b="1">
                <a:solidFill>
                  <a:srgbClr val="2EB5AD"/>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9"/>
          <p:cNvSpPr txBox="1">
            <a:spLocks noGrp="1"/>
          </p:cNvSpPr>
          <p:nvPr>
            <p:ph type="body" idx="5"/>
          </p:nvPr>
        </p:nvSpPr>
        <p:spPr>
          <a:xfrm>
            <a:off x="0" y="653688"/>
            <a:ext cx="2045970" cy="646330"/>
          </a:xfrm>
          <a:prstGeom prst="rect">
            <a:avLst/>
          </a:prstGeom>
          <a:solidFill>
            <a:srgbClr val="2EB5AD">
              <a:alpha val="20000"/>
            </a:srgbClr>
          </a:solidFill>
          <a:ln>
            <a:noFill/>
          </a:ln>
        </p:spPr>
        <p:txBody>
          <a:bodyPr spcFirstLastPara="1" wrap="square" lIns="91425" tIns="73150" rIns="91425" bIns="45700" anchor="t" anchorCtr="0">
            <a:noAutofit/>
          </a:bodyPr>
          <a:lstStyle>
            <a:lvl1pPr marL="457200" lvl="0" indent="-228600" algn="l">
              <a:lnSpc>
                <a:spcPct val="90000"/>
              </a:lnSpc>
              <a:spcBef>
                <a:spcPts val="200"/>
              </a:spcBef>
              <a:spcAft>
                <a:spcPts val="0"/>
              </a:spcAft>
              <a:buClr>
                <a:schemeClr val="lt1"/>
              </a:buClr>
              <a:buSzPts val="1800"/>
              <a:buNone/>
              <a:defRPr sz="18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4382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C403-541A-4297-B55A-E68913E277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CF49AA-8CB9-4E91-AD55-32BE0D018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2CF007-DA64-42C9-86B1-6E6CEE8DB313}"/>
              </a:ext>
            </a:extLst>
          </p:cNvPr>
          <p:cNvSpPr>
            <a:spLocks noGrp="1"/>
          </p:cNvSpPr>
          <p:nvPr>
            <p:ph type="dt" sz="half" idx="10"/>
          </p:nvPr>
        </p:nvSpPr>
        <p:spPr/>
        <p:txBody>
          <a:bodyPr/>
          <a:lstStyle/>
          <a:p>
            <a:fld id="{125EDE89-7F50-4CD3-8CF5-F667B08B1F5A}" type="datetimeFigureOut">
              <a:rPr lang="en-US" smtClean="0"/>
              <a:t>3/28/2023</a:t>
            </a:fld>
            <a:endParaRPr lang="en-US"/>
          </a:p>
        </p:txBody>
      </p:sp>
      <p:sp>
        <p:nvSpPr>
          <p:cNvPr id="5" name="Footer Placeholder 4">
            <a:extLst>
              <a:ext uri="{FF2B5EF4-FFF2-40B4-BE49-F238E27FC236}">
                <a16:creationId xmlns:a16="http://schemas.microsoft.com/office/drawing/2014/main" id="{B2CB5E86-7DDA-4489-BD6A-D740F6E56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223BD-EE5F-42CB-B171-35598D2BF78F}"/>
              </a:ext>
            </a:extLst>
          </p:cNvPr>
          <p:cNvSpPr>
            <a:spLocks noGrp="1"/>
          </p:cNvSpPr>
          <p:nvPr>
            <p:ph type="sldNum" sz="quarter" idx="12"/>
          </p:nvPr>
        </p:nvSpPr>
        <p:spPr/>
        <p:txBody>
          <a:bodyPr/>
          <a:lstStyle/>
          <a:p>
            <a:fld id="{A9512EBB-D379-414D-9B6D-EEE5A5BA83E2}" type="slidenum">
              <a:rPr lang="en-US" smtClean="0"/>
              <a:t>‹#›</a:t>
            </a:fld>
            <a:endParaRPr lang="en-US"/>
          </a:p>
        </p:txBody>
      </p:sp>
    </p:spTree>
    <p:extLst>
      <p:ext uri="{BB962C8B-B14F-4D97-AF65-F5344CB8AC3E}">
        <p14:creationId xmlns:p14="http://schemas.microsoft.com/office/powerpoint/2010/main" val="406371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reserve="1" userDrawn="1">
  <p:cSld name="4_Custom Layout">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24067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9C3126-BCA3-4D57-AD5E-CF4D45A590B6}"/>
              </a:ext>
            </a:extLst>
          </p:cNvPr>
          <p:cNvSpPr/>
          <p:nvPr userDrawn="1"/>
        </p:nvSpPr>
        <p:spPr>
          <a:xfrm>
            <a:off x="0" y="1"/>
            <a:ext cx="2045368" cy="6232523"/>
          </a:xfrm>
          <a:prstGeom prst="rect">
            <a:avLst/>
          </a:prstGeom>
          <a:gradFill flip="none" rotWithShape="1">
            <a:gsLst>
              <a:gs pos="0">
                <a:srgbClr val="0E1F56"/>
              </a:gs>
              <a:gs pos="100000">
                <a:schemeClr val="bg1">
                  <a:lumMod val="95000"/>
                </a:schemeClr>
              </a:gs>
            </a:gsLst>
            <a:lin ang="5400000" scaled="1"/>
            <a:tileRect/>
          </a:gradFill>
          <a:ln>
            <a:solidFill>
              <a:srgbClr val="0E1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9CD01E2-E5F8-354E-B416-687E0C237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9A9F37-8DBF-1C4F-8ADE-38520CE41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44DCC3-FEE4-4047-AA77-8ADF288D20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06E05-5A7D-D04A-B6AC-2B1C8FF399D2}" type="datetimeFigureOut">
              <a:rPr lang="en-US" smtClean="0"/>
              <a:t>3/28/2023</a:t>
            </a:fld>
            <a:endParaRPr lang="en-US"/>
          </a:p>
        </p:txBody>
      </p:sp>
      <p:sp>
        <p:nvSpPr>
          <p:cNvPr id="5" name="Footer Placeholder 4">
            <a:extLst>
              <a:ext uri="{FF2B5EF4-FFF2-40B4-BE49-F238E27FC236}">
                <a16:creationId xmlns:a16="http://schemas.microsoft.com/office/drawing/2014/main" id="{BA0E5B84-C579-7F45-96A6-97D7DDDCB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5D3F6E-3A38-0840-91B7-8DCD0B7114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6EFB5-1617-0842-8286-0FD593E997E9}" type="slidenum">
              <a:rPr lang="en-US" smtClean="0"/>
              <a:t>‹#›</a:t>
            </a:fld>
            <a:endParaRPr lang="en-US"/>
          </a:p>
        </p:txBody>
      </p:sp>
      <p:sp>
        <p:nvSpPr>
          <p:cNvPr id="7" name="Date Placeholder 4">
            <a:extLst>
              <a:ext uri="{FF2B5EF4-FFF2-40B4-BE49-F238E27FC236}">
                <a16:creationId xmlns:a16="http://schemas.microsoft.com/office/drawing/2014/main" id="{090B8228-F3DA-4053-854A-3C78F41C3370}"/>
              </a:ext>
            </a:extLst>
          </p:cNvPr>
          <p:cNvSpPr txBox="1">
            <a:spLocks/>
          </p:cNvSpPr>
          <p:nvPr userDrawn="1"/>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B06E05-5A7D-D04A-B6AC-2B1C8FF399D2}" type="datetimeFigureOut">
              <a:rPr lang="en-US" smtClean="0"/>
              <a:pPr/>
              <a:t>3/28/2023</a:t>
            </a:fld>
            <a:endParaRPr lang="en-US"/>
          </a:p>
        </p:txBody>
      </p:sp>
      <p:sp>
        <p:nvSpPr>
          <p:cNvPr id="8" name="Slide Number Placeholder 6">
            <a:extLst>
              <a:ext uri="{FF2B5EF4-FFF2-40B4-BE49-F238E27FC236}">
                <a16:creationId xmlns:a16="http://schemas.microsoft.com/office/drawing/2014/main" id="{AA5998DD-0DB2-4D22-BC82-9ADF5BD75DF7}"/>
              </a:ext>
            </a:extLst>
          </p:cNvPr>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56EFB5-1617-0842-8286-0FD593E997E9}" type="slidenum">
              <a:rPr lang="en-US" smtClean="0"/>
              <a:pPr/>
              <a:t>‹#›</a:t>
            </a:fld>
            <a:endParaRPr lang="en-US"/>
          </a:p>
        </p:txBody>
      </p:sp>
      <p:sp>
        <p:nvSpPr>
          <p:cNvPr id="9" name="Rectangle 8">
            <a:extLst>
              <a:ext uri="{FF2B5EF4-FFF2-40B4-BE49-F238E27FC236}">
                <a16:creationId xmlns:a16="http://schemas.microsoft.com/office/drawing/2014/main" id="{6D6329EC-FEFD-4DEA-8249-0A6DC0FFFA78}"/>
              </a:ext>
            </a:extLst>
          </p:cNvPr>
          <p:cNvSpPr/>
          <p:nvPr userDrawn="1"/>
        </p:nvSpPr>
        <p:spPr>
          <a:xfrm>
            <a:off x="0" y="6232524"/>
            <a:ext cx="12192000" cy="638175"/>
          </a:xfrm>
          <a:prstGeom prst="rect">
            <a:avLst/>
          </a:prstGeom>
          <a:solidFill>
            <a:schemeClr val="bg1">
              <a:lumMod val="95000"/>
            </a:schemeClr>
          </a:solidFill>
          <a:ln>
            <a:solidFill>
              <a:srgbClr val="0E1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sign&#10;&#10;Description automatically generated">
            <a:extLst>
              <a:ext uri="{FF2B5EF4-FFF2-40B4-BE49-F238E27FC236}">
                <a16:creationId xmlns:a16="http://schemas.microsoft.com/office/drawing/2014/main" id="{EF4A9EDB-BA19-4C88-BFD5-99D9E2FD5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064166" y="6286851"/>
            <a:ext cx="1798179" cy="529518"/>
          </a:xfrm>
          <a:prstGeom prst="rect">
            <a:avLst/>
          </a:prstGeom>
        </p:spPr>
      </p:pic>
      <p:pic>
        <p:nvPicPr>
          <p:cNvPr id="13" name="Picture 12" descr="A close up of a logo&#10;&#10;Description automatically generated">
            <a:extLst>
              <a:ext uri="{FF2B5EF4-FFF2-40B4-BE49-F238E27FC236}">
                <a16:creationId xmlns:a16="http://schemas.microsoft.com/office/drawing/2014/main" id="{25F3F755-3AF6-4938-9516-FAE58370549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29655" y="6233987"/>
            <a:ext cx="1386057" cy="636878"/>
          </a:xfrm>
          <a:prstGeom prst="rect">
            <a:avLst/>
          </a:prstGeom>
        </p:spPr>
      </p:pic>
      <p:pic>
        <p:nvPicPr>
          <p:cNvPr id="15" name="Picture 14">
            <a:extLst>
              <a:ext uri="{FF2B5EF4-FFF2-40B4-BE49-F238E27FC236}">
                <a16:creationId xmlns:a16="http://schemas.microsoft.com/office/drawing/2014/main" id="{027CC055-51F0-4B76-86C7-59A122697981}"/>
              </a:ext>
            </a:extLst>
          </p:cNvPr>
          <p:cNvPicPr>
            <a:picLocks noChangeAspect="1"/>
          </p:cNvPicPr>
          <p:nvPr userDrawn="1"/>
        </p:nvPicPr>
        <p:blipFill>
          <a:blip r:embed="rId13"/>
          <a:stretch>
            <a:fillRect/>
          </a:stretch>
        </p:blipFill>
        <p:spPr>
          <a:xfrm>
            <a:off x="4577163" y="6218529"/>
            <a:ext cx="3037674" cy="752006"/>
          </a:xfrm>
          <a:prstGeom prst="rect">
            <a:avLst/>
          </a:prstGeom>
        </p:spPr>
      </p:pic>
    </p:spTree>
    <p:extLst>
      <p:ext uri="{BB962C8B-B14F-4D97-AF65-F5344CB8AC3E}">
        <p14:creationId xmlns:p14="http://schemas.microsoft.com/office/powerpoint/2010/main" val="4077210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0">
          <p15:clr>
            <a:srgbClr val="F26B43"/>
          </p15:clr>
        </p15:guide>
        <p15:guide id="2" orient="horz" pos="336">
          <p15:clr>
            <a:srgbClr val="F26B43"/>
          </p15:clr>
        </p15:guide>
        <p15:guide id="3" orient="horz" pos="3528">
          <p15:clr>
            <a:srgbClr val="F26B43"/>
          </p15:clr>
        </p15:guide>
        <p15:guide id="4" pos="72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82C77-AB51-476E-AA0D-20F9E0F72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BB9043-0E5D-4A32-ACFE-5ED97C4C2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E1CA5-4C06-431C-8F09-2C098C552D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159CF-7E21-4C18-B713-08066E6BC538}" type="datetimeFigureOut">
              <a:rPr lang="en-US" smtClean="0"/>
              <a:t>3/28/2023</a:t>
            </a:fld>
            <a:endParaRPr lang="en-US"/>
          </a:p>
        </p:txBody>
      </p:sp>
      <p:sp>
        <p:nvSpPr>
          <p:cNvPr id="5" name="Footer Placeholder 4">
            <a:extLst>
              <a:ext uri="{FF2B5EF4-FFF2-40B4-BE49-F238E27FC236}">
                <a16:creationId xmlns:a16="http://schemas.microsoft.com/office/drawing/2014/main" id="{CE064E9F-9A60-4FA3-8098-D598904B7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A15208-CE92-481D-A4A0-A3B1BDE65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436C7-1AD9-491B-B54F-C919049DA2E8}" type="slidenum">
              <a:rPr lang="en-US" smtClean="0"/>
              <a:t>‹#›</a:t>
            </a:fld>
            <a:endParaRPr lang="en-US"/>
          </a:p>
        </p:txBody>
      </p:sp>
    </p:spTree>
    <p:extLst>
      <p:ext uri="{BB962C8B-B14F-4D97-AF65-F5344CB8AC3E}">
        <p14:creationId xmlns:p14="http://schemas.microsoft.com/office/powerpoint/2010/main" val="403813576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9"/>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Google Shape;170;p15"/>
          <p:cNvSpPr txBox="1">
            <a:spLocks noGrp="1"/>
          </p:cNvSpPr>
          <p:nvPr>
            <p:ph type="title"/>
          </p:nvPr>
        </p:nvSpPr>
        <p:spPr>
          <a:xfrm>
            <a:off x="1252800" y="662399"/>
            <a:ext cx="7766509" cy="1494000"/>
          </a:xfrm>
          <a:prstGeom prst="rect">
            <a:avLst/>
          </a:prstGeom>
        </p:spPr>
        <p:txBody>
          <a:bodyPr spcFirstLastPara="1" lIns="91425" tIns="0" rIns="91425" bIns="0" anchor="t" anchorCtr="0">
            <a:normAutofit/>
          </a:bodyPr>
          <a:lstStyle/>
          <a:p>
            <a:pPr marL="0" lvl="0" indent="0" rtl="0">
              <a:spcBef>
                <a:spcPts val="0"/>
              </a:spcBef>
              <a:spcAft>
                <a:spcPts val="0"/>
              </a:spcAft>
              <a:buClr>
                <a:srgbClr val="0E1F56"/>
              </a:buClr>
              <a:buSzPts val="3600"/>
              <a:buFont typeface="Calibri"/>
              <a:buNone/>
            </a:pPr>
            <a:r>
              <a:rPr lang="en-US" sz="4000" b="1" dirty="0">
                <a:solidFill>
                  <a:srgbClr val="002060"/>
                </a:solidFill>
              </a:rPr>
              <a:t>Case Example: Miss B.</a:t>
            </a:r>
          </a:p>
        </p:txBody>
      </p:sp>
      <p:grpSp>
        <p:nvGrpSpPr>
          <p:cNvPr id="193" name="Group 19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9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9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171" name="Google Shape;171;p15"/>
          <p:cNvSpPr txBox="1">
            <a:spLocks noGrp="1"/>
          </p:cNvSpPr>
          <p:nvPr>
            <p:ph idx="1"/>
          </p:nvPr>
        </p:nvSpPr>
        <p:spPr>
          <a:xfrm>
            <a:off x="1059543" y="1231350"/>
            <a:ext cx="8795657" cy="3403019"/>
          </a:xfrm>
          <a:prstGeom prst="rect">
            <a:avLst/>
          </a:prstGeom>
        </p:spPr>
        <p:txBody>
          <a:bodyPr spcFirstLastPara="1" lIns="91425" tIns="45700" rIns="91425" bIns="45700" anchorCtr="0">
            <a:normAutofit lnSpcReduction="10000"/>
          </a:bodyPr>
          <a:lstStyle/>
          <a:p>
            <a:pPr marL="0" marR="0" indent="0">
              <a:lnSpc>
                <a:spcPct val="110000"/>
              </a:lnSpc>
              <a:spcBef>
                <a:spcPts val="0"/>
              </a:spcBef>
              <a:spcAft>
                <a:spcPts val="600"/>
              </a:spcAft>
              <a:buNone/>
            </a:pPr>
            <a:r>
              <a:rPr lang="en-US" sz="1800" dirty="0">
                <a:solidFill>
                  <a:srgbClr val="002060"/>
                </a:solidFill>
                <a:effectLst/>
                <a:ea typeface="HGGothicE" panose="020B0909000000000000" pitchFamily="49" charset="-128"/>
                <a:cs typeface="Times New Roman" panose="02020603050405020304" pitchFamily="18" charset="0"/>
              </a:rPr>
              <a:t>Tia is 16 years old and has been in the care of Miss B. for the past few months.  Tia’s mother has been in a long-term relationship with her boyfriend, Rodger, since Tia was eight years old. Tia said when she was 12 years old Rodger became her boyfriend and he has used Tia to have sex with other men for money to help pay rent.  Miss B. has been a resource parent for about three years. While overall, Tia who is has been making a lot of gains in Miss B.’s home, there have been some challenges as well.  At times Tia has been verbally aggressive toward Miss B.  Most recently stating when she was upset that Miss B. is mean and her rules are unfair.  Miss B has recently had Lily, another foster child who is 14 years old, placed in her care.  She has noticed that Tia has been getting into arguments and making threats toward Lily when she is upset about her touching her stuff.  While Miss B is empathetic, she is also concerned about Lily who has told her she doesn’t like Tia because she isn’t nice to her. </a:t>
            </a:r>
            <a:endParaRPr lang="en-US" sz="1800" dirty="0">
              <a:solidFill>
                <a:srgbClr val="404040"/>
              </a:solidFill>
              <a:effectLst/>
              <a:ea typeface="HGGothicE" panose="020B0909000000000000" pitchFamily="49" charset="-128"/>
              <a:cs typeface="Times New Roman" panose="02020603050405020304" pitchFamily="18" charset="0"/>
            </a:endParaRPr>
          </a:p>
          <a:p>
            <a:pPr marL="0" marR="0">
              <a:lnSpc>
                <a:spcPct val="110000"/>
              </a:lnSpc>
              <a:spcBef>
                <a:spcPts val="0"/>
              </a:spcBef>
              <a:spcAft>
                <a:spcPts val="600"/>
              </a:spcAft>
            </a:pPr>
            <a:endParaRPr lang="en-US" sz="1800" dirty="0">
              <a:solidFill>
                <a:srgbClr val="404040"/>
              </a:solidFill>
              <a:effectLst/>
              <a:ea typeface="HGGothicE" panose="020B0909000000000000" pitchFamily="49" charset="-128"/>
              <a:cs typeface="Times New Roman" panose="02020603050405020304" pitchFamily="18" charset="0"/>
            </a:endParaRPr>
          </a:p>
        </p:txBody>
      </p:sp>
      <p:sp>
        <p:nvSpPr>
          <p:cNvPr id="2" name="Rectangle 1">
            <a:extLst>
              <a:ext uri="{FF2B5EF4-FFF2-40B4-BE49-F238E27FC236}">
                <a16:creationId xmlns:a16="http://schemas.microsoft.com/office/drawing/2014/main" id="{E23C13E6-7132-4CE3-9295-7C3E3BC91D08}"/>
              </a:ext>
            </a:extLst>
          </p:cNvPr>
          <p:cNvSpPr/>
          <p:nvPr/>
        </p:nvSpPr>
        <p:spPr>
          <a:xfrm>
            <a:off x="1952625" y="4429814"/>
            <a:ext cx="8286750" cy="17470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342900" marR="0" lvl="0" indent="-342900">
              <a:lnSpc>
                <a:spcPct val="150000"/>
              </a:lnSpc>
              <a:spcBef>
                <a:spcPts val="0"/>
              </a:spcBef>
              <a:spcAft>
                <a:spcPts val="0"/>
              </a:spcAft>
              <a:buFont typeface="Symbol" panose="05050102010706020507" pitchFamily="18" charset="2"/>
              <a:buChar char=""/>
            </a:pPr>
            <a:r>
              <a:rPr lang="en-US" sz="2000" dirty="0">
                <a:solidFill>
                  <a:srgbClr val="002060"/>
                </a:solidFill>
                <a:effectLst/>
                <a:latin typeface="Calibri" panose="020F0502020204030204" pitchFamily="34" charset="0"/>
                <a:ea typeface="Franklin Gothic Book" panose="020B0503020102020204" pitchFamily="34" charset="0"/>
                <a:cs typeface="Times New Roman" panose="02020603050405020304" pitchFamily="18" charset="0"/>
              </a:rPr>
              <a:t>Does this scenario seem familiar to you?</a:t>
            </a:r>
            <a:endParaRPr lang="en-US" sz="2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solidFill>
                  <a:srgbClr val="002060"/>
                </a:solidFill>
                <a:effectLst/>
                <a:latin typeface="Calibri" panose="020F0502020204030204" pitchFamily="34" charset="0"/>
                <a:ea typeface="Franklin Gothic Book" panose="020B0503020102020204" pitchFamily="34" charset="0"/>
                <a:cs typeface="Times New Roman" panose="02020603050405020304" pitchFamily="18" charset="0"/>
              </a:rPr>
              <a:t>What do you think is going on with Tia?</a:t>
            </a:r>
            <a:endParaRPr lang="en-US" sz="2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solidFill>
                  <a:srgbClr val="002060"/>
                </a:solidFill>
                <a:effectLst/>
                <a:latin typeface="Calibri" panose="020F0502020204030204" pitchFamily="34" charset="0"/>
                <a:ea typeface="Franklin Gothic Book" panose="020B0503020102020204" pitchFamily="34" charset="0"/>
                <a:cs typeface="Times New Roman" panose="02020603050405020304" pitchFamily="18" charset="0"/>
              </a:rPr>
              <a:t>What specific challenges does this type of situation pose for a caregiver?</a:t>
            </a:r>
            <a:endParaRPr lang="en-US" sz="2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solidFill>
                  <a:srgbClr val="002060"/>
                </a:solidFill>
                <a:effectLst/>
                <a:latin typeface="Calibri" panose="020F0502020204030204" pitchFamily="34" charset="0"/>
                <a:ea typeface="Franklin Gothic Book" panose="020B0503020102020204" pitchFamily="34" charset="0"/>
                <a:cs typeface="Times New Roman" panose="02020603050405020304" pitchFamily="18" charset="0"/>
              </a:rPr>
              <a:t>How might Miss B. be an emotional container?</a:t>
            </a:r>
            <a:endParaRPr lang="en-US" sz="2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p:txBody>
      </p:sp>
      <p:pic>
        <p:nvPicPr>
          <p:cNvPr id="3" name="Picture 2" descr="A picture containing sky, outdoor, person&#10;&#10;Description automatically generated">
            <a:extLst>
              <a:ext uri="{FF2B5EF4-FFF2-40B4-BE49-F238E27FC236}">
                <a16:creationId xmlns:a16="http://schemas.microsoft.com/office/drawing/2014/main" id="{6E7C07FD-64E6-5068-2238-A676CA074D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491" t="48014" r="25298"/>
          <a:stretch/>
        </p:blipFill>
        <p:spPr bwMode="auto">
          <a:xfrm>
            <a:off x="10099998" y="1168980"/>
            <a:ext cx="1554396" cy="149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id="{97BA4098-74FA-453E-8CDF-922BFA4D50BB}"/>
              </a:ext>
            </a:extLst>
          </p:cNvPr>
          <p:cNvGrpSpPr/>
          <p:nvPr/>
        </p:nvGrpSpPr>
        <p:grpSpPr>
          <a:xfrm>
            <a:off x="0" y="6218529"/>
            <a:ext cx="12192000" cy="752006"/>
            <a:chOff x="0" y="6218529"/>
            <a:chExt cx="12192000" cy="752006"/>
          </a:xfrm>
        </p:grpSpPr>
        <p:sp>
          <p:nvSpPr>
            <p:cNvPr id="20" name="Rectangle 19">
              <a:extLst>
                <a:ext uri="{FF2B5EF4-FFF2-40B4-BE49-F238E27FC236}">
                  <a16:creationId xmlns:a16="http://schemas.microsoft.com/office/drawing/2014/main" id="{D7F32E96-5F96-4EB0-A64A-7A00FA2CFC34}"/>
                </a:ext>
              </a:extLst>
            </p:cNvPr>
            <p:cNvSpPr/>
            <p:nvPr userDrawn="1"/>
          </p:nvSpPr>
          <p:spPr>
            <a:xfrm>
              <a:off x="0" y="6232524"/>
              <a:ext cx="12192000" cy="638175"/>
            </a:xfrm>
            <a:prstGeom prst="rect">
              <a:avLst/>
            </a:prstGeom>
            <a:solidFill>
              <a:schemeClr val="bg1">
                <a:lumMod val="95000"/>
              </a:schemeClr>
            </a:solidFill>
            <a:ln>
              <a:solidFill>
                <a:srgbClr val="0E1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close up of a logo&#10;&#10;Description automatically generated">
              <a:extLst>
                <a:ext uri="{FF2B5EF4-FFF2-40B4-BE49-F238E27FC236}">
                  <a16:creationId xmlns:a16="http://schemas.microsoft.com/office/drawing/2014/main" id="{202575EE-32BC-4824-B2C5-E40DE454AD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9655" y="6233987"/>
              <a:ext cx="1386057" cy="636878"/>
            </a:xfrm>
            <a:prstGeom prst="rect">
              <a:avLst/>
            </a:prstGeom>
          </p:spPr>
        </p:pic>
        <p:pic>
          <p:nvPicPr>
            <p:cNvPr id="22" name="Picture 21">
              <a:extLst>
                <a:ext uri="{FF2B5EF4-FFF2-40B4-BE49-F238E27FC236}">
                  <a16:creationId xmlns:a16="http://schemas.microsoft.com/office/drawing/2014/main" id="{68BD753F-121F-4643-B1AE-B2D6874D5611}"/>
                </a:ext>
              </a:extLst>
            </p:cNvPr>
            <p:cNvPicPr>
              <a:picLocks noChangeAspect="1"/>
            </p:cNvPicPr>
            <p:nvPr userDrawn="1"/>
          </p:nvPicPr>
          <p:blipFill>
            <a:blip r:embed="rId5"/>
            <a:stretch>
              <a:fillRect/>
            </a:stretch>
          </p:blipFill>
          <p:spPr>
            <a:xfrm>
              <a:off x="6148795" y="6218529"/>
              <a:ext cx="3037674" cy="752006"/>
            </a:xfrm>
            <a:prstGeom prst="rect">
              <a:avLst/>
            </a:prstGeom>
          </p:spPr>
        </p:pic>
        <p:pic>
          <p:nvPicPr>
            <p:cNvPr id="23" name="Picture 22" descr="A close up of a sign&#10;&#10;Description automatically generated">
              <a:extLst>
                <a:ext uri="{FF2B5EF4-FFF2-40B4-BE49-F238E27FC236}">
                  <a16:creationId xmlns:a16="http://schemas.microsoft.com/office/drawing/2014/main" id="{0DE81434-69C0-47D5-B2E9-FD4ED06C8E6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64166" y="6286851"/>
              <a:ext cx="1798179" cy="529518"/>
            </a:xfrm>
            <a:prstGeom prst="rect">
              <a:avLst/>
            </a:prstGeom>
          </p:spPr>
        </p:pic>
        <p:pic>
          <p:nvPicPr>
            <p:cNvPr id="24" name="Picture 23">
              <a:extLst>
                <a:ext uri="{FF2B5EF4-FFF2-40B4-BE49-F238E27FC236}">
                  <a16:creationId xmlns:a16="http://schemas.microsoft.com/office/drawing/2014/main" id="{899439CC-FC3C-4670-86AA-CE6399BD0610}"/>
                </a:ext>
              </a:extLst>
            </p:cNvPr>
            <p:cNvPicPr>
              <a:picLocks noChangeAspect="1"/>
            </p:cNvPicPr>
            <p:nvPr/>
          </p:nvPicPr>
          <p:blipFill>
            <a:blip r:embed="rId7"/>
            <a:stretch>
              <a:fillRect/>
            </a:stretch>
          </p:blipFill>
          <p:spPr>
            <a:xfrm>
              <a:off x="3202268" y="6265900"/>
              <a:ext cx="1522939" cy="57142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1"/>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Google Shape;342;p38"/>
          <p:cNvSpPr txBox="1">
            <a:spLocks noGrp="1"/>
          </p:cNvSpPr>
          <p:nvPr>
            <p:ph type="title"/>
          </p:nvPr>
        </p:nvSpPr>
        <p:spPr>
          <a:xfrm>
            <a:off x="1271588" y="662400"/>
            <a:ext cx="10055721" cy="1325563"/>
          </a:xfrm>
          <a:prstGeom prst="rect">
            <a:avLst/>
          </a:prstGeom>
        </p:spPr>
        <p:txBody>
          <a:bodyPr spcFirstLastPara="1" lIns="91425" tIns="0" rIns="91425" bIns="0" anchor="t" anchorCtr="0">
            <a:normAutofit/>
          </a:bodyPr>
          <a:lstStyle/>
          <a:p>
            <a:pPr marL="0" lvl="0" indent="0" rtl="0">
              <a:spcBef>
                <a:spcPts val="0"/>
              </a:spcBef>
              <a:spcAft>
                <a:spcPts val="0"/>
              </a:spcAft>
              <a:buClr>
                <a:srgbClr val="0E1F56"/>
              </a:buClr>
              <a:buSzPts val="2800"/>
              <a:buFont typeface="Calibri"/>
              <a:buNone/>
            </a:pPr>
            <a:r>
              <a:rPr lang="en-US" sz="4000" b="1" dirty="0">
                <a:solidFill>
                  <a:srgbClr val="0E2C68"/>
                </a:solidFill>
              </a:rPr>
              <a:t>Miss B: Discussion on Secondary Traumatic Stress and Coping</a:t>
            </a:r>
          </a:p>
        </p:txBody>
      </p:sp>
      <p:grpSp>
        <p:nvGrpSpPr>
          <p:cNvPr id="94" name="Group 93">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95"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96"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43" name="Google Shape;343;p38"/>
          <p:cNvSpPr txBox="1">
            <a:spLocks noGrp="1"/>
          </p:cNvSpPr>
          <p:nvPr>
            <p:ph idx="1"/>
          </p:nvPr>
        </p:nvSpPr>
        <p:spPr>
          <a:xfrm>
            <a:off x="1255731" y="1833800"/>
            <a:ext cx="8693188" cy="4284893"/>
          </a:xfrm>
          <a:prstGeom prst="rect">
            <a:avLst/>
          </a:prstGeom>
        </p:spPr>
        <p:txBody>
          <a:bodyPr spcFirstLastPara="1" lIns="91425" tIns="45700" rIns="91425" bIns="45700" anchorCtr="0">
            <a:normAutofit fontScale="92500" lnSpcReduction="20000"/>
          </a:bodyPr>
          <a:lstStyle/>
          <a:p>
            <a:pPr marL="0" marR="0" indent="0">
              <a:lnSpc>
                <a:spcPct val="120000"/>
              </a:lnSpc>
              <a:spcBef>
                <a:spcPts val="0"/>
              </a:spcBef>
              <a:spcAft>
                <a:spcPts val="0"/>
              </a:spcAft>
              <a:buNone/>
            </a:pPr>
            <a:r>
              <a:rPr lang="en-US" sz="1900" dirty="0">
                <a:solidFill>
                  <a:srgbClr val="002060"/>
                </a:solidFill>
                <a:effectLst/>
                <a:ea typeface="Franklin Gothic Book" panose="020B0503020102020204" pitchFamily="34" charset="0"/>
                <a:cs typeface="Times New Roman" panose="02020603050405020304" pitchFamily="18" charset="0"/>
              </a:rPr>
              <a:t>Tia told Miss B. that she really wanted to go to a school dance with a boy from her school.  Miss B. was happy to hear that Tia was making friends and showing interest in a school activity.  Tia then opened up to Miss B., about how scared she was that the boy would find out about her relationship with Rodger and would not like her.  Tia then started crying and shared information about her sexual experiences with Rodger in more detail than Miss B. had heard before.  Tia also told Miss B. that she has been having nightmares and dreams about some of the men that she had been forced to have sex with.  </a:t>
            </a:r>
            <a:endParaRPr lang="en-US" sz="1900" dirty="0">
              <a:solidFill>
                <a:srgbClr val="404040"/>
              </a:solidFill>
              <a:effectLst/>
              <a:ea typeface="HGGothicE" panose="020B0909000000000000" pitchFamily="49" charset="-128"/>
              <a:cs typeface="Times New Roman" panose="02020603050405020304" pitchFamily="18" charset="0"/>
            </a:endParaRPr>
          </a:p>
          <a:p>
            <a:pPr marL="0" marR="0" indent="0">
              <a:lnSpc>
                <a:spcPct val="120000"/>
              </a:lnSpc>
              <a:spcBef>
                <a:spcPts val="0"/>
              </a:spcBef>
              <a:spcAft>
                <a:spcPts val="600"/>
              </a:spcAft>
              <a:buNone/>
            </a:pPr>
            <a:endParaRPr lang="en-US" sz="1800" i="1" dirty="0">
              <a:solidFill>
                <a:srgbClr val="002060"/>
              </a:solidFill>
              <a:effectLst/>
              <a:latin typeface="Calibri" panose="020F0502020204030204" pitchFamily="34" charset="0"/>
              <a:ea typeface="Franklin Gothic Book" panose="020B0503020102020204" pitchFamily="34" charset="0"/>
              <a:cs typeface="Times New Roman" panose="02020603050405020304" pitchFamily="18" charset="0"/>
            </a:endParaRPr>
          </a:p>
          <a:p>
            <a:pPr marL="0" marR="0" indent="0">
              <a:lnSpc>
                <a:spcPct val="120000"/>
              </a:lnSpc>
              <a:spcBef>
                <a:spcPts val="0"/>
              </a:spcBef>
              <a:spcAft>
                <a:spcPts val="600"/>
              </a:spcAft>
              <a:buNone/>
            </a:pPr>
            <a:r>
              <a:rPr lang="en-US" sz="1900" dirty="0">
                <a:solidFill>
                  <a:srgbClr val="002060"/>
                </a:solidFill>
                <a:effectLst/>
                <a:latin typeface="Calibri" panose="020F0502020204030204" pitchFamily="34" charset="0"/>
                <a:ea typeface="Franklin Gothic Book" panose="020B0503020102020204" pitchFamily="34" charset="0"/>
                <a:cs typeface="Times New Roman" panose="02020603050405020304" pitchFamily="18" charset="0"/>
              </a:rPr>
              <a:t>Miss B. had experienced sexual abuse as a child, which she had received support for in the past, but she has had several nightmares of her own in the past few weeks.  </a:t>
            </a:r>
          </a:p>
          <a:p>
            <a:pPr marL="0" marR="0" indent="0">
              <a:lnSpc>
                <a:spcPct val="120000"/>
              </a:lnSpc>
              <a:spcBef>
                <a:spcPts val="0"/>
              </a:spcBef>
              <a:spcAft>
                <a:spcPts val="600"/>
              </a:spcAft>
              <a:buNone/>
            </a:pPr>
            <a:endParaRPr lang="en-US" sz="1800" dirty="0">
              <a:solidFill>
                <a:srgbClr val="404040"/>
              </a:solidFill>
              <a:effectLst/>
              <a:latin typeface="Franklin Gothic Book" panose="020B0503020102020204" pitchFamily="34" charset="0"/>
              <a:ea typeface="HGGothicE" panose="020B0909000000000000" pitchFamily="49" charset="-128"/>
              <a:cs typeface="Times New Roman" panose="0202060305040502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dirty="0">
                <a:solidFill>
                  <a:srgbClr val="002060"/>
                </a:solidFill>
                <a:effectLst/>
                <a:latin typeface="Calibri" panose="020F0502020204030204" pitchFamily="34" charset="0"/>
                <a:ea typeface="Franklin Gothic Book" panose="020B0503020102020204" pitchFamily="34" charset="0"/>
                <a:cs typeface="Times New Roman" panose="02020603050405020304" pitchFamily="18" charset="0"/>
              </a:rPr>
              <a:t>How might hearing these details impact Miss B.?</a:t>
            </a:r>
            <a:endParaRPr lang="en-US" sz="18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0" lvl="0" indent="-342900">
              <a:lnSpc>
                <a:spcPct val="130000"/>
              </a:lnSpc>
              <a:spcBef>
                <a:spcPts val="0"/>
              </a:spcBef>
              <a:spcAft>
                <a:spcPts val="0"/>
              </a:spcAft>
              <a:buFont typeface="Symbol" panose="05050102010706020507" pitchFamily="18" charset="2"/>
              <a:buChar char=""/>
            </a:pPr>
            <a:r>
              <a:rPr lang="en-US" sz="1800" dirty="0">
                <a:solidFill>
                  <a:srgbClr val="002060"/>
                </a:solidFill>
                <a:effectLst/>
                <a:latin typeface="Calibri" panose="020F0502020204030204" pitchFamily="34" charset="0"/>
                <a:ea typeface="Franklin Gothic Book" panose="020B0503020102020204" pitchFamily="34" charset="0"/>
                <a:cs typeface="Times New Roman" panose="02020603050405020304" pitchFamily="18" charset="0"/>
              </a:rPr>
              <a:t>How might this impact her parenting?</a:t>
            </a:r>
            <a:endParaRPr lang="en-US" sz="18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dirty="0">
                <a:solidFill>
                  <a:srgbClr val="002060"/>
                </a:solidFill>
                <a:effectLst/>
                <a:latin typeface="Calibri" panose="020F0502020204030204" pitchFamily="34" charset="0"/>
                <a:ea typeface="Franklin Gothic Book" panose="020B0503020102020204" pitchFamily="34" charset="0"/>
                <a:cs typeface="Times New Roman" panose="02020603050405020304" pitchFamily="18" charset="0"/>
              </a:rPr>
              <a:t>What are some ways Miss B. might cope with the trauma exposure?</a:t>
            </a:r>
            <a:endParaRPr lang="en-US" sz="18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p:txBody>
      </p:sp>
      <p:pic>
        <p:nvPicPr>
          <p:cNvPr id="2" name="Picture 1" descr="A picture containing sky, outdoor, person&#10;&#10;Description automatically generated">
            <a:extLst>
              <a:ext uri="{FF2B5EF4-FFF2-40B4-BE49-F238E27FC236}">
                <a16:creationId xmlns:a16="http://schemas.microsoft.com/office/drawing/2014/main" id="{C7DE69A8-5CBF-36BD-FE69-B6C979AF4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491" t="48014" r="25298"/>
          <a:stretch/>
        </p:blipFill>
        <p:spPr bwMode="auto">
          <a:xfrm>
            <a:off x="10307949" y="1903362"/>
            <a:ext cx="1554396" cy="149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grpSp>
        <p:nvGrpSpPr>
          <p:cNvPr id="14" name="Group 13">
            <a:extLst>
              <a:ext uri="{FF2B5EF4-FFF2-40B4-BE49-F238E27FC236}">
                <a16:creationId xmlns:a16="http://schemas.microsoft.com/office/drawing/2014/main" id="{37DFC627-6BCD-4535-B06A-970A6A908081}"/>
              </a:ext>
            </a:extLst>
          </p:cNvPr>
          <p:cNvGrpSpPr/>
          <p:nvPr/>
        </p:nvGrpSpPr>
        <p:grpSpPr>
          <a:xfrm>
            <a:off x="0" y="6218529"/>
            <a:ext cx="12192000" cy="752006"/>
            <a:chOff x="0" y="6218529"/>
            <a:chExt cx="12192000" cy="752006"/>
          </a:xfrm>
        </p:grpSpPr>
        <p:sp>
          <p:nvSpPr>
            <p:cNvPr id="15" name="Rectangle 14">
              <a:extLst>
                <a:ext uri="{FF2B5EF4-FFF2-40B4-BE49-F238E27FC236}">
                  <a16:creationId xmlns:a16="http://schemas.microsoft.com/office/drawing/2014/main" id="{70EEDFB1-C73F-4D35-A15E-C438626BF14F}"/>
                </a:ext>
              </a:extLst>
            </p:cNvPr>
            <p:cNvSpPr/>
            <p:nvPr userDrawn="1"/>
          </p:nvSpPr>
          <p:spPr>
            <a:xfrm>
              <a:off x="0" y="6232524"/>
              <a:ext cx="12192000" cy="638175"/>
            </a:xfrm>
            <a:prstGeom prst="rect">
              <a:avLst/>
            </a:prstGeom>
            <a:solidFill>
              <a:schemeClr val="bg1">
                <a:lumMod val="95000"/>
              </a:schemeClr>
            </a:solidFill>
            <a:ln>
              <a:solidFill>
                <a:srgbClr val="0E1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close up of a logo&#10;&#10;Description automatically generated">
              <a:extLst>
                <a:ext uri="{FF2B5EF4-FFF2-40B4-BE49-F238E27FC236}">
                  <a16:creationId xmlns:a16="http://schemas.microsoft.com/office/drawing/2014/main" id="{D90E9E72-AA92-4BAB-8E77-56DA6C4FB1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9655" y="6233987"/>
              <a:ext cx="1386057" cy="636878"/>
            </a:xfrm>
            <a:prstGeom prst="rect">
              <a:avLst/>
            </a:prstGeom>
          </p:spPr>
        </p:pic>
        <p:pic>
          <p:nvPicPr>
            <p:cNvPr id="17" name="Picture 16">
              <a:extLst>
                <a:ext uri="{FF2B5EF4-FFF2-40B4-BE49-F238E27FC236}">
                  <a16:creationId xmlns:a16="http://schemas.microsoft.com/office/drawing/2014/main" id="{D952FDE8-CB29-4444-BB91-7AFAE242C940}"/>
                </a:ext>
              </a:extLst>
            </p:cNvPr>
            <p:cNvPicPr>
              <a:picLocks noChangeAspect="1"/>
            </p:cNvPicPr>
            <p:nvPr userDrawn="1"/>
          </p:nvPicPr>
          <p:blipFill>
            <a:blip r:embed="rId5"/>
            <a:stretch>
              <a:fillRect/>
            </a:stretch>
          </p:blipFill>
          <p:spPr>
            <a:xfrm>
              <a:off x="6148795" y="6218529"/>
              <a:ext cx="3037674" cy="752006"/>
            </a:xfrm>
            <a:prstGeom prst="rect">
              <a:avLst/>
            </a:prstGeom>
          </p:spPr>
        </p:pic>
        <p:pic>
          <p:nvPicPr>
            <p:cNvPr id="18" name="Picture 17" descr="A close up of a sign&#10;&#10;Description automatically generated">
              <a:extLst>
                <a:ext uri="{FF2B5EF4-FFF2-40B4-BE49-F238E27FC236}">
                  <a16:creationId xmlns:a16="http://schemas.microsoft.com/office/drawing/2014/main" id="{F6B55095-711A-45B3-A7F0-1891BCEDCF8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64166" y="6286851"/>
              <a:ext cx="1798179" cy="529518"/>
            </a:xfrm>
            <a:prstGeom prst="rect">
              <a:avLst/>
            </a:prstGeom>
          </p:spPr>
        </p:pic>
        <p:pic>
          <p:nvPicPr>
            <p:cNvPr id="19" name="Picture 18">
              <a:extLst>
                <a:ext uri="{FF2B5EF4-FFF2-40B4-BE49-F238E27FC236}">
                  <a16:creationId xmlns:a16="http://schemas.microsoft.com/office/drawing/2014/main" id="{DB6BFD50-B1EB-4035-9661-9E8125BE7A14}"/>
                </a:ext>
              </a:extLst>
            </p:cNvPr>
            <p:cNvPicPr>
              <a:picLocks noChangeAspect="1"/>
            </p:cNvPicPr>
            <p:nvPr/>
          </p:nvPicPr>
          <p:blipFill>
            <a:blip r:embed="rId7"/>
            <a:stretch>
              <a:fillRect/>
            </a:stretch>
          </p:blipFill>
          <p:spPr>
            <a:xfrm>
              <a:off x="3202268" y="6265900"/>
              <a:ext cx="1522939" cy="571420"/>
            </a:xfrm>
            <a:prstGeom prst="rect">
              <a:avLst/>
            </a:prstGeom>
          </p:spPr>
        </p:pic>
      </p:gr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3CD53DBB522147B2F6C7BF0A875B5E" ma:contentTypeVersion="9" ma:contentTypeDescription="Create a new document." ma:contentTypeScope="" ma:versionID="72496091186a596bb2e5e13b02e87314">
  <xsd:schema xmlns:xsd="http://www.w3.org/2001/XMLSchema" xmlns:xs="http://www.w3.org/2001/XMLSchema" xmlns:p="http://schemas.microsoft.com/office/2006/metadata/properties" xmlns:ns3="e37bd936-a601-4009-bfc8-33610f4688ce" targetNamespace="http://schemas.microsoft.com/office/2006/metadata/properties" ma:root="true" ma:fieldsID="0060d51e50160b4f580c6e78cad72d79" ns3:_="">
    <xsd:import namespace="e37bd936-a601-4009-bfc8-33610f4688c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bd936-a601-4009-bfc8-33610f468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337486-089B-4AEC-9EB1-DEC3AB26365B}">
  <ds:schemaRefs>
    <ds:schemaRef ds:uri="http://schemas.microsoft.com/sharepoint/v3/contenttype/forms"/>
  </ds:schemaRefs>
</ds:datastoreItem>
</file>

<file path=customXml/itemProps2.xml><?xml version="1.0" encoding="utf-8"?>
<ds:datastoreItem xmlns:ds="http://schemas.openxmlformats.org/officeDocument/2006/customXml" ds:itemID="{86562D93-B691-4169-9604-1D255529C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bd936-a601-4009-bfc8-33610f4688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BEAEB4-4E4A-49AB-8EDF-D16FB1986ABF}">
  <ds:schemaRefs>
    <ds:schemaRef ds:uri="http://purl.org/dc/terms/"/>
    <ds:schemaRef ds:uri="http://www.w3.org/XML/1998/namespace"/>
    <ds:schemaRef ds:uri="http://purl.org/dc/dcmitype/"/>
    <ds:schemaRef ds:uri="http://schemas.openxmlformats.org/package/2006/metadata/core-properties"/>
    <ds:schemaRef ds:uri="http://purl.org/dc/elements/1.1/"/>
    <ds:schemaRef ds:uri="http://schemas.microsoft.com/office/2006/documentManagement/types"/>
    <ds:schemaRef ds:uri="e37bd936-a601-4009-bfc8-33610f4688c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7006</TotalTime>
  <Words>471</Words>
  <Application>Microsoft Office PowerPoint</Application>
  <PresentationFormat>Widescreen</PresentationFormat>
  <Paragraphs>16</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HGGothicE</vt:lpstr>
      <vt:lpstr>Arial</vt:lpstr>
      <vt:lpstr>Calibri</vt:lpstr>
      <vt:lpstr>Calibri Light</vt:lpstr>
      <vt:lpstr>Franklin Gothic Book</vt:lpstr>
      <vt:lpstr>Symbol</vt:lpstr>
      <vt:lpstr>Times New Roman</vt:lpstr>
      <vt:lpstr>1_Office Theme</vt:lpstr>
      <vt:lpstr>3_Office Theme</vt:lpstr>
      <vt:lpstr>Case Example: Miss B.</vt:lpstr>
      <vt:lpstr>Miss B: Discussion on Secondary Traumatic Stress and Coping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Competencies for Secondary Trauma-Informed Supervision Training</dc:title>
  <dc:creator>Alison Hendricks</dc:creator>
  <cp:lastModifiedBy>Clark, Alex</cp:lastModifiedBy>
  <cp:revision>121</cp:revision>
  <cp:lastPrinted>2020-10-30T13:29:57Z</cp:lastPrinted>
  <dcterms:created xsi:type="dcterms:W3CDTF">2020-08-20T17:33:30Z</dcterms:created>
  <dcterms:modified xsi:type="dcterms:W3CDTF">2023-03-28T14:19:34Z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0x010100103CD53DBB522147B2F6C7BF0A875B5E</vt:lpwstr>
  </property>
</Properties>
</file>