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4"/>
    <p:sldMasterId id="2147483691" r:id="rId5"/>
  </p:sldMasterIdLst>
  <p:notesMasterIdLst>
    <p:notesMasterId r:id="rId8"/>
  </p:notesMasterIdLst>
  <p:handoutMasterIdLst>
    <p:handoutMasterId r:id="rId9"/>
  </p:handoutMasterIdLst>
  <p:sldIdLst>
    <p:sldId id="273" r:id="rId6"/>
    <p:sldId id="293" r:id="rId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Hendricks" initials="AH" lastIdx="2" clrIdx="0"/>
  <p:cmAuthor id="2" name="Author" initials="" lastIdx="1" clrIdx="1"/>
  <p:cmAuthor id="3" name="Kathryn Murray" initials="KM" lastIdx="2" clrIdx="2">
    <p:extLst>
      <p:ext uri="{19B8F6BF-5375-455C-9EA6-DF929625EA0E}">
        <p15:presenceInfo xmlns:p15="http://schemas.microsoft.com/office/powerpoint/2012/main" userId="SUpQTwrcw/ng7TJey5l3apBFRNnBcYxiHHaNmDXOwr8=" providerId="None"/>
      </p:ext>
    </p:extLst>
  </p:cmAuthor>
  <p:cmAuthor id="4" name="MK H" initials="MH" lastIdx="3" clrIdx="3">
    <p:extLst>
      <p:ext uri="{19B8F6BF-5375-455C-9EA6-DF929625EA0E}">
        <p15:presenceInfo xmlns:p15="http://schemas.microsoft.com/office/powerpoint/2012/main" userId="e6072a40738d52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2C68"/>
    <a:srgbClr val="27AEA7"/>
    <a:srgbClr val="EC7424"/>
    <a:srgbClr val="002060"/>
    <a:srgbClr val="0E1F56"/>
    <a:srgbClr val="FFFFFF"/>
    <a:srgbClr val="013F73"/>
    <a:srgbClr val="2F5597"/>
    <a:srgbClr val="B4C7E7"/>
    <a:srgbClr val="2E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B1957B-9A32-4145-92B4-B3C2897EC990}" v="2" dt="2023-03-16T16:29:03.7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737" autoAdjust="0"/>
    <p:restoredTop sz="61787" autoAdjust="0"/>
  </p:normalViewPr>
  <p:slideViewPr>
    <p:cSldViewPr snapToGrid="0" snapToObjects="1">
      <p:cViewPr varScale="1">
        <p:scale>
          <a:sx n="67" d="100"/>
          <a:sy n="67" d="100"/>
        </p:scale>
        <p:origin x="1440" y="48"/>
      </p:cViewPr>
      <p:guideLst>
        <p:guide orient="horz" pos="864"/>
        <p:guide pos="3840"/>
      </p:guideLst>
    </p:cSldViewPr>
  </p:slideViewPr>
  <p:notesTextViewPr>
    <p:cViewPr>
      <p:scale>
        <a:sx n="3" d="2"/>
        <a:sy n="3" d="2"/>
      </p:scale>
      <p:origin x="0" y="0"/>
    </p:cViewPr>
  </p:notesTextViewPr>
  <p:notesViewPr>
    <p:cSldViewPr snapToGrid="0" snapToObjects="1">
      <p:cViewPr varScale="1">
        <p:scale>
          <a:sx n="86" d="100"/>
          <a:sy n="86" d="100"/>
        </p:scale>
        <p:origin x="297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3A20FF-E1D0-4AC1-BBCB-35B26E9806B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C2B115A4-9F75-4BC8-9596-B30EEAF14EA1}"/>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424BB3D-B83E-431E-BF63-DC4D8F6E7EAB}" type="datetimeFigureOut">
              <a:rPr lang="en-US" smtClean="0"/>
              <a:t>3/28/2023</a:t>
            </a:fld>
            <a:endParaRPr lang="en-US"/>
          </a:p>
        </p:txBody>
      </p:sp>
      <p:sp>
        <p:nvSpPr>
          <p:cNvPr id="4" name="Footer Placeholder 3">
            <a:extLst>
              <a:ext uri="{FF2B5EF4-FFF2-40B4-BE49-F238E27FC236}">
                <a16:creationId xmlns:a16="http://schemas.microsoft.com/office/drawing/2014/main" id="{7DFDF4CE-4EF6-4049-8B48-4600104DB6E4}"/>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A4953CE-CBAF-4B48-8FD3-34D6FE305148}"/>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4D04574E-010C-4996-9180-B837BEDD5FBD}" type="slidenum">
              <a:rPr lang="en-US" smtClean="0"/>
              <a:t>‹#›</a:t>
            </a:fld>
            <a:endParaRPr lang="en-US"/>
          </a:p>
        </p:txBody>
      </p:sp>
    </p:spTree>
    <p:extLst>
      <p:ext uri="{BB962C8B-B14F-4D97-AF65-F5344CB8AC3E}">
        <p14:creationId xmlns:p14="http://schemas.microsoft.com/office/powerpoint/2010/main" val="462016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703461C-5C32-D543-B619-728C0CDF589F}" type="datetimeFigureOut">
              <a:rPr lang="en-US" smtClean="0"/>
              <a:t>3/28/2023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DA9E85AD-AD94-5E46-BA6F-FB3BC60930EC}" type="slidenum">
              <a:rPr lang="en-US" smtClean="0"/>
              <a:t>‹#›</a:t>
            </a:fld>
            <a:endParaRPr lang="en-US"/>
          </a:p>
        </p:txBody>
      </p:sp>
    </p:spTree>
    <p:extLst>
      <p:ext uri="{BB962C8B-B14F-4D97-AF65-F5344CB8AC3E}">
        <p14:creationId xmlns:p14="http://schemas.microsoft.com/office/powerpoint/2010/main" val="3758477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168" name="Google Shape;168;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3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38: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340" name="Google Shape;340;p38: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age">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62F34243-BEFC-4079-84C9-5707BDC06C9E}"/>
              </a:ext>
            </a:extLst>
          </p:cNvPr>
          <p:cNvSpPr>
            <a:spLocks noGrp="1"/>
          </p:cNvSpPr>
          <p:nvPr>
            <p:ph type="body" sz="quarter" idx="10" hasCustomPrompt="1"/>
          </p:nvPr>
        </p:nvSpPr>
        <p:spPr>
          <a:xfrm>
            <a:off x="2667000" y="533401"/>
            <a:ext cx="8839200" cy="2387600"/>
          </a:xfrm>
        </p:spPr>
        <p:txBody>
          <a:bodyPr anchor="ctr" anchorCtr="0">
            <a:normAutofit/>
          </a:bodyPr>
          <a:lstStyle>
            <a:lvl1pPr marL="0" indent="0" algn="ctr">
              <a:buNone/>
              <a:defRPr sz="4800" b="1"/>
            </a:lvl1pPr>
          </a:lstStyle>
          <a:p>
            <a:pPr lvl="0"/>
            <a:r>
              <a:rPr lang="en-US" dirty="0"/>
              <a:t>Core Competencies for Secondary Trauma-Informed Supervision</a:t>
            </a:r>
          </a:p>
        </p:txBody>
      </p:sp>
      <p:sp>
        <p:nvSpPr>
          <p:cNvPr id="10" name="Text Placeholder 4">
            <a:extLst>
              <a:ext uri="{FF2B5EF4-FFF2-40B4-BE49-F238E27FC236}">
                <a16:creationId xmlns:a16="http://schemas.microsoft.com/office/drawing/2014/main" id="{5EB6FB09-0C8F-4027-B453-B38E5D68F340}"/>
              </a:ext>
            </a:extLst>
          </p:cNvPr>
          <p:cNvSpPr>
            <a:spLocks noGrp="1"/>
          </p:cNvSpPr>
          <p:nvPr>
            <p:ph type="body" sz="quarter" idx="11" hasCustomPrompt="1"/>
          </p:nvPr>
        </p:nvSpPr>
        <p:spPr>
          <a:xfrm>
            <a:off x="2667000" y="3251614"/>
            <a:ext cx="8839199" cy="1655762"/>
          </a:xfrm>
        </p:spPr>
        <p:txBody>
          <a:bodyPr>
            <a:normAutofit/>
          </a:bodyPr>
          <a:lstStyle>
            <a:lvl1pPr marL="0" indent="0" algn="ctr">
              <a:buNone/>
              <a:defRPr sz="4000"/>
            </a:lvl1pPr>
          </a:lstStyle>
          <a:p>
            <a:pPr lvl="0"/>
            <a:r>
              <a:rPr lang="en-US" dirty="0"/>
              <a:t>Module 1: Competency #1</a:t>
            </a:r>
          </a:p>
        </p:txBody>
      </p:sp>
    </p:spTree>
    <p:extLst>
      <p:ext uri="{BB962C8B-B14F-4D97-AF65-F5344CB8AC3E}">
        <p14:creationId xmlns:p14="http://schemas.microsoft.com/office/powerpoint/2010/main" val="4078287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A551D-6144-47FA-B7D6-17C21EF9A8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42E8BA-4449-4A34-9257-B1DFD1A3B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487543-9AA6-47AE-B541-4581B4538B4C}"/>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1687C47B-7E28-416D-BDED-B8EF403153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2E1D05-E22E-4697-BC21-DA69655E3103}"/>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588781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EC54B-C6DF-4108-A2A4-442357036F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56B78-8583-4C7D-AFB1-370942A141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EAF57A-C2ED-455E-8C7E-2BCCC8A8E0B7}"/>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DA62F9C8-B41B-4CA7-A87C-B3D4B23086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1C0D4-FBE4-478D-8F20-78AE7FD2A548}"/>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499391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D804E-87BF-498D-BBED-6E543972E8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606A9D-0D4E-4E90-8EA1-392028B42B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6D5A9D-1B05-48A4-B08A-984942C7160E}"/>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35ADBF32-E040-413B-B68E-91253A052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FB7720-A78C-4403-B817-47F45A8A33DC}"/>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85216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7A938-C5A3-499F-AEC2-F02DA3AC63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990532-B7D5-4C13-9266-B37758C678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A2D66E-BEC6-40E2-A070-1842F6A6AB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AE65F8-719F-4A37-9DF9-E3F9BBBA1D4D}"/>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EE3B9912-6B93-420D-A055-F83BFC6D6E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AC8A9A-3E25-44A4-981B-1E6588DCB394}"/>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3667761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4C5FD-657A-4300-9507-C365AE6048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1384687-DD24-470A-B255-1EAF064A54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6AF77F-3150-426A-B5A4-BFC3DA64E3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AF6A8A-E7F1-4282-A21B-2E3B9E79BD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A85393-3A31-4D8B-B89C-49D15946BE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1E9401-FA82-490E-9807-3DF5D7E9BFE9}"/>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8" name="Footer Placeholder 7">
            <a:extLst>
              <a:ext uri="{FF2B5EF4-FFF2-40B4-BE49-F238E27FC236}">
                <a16:creationId xmlns:a16="http://schemas.microsoft.com/office/drawing/2014/main" id="{DA3BCEA8-ACEA-449A-B26B-7C662DB202E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106013-4FD4-442F-8CF8-B54755CA14DA}"/>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135351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74495-BA43-464E-9A1B-BF84C0A0C4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A81C8B-5F30-4A62-B5F3-45CC23D7D7F1}"/>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4" name="Footer Placeholder 3">
            <a:extLst>
              <a:ext uri="{FF2B5EF4-FFF2-40B4-BE49-F238E27FC236}">
                <a16:creationId xmlns:a16="http://schemas.microsoft.com/office/drawing/2014/main" id="{9F7917E5-B397-49E6-9328-473A89F7782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402984-7630-4EED-8955-85387F0D9C4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921795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BEE858-EFAF-4E7D-B406-0DC3B75D9D96}"/>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3" name="Footer Placeholder 2">
            <a:extLst>
              <a:ext uri="{FF2B5EF4-FFF2-40B4-BE49-F238E27FC236}">
                <a16:creationId xmlns:a16="http://schemas.microsoft.com/office/drawing/2014/main" id="{8F074871-F154-4991-ADC1-CA17B60BB97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1B85AA-90B1-42D4-904E-824C183CE6B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60249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9E11D-0111-4D1F-99C7-772E170F97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F170EB-C95E-415E-9807-A5A1217A6F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5D1A0A-A3FC-4B8B-98EA-28DC79FE2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5AEB7D-7BC0-4CCD-819B-94C9883AE809}"/>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A72BCCB0-D315-47F3-AC7A-037006CACA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22B95C-7977-4AC1-BC3E-C0922F67482A}"/>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3331504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D790-E880-473D-80C9-E766627F28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DA5F32-CC84-439F-98ED-31A3542C58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017B43-A26D-4AF7-81C3-7DF03998F3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955BDE-67C7-48A1-9C89-BC8AF26FC082}"/>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9FC2EC3B-B155-4EAA-BA2A-24BAF3E0E9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64CC4D-7EB6-4B90-B270-49674C6B56FC}"/>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3184323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B7A3D-0ADF-4B39-BEF1-292E82776A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DAAA66-EB3C-4BB2-8F8E-45A28045BB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2262FB-162C-48C4-899E-98C75942749E}"/>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A8B0CA25-80D2-4A51-9357-55FEDB1547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34CC1D-8371-40D7-81D6-EF517373A33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45896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38138265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F4A31A-FC07-46E0-BF8E-56B60914C6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C854E2-B834-4B1D-A8CC-57BD82301A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2DF76D-0758-4B4F-B6D4-415091A5B191}"/>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0C93117D-F596-47A0-98AF-133CCF0051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105509-67E1-4900-B741-F868F37F562E}"/>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473198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9" y="1387474"/>
            <a:ext cx="4416552" cy="4820649"/>
          </a:xfrm>
        </p:spPr>
        <p:txBody>
          <a:bodyPr>
            <a:normAutofit/>
          </a:bodyPr>
          <a:lstStyle>
            <a:lvl1pPr marL="0" indent="0">
              <a:buNone/>
              <a:defRPr sz="2400"/>
            </a:lvl1pPr>
          </a:lstStyle>
          <a:p>
            <a:pPr lvl="0"/>
            <a:r>
              <a:rPr lang="en-US" dirty="0"/>
              <a:t>Insert Text Here</a:t>
            </a:r>
          </a:p>
        </p:txBody>
      </p:sp>
      <p:sp>
        <p:nvSpPr>
          <p:cNvPr id="8" name="Text Placeholder 11">
            <a:extLst>
              <a:ext uri="{FF2B5EF4-FFF2-40B4-BE49-F238E27FC236}">
                <a16:creationId xmlns:a16="http://schemas.microsoft.com/office/drawing/2014/main" id="{CFD55265-54DD-494A-B72F-54033EDB5483}"/>
              </a:ext>
            </a:extLst>
          </p:cNvPr>
          <p:cNvSpPr>
            <a:spLocks noGrp="1"/>
          </p:cNvSpPr>
          <p:nvPr>
            <p:ph type="body" sz="quarter" idx="11" hasCustomPrompt="1"/>
          </p:nvPr>
        </p:nvSpPr>
        <p:spPr>
          <a:xfrm>
            <a:off x="7086600" y="1387474"/>
            <a:ext cx="4416552"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3681545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Tree>
    <p:extLst>
      <p:ext uri="{BB962C8B-B14F-4D97-AF65-F5344CB8AC3E}">
        <p14:creationId xmlns:p14="http://schemas.microsoft.com/office/powerpoint/2010/main" val="2228390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1526D-4623-4D5E-8D13-824580A58F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DB847A-AB89-4780-A30A-4071D7BEC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DAB1B8-D168-4387-A9F1-8083B8055C5B}"/>
              </a:ext>
            </a:extLst>
          </p:cNvPr>
          <p:cNvSpPr>
            <a:spLocks noGrp="1"/>
          </p:cNvSpPr>
          <p:nvPr>
            <p:ph type="dt" sz="half" idx="10"/>
          </p:nvPr>
        </p:nvSpPr>
        <p:spPr/>
        <p:txBody>
          <a:bodyPr/>
          <a:lstStyle/>
          <a:p>
            <a:fld id="{125EDE89-7F50-4CD3-8CF5-F667B08B1F5A}" type="datetimeFigureOut">
              <a:rPr lang="en-US" smtClean="0"/>
              <a:t>3/28/2023</a:t>
            </a:fld>
            <a:endParaRPr lang="en-US"/>
          </a:p>
        </p:txBody>
      </p:sp>
      <p:sp>
        <p:nvSpPr>
          <p:cNvPr id="5" name="Footer Placeholder 4">
            <a:extLst>
              <a:ext uri="{FF2B5EF4-FFF2-40B4-BE49-F238E27FC236}">
                <a16:creationId xmlns:a16="http://schemas.microsoft.com/office/drawing/2014/main" id="{CFAC5315-408B-423D-9EFC-7686010A75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A7A40-FC42-4715-8E76-08856C60AA9F}"/>
              </a:ext>
            </a:extLst>
          </p:cNvPr>
          <p:cNvSpPr>
            <a:spLocks noGrp="1"/>
          </p:cNvSpPr>
          <p:nvPr>
            <p:ph type="sldNum" sz="quarter" idx="12"/>
          </p:nvPr>
        </p:nvSpPr>
        <p:spPr/>
        <p:txBody>
          <a:bodyPr/>
          <a:lstStyle/>
          <a:p>
            <a:fld id="{A9512EBB-D379-414D-9B6D-EEE5A5BA83E2}" type="slidenum">
              <a:rPr lang="en-US" smtClean="0"/>
              <a:t>‹#›</a:t>
            </a:fld>
            <a:endParaRPr lang="en-US"/>
          </a:p>
        </p:txBody>
      </p:sp>
    </p:spTree>
    <p:extLst>
      <p:ext uri="{BB962C8B-B14F-4D97-AF65-F5344CB8AC3E}">
        <p14:creationId xmlns:p14="http://schemas.microsoft.com/office/powerpoint/2010/main" val="7986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_Custom Layout" preserve="1">
  <p:cSld name="4_Custom Layout">
    <p:spTree>
      <p:nvGrpSpPr>
        <p:cNvPr id="1" name="Shape 28"/>
        <p:cNvGrpSpPr/>
        <p:nvPr/>
      </p:nvGrpSpPr>
      <p:grpSpPr>
        <a:xfrm>
          <a:off x="0" y="0"/>
          <a:ext cx="0" cy="0"/>
          <a:chOff x="0" y="0"/>
          <a:chExt cx="0" cy="0"/>
        </a:xfrm>
      </p:grpSpPr>
      <p:sp>
        <p:nvSpPr>
          <p:cNvPr id="29" name="Google Shape;29;p45"/>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45"/>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5"/>
          <p:cNvSpPr txBox="1">
            <a:spLocks noGrp="1"/>
          </p:cNvSpPr>
          <p:nvPr>
            <p:ph type="body" idx="1"/>
          </p:nvPr>
        </p:nvSpPr>
        <p:spPr>
          <a:xfrm>
            <a:off x="2666998" y="1387474"/>
            <a:ext cx="8836153"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19357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Custom Layout" preserve="1">
  <p:cSld name="4_Custom Layout">
    <p:spTree>
      <p:nvGrpSpPr>
        <p:cNvPr id="1" name="Shape 48"/>
        <p:cNvGrpSpPr/>
        <p:nvPr/>
      </p:nvGrpSpPr>
      <p:grpSpPr>
        <a:xfrm>
          <a:off x="0" y="0"/>
          <a:ext cx="0" cy="0"/>
          <a:chOff x="0" y="0"/>
          <a:chExt cx="0" cy="0"/>
        </a:xfrm>
      </p:grpSpPr>
      <p:sp>
        <p:nvSpPr>
          <p:cNvPr id="49" name="Google Shape;49;p49"/>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49"/>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9"/>
          <p:cNvSpPr txBox="1">
            <a:spLocks noGrp="1"/>
          </p:cNvSpPr>
          <p:nvPr>
            <p:ph type="body" idx="1"/>
          </p:nvPr>
        </p:nvSpPr>
        <p:spPr>
          <a:xfrm>
            <a:off x="2666999"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49"/>
          <p:cNvSpPr txBox="1">
            <a:spLocks noGrp="1"/>
          </p:cNvSpPr>
          <p:nvPr>
            <p:ph type="body" idx="2"/>
          </p:nvPr>
        </p:nvSpPr>
        <p:spPr>
          <a:xfrm>
            <a:off x="7086600"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9"/>
          <p:cNvSpPr txBox="1">
            <a:spLocks noGrp="1"/>
          </p:cNvSpPr>
          <p:nvPr>
            <p:ph type="body" idx="3"/>
          </p:nvPr>
        </p:nvSpPr>
        <p:spPr>
          <a:xfrm>
            <a:off x="193693" y="2119313"/>
            <a:ext cx="1658920" cy="37411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E1F56"/>
              </a:buClr>
              <a:buSzPts val="1400"/>
              <a:buNone/>
              <a:defRPr sz="1400" b="1">
                <a:solidFill>
                  <a:srgbClr val="0E1F5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49"/>
          <p:cNvSpPr txBox="1">
            <a:spLocks noGrp="1"/>
          </p:cNvSpPr>
          <p:nvPr>
            <p:ph type="body" idx="4"/>
          </p:nvPr>
        </p:nvSpPr>
        <p:spPr>
          <a:xfrm>
            <a:off x="193693" y="1146120"/>
            <a:ext cx="652743" cy="1200328"/>
          </a:xfrm>
          <a:prstGeom prst="rect">
            <a:avLst/>
          </a:prstGeom>
          <a:noFill/>
          <a:ln>
            <a:noFill/>
          </a:ln>
        </p:spPr>
        <p:txBody>
          <a:bodyPr spcFirstLastPara="1" wrap="square" lIns="91425" tIns="155425" rIns="91425" bIns="45700" anchor="t" anchorCtr="0">
            <a:normAutofit/>
          </a:bodyPr>
          <a:lstStyle>
            <a:lvl1pPr marL="457200" lvl="0" indent="-228600" algn="l">
              <a:lnSpc>
                <a:spcPct val="90000"/>
              </a:lnSpc>
              <a:spcBef>
                <a:spcPts val="1000"/>
              </a:spcBef>
              <a:spcAft>
                <a:spcPts val="0"/>
              </a:spcAft>
              <a:buClr>
                <a:srgbClr val="2EB5AD"/>
              </a:buClr>
              <a:buSzPts val="7200"/>
              <a:buNone/>
              <a:defRPr sz="7200" b="1">
                <a:solidFill>
                  <a:srgbClr val="2EB5AD"/>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49"/>
          <p:cNvSpPr txBox="1">
            <a:spLocks noGrp="1"/>
          </p:cNvSpPr>
          <p:nvPr>
            <p:ph type="body" idx="5"/>
          </p:nvPr>
        </p:nvSpPr>
        <p:spPr>
          <a:xfrm>
            <a:off x="0" y="653688"/>
            <a:ext cx="2045970" cy="646330"/>
          </a:xfrm>
          <a:prstGeom prst="rect">
            <a:avLst/>
          </a:prstGeom>
          <a:solidFill>
            <a:srgbClr val="2EB5AD">
              <a:alpha val="20000"/>
            </a:srgbClr>
          </a:solidFill>
          <a:ln>
            <a:noFill/>
          </a:ln>
        </p:spPr>
        <p:txBody>
          <a:bodyPr spcFirstLastPara="1" wrap="square" lIns="91425" tIns="73150" rIns="91425" bIns="45700" anchor="t" anchorCtr="0">
            <a:noAutofit/>
          </a:bodyPr>
          <a:lstStyle>
            <a:lvl1pPr marL="457200" lvl="0" indent="-228600" algn="l">
              <a:lnSpc>
                <a:spcPct val="90000"/>
              </a:lnSpc>
              <a:spcBef>
                <a:spcPts val="200"/>
              </a:spcBef>
              <a:spcAft>
                <a:spcPts val="0"/>
              </a:spcAft>
              <a:buClr>
                <a:schemeClr val="lt1"/>
              </a:buClr>
              <a:buSzPts val="1800"/>
              <a:buNone/>
              <a:defRPr sz="1800" b="1">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43826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EC403-541A-4297-B55A-E68913E277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CF49AA-8CB9-4E91-AD55-32BE0D018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2CF007-DA64-42C9-86B1-6E6CEE8DB313}"/>
              </a:ext>
            </a:extLst>
          </p:cNvPr>
          <p:cNvSpPr>
            <a:spLocks noGrp="1"/>
          </p:cNvSpPr>
          <p:nvPr>
            <p:ph type="dt" sz="half" idx="10"/>
          </p:nvPr>
        </p:nvSpPr>
        <p:spPr/>
        <p:txBody>
          <a:bodyPr/>
          <a:lstStyle/>
          <a:p>
            <a:fld id="{125EDE89-7F50-4CD3-8CF5-F667B08B1F5A}" type="datetimeFigureOut">
              <a:rPr lang="en-US" smtClean="0"/>
              <a:t>3/28/2023</a:t>
            </a:fld>
            <a:endParaRPr lang="en-US"/>
          </a:p>
        </p:txBody>
      </p:sp>
      <p:sp>
        <p:nvSpPr>
          <p:cNvPr id="5" name="Footer Placeholder 4">
            <a:extLst>
              <a:ext uri="{FF2B5EF4-FFF2-40B4-BE49-F238E27FC236}">
                <a16:creationId xmlns:a16="http://schemas.microsoft.com/office/drawing/2014/main" id="{B2CB5E86-7DDA-4489-BD6A-D740F6E56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3223BD-EE5F-42CB-B171-35598D2BF78F}"/>
              </a:ext>
            </a:extLst>
          </p:cNvPr>
          <p:cNvSpPr>
            <a:spLocks noGrp="1"/>
          </p:cNvSpPr>
          <p:nvPr>
            <p:ph type="sldNum" sz="quarter" idx="12"/>
          </p:nvPr>
        </p:nvSpPr>
        <p:spPr/>
        <p:txBody>
          <a:bodyPr/>
          <a:lstStyle/>
          <a:p>
            <a:fld id="{A9512EBB-D379-414D-9B6D-EEE5A5BA83E2}" type="slidenum">
              <a:rPr lang="en-US" smtClean="0"/>
              <a:t>‹#›</a:t>
            </a:fld>
            <a:endParaRPr lang="en-US"/>
          </a:p>
        </p:txBody>
      </p:sp>
    </p:spTree>
    <p:extLst>
      <p:ext uri="{BB962C8B-B14F-4D97-AF65-F5344CB8AC3E}">
        <p14:creationId xmlns:p14="http://schemas.microsoft.com/office/powerpoint/2010/main" val="4063713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Custom Layout" preserve="1" userDrawn="1">
  <p:cSld name="4_Custom Layout">
    <p:spTree>
      <p:nvGrpSpPr>
        <p:cNvPr id="1" name="Shape 38"/>
        <p:cNvGrpSpPr/>
        <p:nvPr/>
      </p:nvGrpSpPr>
      <p:grpSpPr>
        <a:xfrm>
          <a:off x="0" y="0"/>
          <a:ext cx="0" cy="0"/>
          <a:chOff x="0" y="0"/>
          <a:chExt cx="0" cy="0"/>
        </a:xfrm>
      </p:grpSpPr>
    </p:spTree>
    <p:extLst>
      <p:ext uri="{BB962C8B-B14F-4D97-AF65-F5344CB8AC3E}">
        <p14:creationId xmlns:p14="http://schemas.microsoft.com/office/powerpoint/2010/main" val="2406783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9C3126-BCA3-4D57-AD5E-CF4D45A590B6}"/>
              </a:ext>
            </a:extLst>
          </p:cNvPr>
          <p:cNvSpPr/>
          <p:nvPr userDrawn="1"/>
        </p:nvSpPr>
        <p:spPr>
          <a:xfrm>
            <a:off x="0" y="1"/>
            <a:ext cx="2045368" cy="6232523"/>
          </a:xfrm>
          <a:prstGeom prst="rect">
            <a:avLst/>
          </a:prstGeom>
          <a:gradFill flip="none" rotWithShape="1">
            <a:gsLst>
              <a:gs pos="0">
                <a:srgbClr val="0E1F56"/>
              </a:gs>
              <a:gs pos="100000">
                <a:schemeClr val="bg1">
                  <a:lumMod val="95000"/>
                </a:schemeClr>
              </a:gs>
            </a:gsLst>
            <a:lin ang="5400000" scaled="1"/>
            <a:tileRect/>
          </a:gra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E9CD01E2-E5F8-354E-B416-687E0C2375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9A9F37-8DBF-1C4F-8ADE-38520CE415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944DCC3-FEE4-4047-AA77-8ADF288D20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06E05-5A7D-D04A-B6AC-2B1C8FF399D2}" type="datetimeFigureOut">
              <a:rPr lang="en-US" smtClean="0"/>
              <a:t>3/28/2023</a:t>
            </a:fld>
            <a:endParaRPr lang="en-US"/>
          </a:p>
        </p:txBody>
      </p:sp>
      <p:sp>
        <p:nvSpPr>
          <p:cNvPr id="5" name="Footer Placeholder 4">
            <a:extLst>
              <a:ext uri="{FF2B5EF4-FFF2-40B4-BE49-F238E27FC236}">
                <a16:creationId xmlns:a16="http://schemas.microsoft.com/office/drawing/2014/main" id="{BA0E5B84-C579-7F45-96A6-97D7DDDCB1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5D3F6E-3A38-0840-91B7-8DCD0B7114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56EFB5-1617-0842-8286-0FD593E997E9}" type="slidenum">
              <a:rPr lang="en-US" smtClean="0"/>
              <a:t>‹#›</a:t>
            </a:fld>
            <a:endParaRPr lang="en-US"/>
          </a:p>
        </p:txBody>
      </p:sp>
      <p:sp>
        <p:nvSpPr>
          <p:cNvPr id="7" name="Date Placeholder 4">
            <a:extLst>
              <a:ext uri="{FF2B5EF4-FFF2-40B4-BE49-F238E27FC236}">
                <a16:creationId xmlns:a16="http://schemas.microsoft.com/office/drawing/2014/main" id="{090B8228-F3DA-4053-854A-3C78F41C3370}"/>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B06E05-5A7D-D04A-B6AC-2B1C8FF399D2}" type="datetimeFigureOut">
              <a:rPr lang="en-US" smtClean="0"/>
              <a:pPr/>
              <a:t>3/28/2023</a:t>
            </a:fld>
            <a:endParaRPr lang="en-US"/>
          </a:p>
        </p:txBody>
      </p:sp>
      <p:sp>
        <p:nvSpPr>
          <p:cNvPr id="8" name="Slide Number Placeholder 6">
            <a:extLst>
              <a:ext uri="{FF2B5EF4-FFF2-40B4-BE49-F238E27FC236}">
                <a16:creationId xmlns:a16="http://schemas.microsoft.com/office/drawing/2014/main" id="{AA5998DD-0DB2-4D22-BC82-9ADF5BD75DF7}"/>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E56EFB5-1617-0842-8286-0FD593E997E9}" type="slidenum">
              <a:rPr lang="en-US" smtClean="0"/>
              <a:pPr/>
              <a:t>‹#›</a:t>
            </a:fld>
            <a:endParaRPr lang="en-US"/>
          </a:p>
        </p:txBody>
      </p:sp>
      <p:sp>
        <p:nvSpPr>
          <p:cNvPr id="9" name="Rectangle 8">
            <a:extLst>
              <a:ext uri="{FF2B5EF4-FFF2-40B4-BE49-F238E27FC236}">
                <a16:creationId xmlns:a16="http://schemas.microsoft.com/office/drawing/2014/main" id="{6D6329EC-FEFD-4DEA-8249-0A6DC0FFFA78}"/>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sign&#10;&#10;Description automatically generated">
            <a:extLst>
              <a:ext uri="{FF2B5EF4-FFF2-40B4-BE49-F238E27FC236}">
                <a16:creationId xmlns:a16="http://schemas.microsoft.com/office/drawing/2014/main" id="{EF4A9EDB-BA19-4C88-BFD5-99D9E2FD596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3" name="Picture 12" descr="A close up of a logo&#10;&#10;Description automatically generated">
            <a:extLst>
              <a:ext uri="{FF2B5EF4-FFF2-40B4-BE49-F238E27FC236}">
                <a16:creationId xmlns:a16="http://schemas.microsoft.com/office/drawing/2014/main" id="{25F3F755-3AF6-4938-9516-FAE583705495}"/>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027CC055-51F0-4B76-86C7-59A122697981}"/>
              </a:ext>
            </a:extLst>
          </p:cNvPr>
          <p:cNvPicPr>
            <a:picLocks noChangeAspect="1"/>
          </p:cNvPicPr>
          <p:nvPr userDrawn="1"/>
        </p:nvPicPr>
        <p:blipFill>
          <a:blip r:embed="rId13"/>
          <a:stretch>
            <a:fillRect/>
          </a:stretch>
        </p:blipFill>
        <p:spPr>
          <a:xfrm>
            <a:off x="4577163" y="6218529"/>
            <a:ext cx="3037674" cy="752006"/>
          </a:xfrm>
          <a:prstGeom prst="rect">
            <a:avLst/>
          </a:prstGeom>
        </p:spPr>
      </p:pic>
    </p:spTree>
    <p:extLst>
      <p:ext uri="{BB962C8B-B14F-4D97-AF65-F5344CB8AC3E}">
        <p14:creationId xmlns:p14="http://schemas.microsoft.com/office/powerpoint/2010/main" val="4077210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80">
          <p15:clr>
            <a:srgbClr val="F26B43"/>
          </p15:clr>
        </p15:guide>
        <p15:guide id="2" orient="horz" pos="336">
          <p15:clr>
            <a:srgbClr val="F26B43"/>
          </p15:clr>
        </p15:guide>
        <p15:guide id="3" orient="horz" pos="3528">
          <p15:clr>
            <a:srgbClr val="F26B43"/>
          </p15:clr>
        </p15:guide>
        <p15:guide id="4" pos="724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382C77-AB51-476E-AA0D-20F9E0F728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BB9043-0E5D-4A32-ACFE-5ED97C4C25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3E1CA5-4C06-431C-8F09-2C098C552D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CE064E9F-9A60-4FA3-8098-D598904B7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BA15208-CE92-481D-A4A0-A3B1BDE65C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436C7-1AD9-491B-B54F-C919049DA2E8}" type="slidenum">
              <a:rPr lang="en-US" smtClean="0"/>
              <a:t>‹#›</a:t>
            </a:fld>
            <a:endParaRPr lang="en-US"/>
          </a:p>
        </p:txBody>
      </p:sp>
    </p:spTree>
    <p:extLst>
      <p:ext uri="{BB962C8B-B14F-4D97-AF65-F5344CB8AC3E}">
        <p14:creationId xmlns:p14="http://schemas.microsoft.com/office/powerpoint/2010/main" val="403813576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9"/>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8E139F69-90DB-4363-99C1-CDD094EED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0" name="Google Shape;170;p15"/>
          <p:cNvSpPr txBox="1">
            <a:spLocks noGrp="1"/>
          </p:cNvSpPr>
          <p:nvPr>
            <p:ph type="title"/>
          </p:nvPr>
        </p:nvSpPr>
        <p:spPr>
          <a:xfrm>
            <a:off x="1252800" y="662399"/>
            <a:ext cx="7766509" cy="1494000"/>
          </a:xfrm>
          <a:prstGeom prst="rect">
            <a:avLst/>
          </a:prstGeom>
        </p:spPr>
        <p:txBody>
          <a:bodyPr spcFirstLastPara="1" lIns="91425" tIns="0" rIns="91425" bIns="0" anchor="t" anchorCtr="0">
            <a:normAutofit/>
          </a:bodyPr>
          <a:lstStyle/>
          <a:p>
            <a:pPr marL="0" lvl="0" indent="0" rtl="0">
              <a:spcBef>
                <a:spcPts val="0"/>
              </a:spcBef>
              <a:spcAft>
                <a:spcPts val="0"/>
              </a:spcAft>
              <a:buClr>
                <a:srgbClr val="0E1F56"/>
              </a:buClr>
              <a:buSzPts val="3600"/>
              <a:buFont typeface="Calibri"/>
              <a:buNone/>
            </a:pPr>
            <a:r>
              <a:rPr lang="en-US" sz="4000" b="1" dirty="0">
                <a:solidFill>
                  <a:srgbClr val="002060"/>
                </a:solidFill>
              </a:rPr>
              <a:t>Case Example: Agnes</a:t>
            </a:r>
          </a:p>
        </p:txBody>
      </p:sp>
      <p:grpSp>
        <p:nvGrpSpPr>
          <p:cNvPr id="193" name="Group 192">
            <a:extLst>
              <a:ext uri="{FF2B5EF4-FFF2-40B4-BE49-F238E27FC236}">
                <a16:creationId xmlns:a16="http://schemas.microsoft.com/office/drawing/2014/main" id="{EF5608BC-985E-44AE-8C56-1C799028658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885825" cy="6858000"/>
            <a:chOff x="0" y="0"/>
            <a:chExt cx="885825" cy="6858000"/>
          </a:xfrm>
        </p:grpSpPr>
        <p:sp>
          <p:nvSpPr>
            <p:cNvPr id="194" name="Freeform 6">
              <a:extLst>
                <a:ext uri="{FF2B5EF4-FFF2-40B4-BE49-F238E27FC236}">
                  <a16:creationId xmlns:a16="http://schemas.microsoft.com/office/drawing/2014/main" id="{FF652A2A-BC90-4341-B339-840F6E1C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FF"/>
            </a:solidFill>
            <a:ln w="0">
              <a:noFill/>
              <a:prstDash val="solid"/>
              <a:round/>
              <a:headEnd/>
              <a:tailEnd/>
            </a:ln>
          </p:spPr>
        </p:sp>
        <p:sp>
          <p:nvSpPr>
            <p:cNvPr id="195" name="Freeform 6">
              <a:extLst>
                <a:ext uri="{FF2B5EF4-FFF2-40B4-BE49-F238E27FC236}">
                  <a16:creationId xmlns:a16="http://schemas.microsoft.com/office/drawing/2014/main" id="{E55F3E59-21AB-424D-B654-E1B9E304F4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lumMod val="50000"/>
                <a:alpha val="25000"/>
              </a:schemeClr>
            </a:solidFill>
            <a:ln w="0">
              <a:noFill/>
              <a:prstDash val="solid"/>
              <a:round/>
              <a:headEnd/>
              <a:tailEnd/>
            </a:ln>
          </p:spPr>
        </p:sp>
      </p:grpSp>
      <p:sp>
        <p:nvSpPr>
          <p:cNvPr id="171" name="Google Shape;171;p15"/>
          <p:cNvSpPr txBox="1">
            <a:spLocks noGrp="1"/>
          </p:cNvSpPr>
          <p:nvPr>
            <p:ph idx="1"/>
          </p:nvPr>
        </p:nvSpPr>
        <p:spPr>
          <a:xfrm>
            <a:off x="1127138" y="1584070"/>
            <a:ext cx="8937028" cy="3403019"/>
          </a:xfrm>
          <a:prstGeom prst="rect">
            <a:avLst/>
          </a:prstGeom>
        </p:spPr>
        <p:txBody>
          <a:bodyPr spcFirstLastPara="1" lIns="91425" tIns="45700" rIns="91425" bIns="45700" anchorCtr="0">
            <a:normAutofit/>
          </a:bodyPr>
          <a:lstStyle/>
          <a:p>
            <a:pPr marL="0" marR="0" indent="0">
              <a:lnSpc>
                <a:spcPct val="107000"/>
              </a:lnSpc>
              <a:spcBef>
                <a:spcPts val="0"/>
              </a:spcBef>
              <a:spcAft>
                <a:spcPts val="0"/>
              </a:spcAft>
              <a:buNone/>
            </a:pPr>
            <a:r>
              <a:rPr lang="en-US" sz="1800" i="1" dirty="0">
                <a:solidFill>
                  <a:srgbClr val="002060"/>
                </a:solidFill>
                <a:ea typeface="Calibri" panose="020F0502020204030204" pitchFamily="34" charset="0"/>
                <a:cs typeface="Calibri" panose="020F0502020204030204" pitchFamily="34" charset="0"/>
              </a:rPr>
              <a:t>Agnes is the maternal grandmother for Desmond, a four year old American</a:t>
            </a:r>
          </a:p>
          <a:p>
            <a:pPr marL="0" marR="0" indent="0">
              <a:lnSpc>
                <a:spcPct val="107000"/>
              </a:lnSpc>
              <a:spcBef>
                <a:spcPts val="0"/>
              </a:spcBef>
              <a:spcAft>
                <a:spcPts val="0"/>
              </a:spcAft>
              <a:buNone/>
            </a:pPr>
            <a:r>
              <a:rPr lang="en-US" sz="1800" i="1" dirty="0">
                <a:solidFill>
                  <a:srgbClr val="002060"/>
                </a:solidFill>
                <a:ea typeface="Calibri" panose="020F0502020204030204" pitchFamily="34" charset="0"/>
                <a:cs typeface="Calibri" panose="020F0502020204030204" pitchFamily="34" charset="0"/>
              </a:rPr>
              <a:t>Indian male. Desmond was placed with </a:t>
            </a:r>
            <a:r>
              <a:rPr lang="en-US" sz="1800" i="1" dirty="0">
                <a:solidFill>
                  <a:srgbClr val="002060"/>
                </a:solidFill>
                <a:effectLst/>
                <a:ea typeface="Calibri" panose="020F0502020204030204" pitchFamily="34" charset="0"/>
                <a:cs typeface="Calibri" panose="020F0502020204030204" pitchFamily="34" charset="0"/>
              </a:rPr>
              <a:t>about three months ago right after his 4th birthday.   He was removed from his biological mom and stepdad due to a history of homelessness and alcohol and prescription medication abuse by his mom and stepdad. Desmond has emotional outbursts on a daily basis, which include throwing himself on the ground and inconsolable crying.  He often reacts to his grandmother in anger, which includes hitting and biting.  He is in preschool and when given individual attention by the teacher he can be funny and engaging.</a:t>
            </a:r>
            <a:endParaRPr lang="en-US" sz="1800" i="1" dirty="0">
              <a:solidFill>
                <a:srgbClr val="002060"/>
              </a:solidFill>
              <a:effectLst/>
              <a:ea typeface="Calibri" panose="020F0502020204030204" pitchFamily="34" charset="0"/>
              <a:cs typeface="Times New Roman" panose="02020603050405020304" pitchFamily="18" charset="0"/>
            </a:endParaRPr>
          </a:p>
          <a:p>
            <a:pPr marL="0" marR="0" indent="0">
              <a:lnSpc>
                <a:spcPct val="110000"/>
              </a:lnSpc>
              <a:spcBef>
                <a:spcPts val="0"/>
              </a:spcBef>
              <a:spcAft>
                <a:spcPts val="600"/>
              </a:spcAft>
              <a:buNone/>
            </a:pPr>
            <a:endParaRPr lang="en-US" sz="1800" dirty="0">
              <a:solidFill>
                <a:srgbClr val="404040"/>
              </a:solidFill>
              <a:effectLst/>
              <a:ea typeface="HGGothicE" panose="020B0909000000000000" pitchFamily="49" charset="-128"/>
              <a:cs typeface="Times New Roman" panose="02020603050405020304" pitchFamily="18" charset="0"/>
            </a:endParaRPr>
          </a:p>
        </p:txBody>
      </p:sp>
      <p:sp>
        <p:nvSpPr>
          <p:cNvPr id="2" name="Rectangle 1">
            <a:extLst>
              <a:ext uri="{FF2B5EF4-FFF2-40B4-BE49-F238E27FC236}">
                <a16:creationId xmlns:a16="http://schemas.microsoft.com/office/drawing/2014/main" id="{E23C13E6-7132-4CE3-9295-7C3E3BC91D08}"/>
              </a:ext>
            </a:extLst>
          </p:cNvPr>
          <p:cNvSpPr/>
          <p:nvPr/>
        </p:nvSpPr>
        <p:spPr>
          <a:xfrm>
            <a:off x="1813248" y="4165168"/>
            <a:ext cx="8286750" cy="17470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342900" marR="0" lvl="0" indent="-342900">
              <a:lnSpc>
                <a:spcPct val="150000"/>
              </a:lnSpc>
              <a:spcBef>
                <a:spcPts val="0"/>
              </a:spcBef>
              <a:spcAft>
                <a:spcPts val="0"/>
              </a:spcAft>
              <a:buFont typeface="Symbol" panose="05050102010706020507" pitchFamily="18" charset="2"/>
              <a:buChar char=""/>
            </a:pPr>
            <a:r>
              <a:rPr lang="en-US" dirty="0">
                <a:solidFill>
                  <a:srgbClr val="002060"/>
                </a:solidFill>
                <a:effectLst/>
                <a:ea typeface="Franklin Gothic Book" panose="020B0503020102020204" pitchFamily="34" charset="0"/>
                <a:cs typeface="Times New Roman" panose="02020603050405020304" pitchFamily="18" charset="0"/>
              </a:rPr>
              <a:t>Does this scenario seem familiar to you?</a:t>
            </a:r>
            <a:endParaRPr lang="en-US" dirty="0">
              <a:effectLst/>
              <a:ea typeface="Franklin Gothic Book" panose="020B0503020102020204" pitchFamily="34" charset="0"/>
              <a:cs typeface="Times New Roman" panose="02020603050405020304" pitchFamily="18" charset="0"/>
            </a:endParaRPr>
          </a:p>
          <a:p>
            <a:pPr marL="342900" marR="0" lvl="0" indent="-342900">
              <a:lnSpc>
                <a:spcPct val="150000"/>
              </a:lnSpc>
              <a:spcBef>
                <a:spcPts val="0"/>
              </a:spcBef>
              <a:spcAft>
                <a:spcPts val="0"/>
              </a:spcAft>
              <a:buFont typeface="Symbol" panose="05050102010706020507" pitchFamily="18" charset="2"/>
              <a:buChar char=""/>
            </a:pPr>
            <a:r>
              <a:rPr lang="en-US" dirty="0">
                <a:solidFill>
                  <a:srgbClr val="002060"/>
                </a:solidFill>
                <a:effectLst/>
                <a:ea typeface="Franklin Gothic Book" panose="020B0503020102020204" pitchFamily="34" charset="0"/>
                <a:cs typeface="Times New Roman" panose="02020603050405020304" pitchFamily="18" charset="0"/>
              </a:rPr>
              <a:t>What do you think is going on with Desmond?</a:t>
            </a:r>
            <a:endParaRPr lang="en-US" dirty="0">
              <a:effectLst/>
              <a:ea typeface="Franklin Gothic Book" panose="020B0503020102020204" pitchFamily="34" charset="0"/>
              <a:cs typeface="Times New Roman" panose="02020603050405020304" pitchFamily="18" charset="0"/>
            </a:endParaRPr>
          </a:p>
          <a:p>
            <a:pPr marL="342900" marR="0" lvl="0" indent="-342900">
              <a:lnSpc>
                <a:spcPct val="150000"/>
              </a:lnSpc>
              <a:spcBef>
                <a:spcPts val="0"/>
              </a:spcBef>
              <a:spcAft>
                <a:spcPts val="0"/>
              </a:spcAft>
              <a:buFont typeface="Symbol" panose="05050102010706020507" pitchFamily="18" charset="2"/>
              <a:buChar char=""/>
            </a:pPr>
            <a:r>
              <a:rPr lang="en-US" dirty="0">
                <a:solidFill>
                  <a:srgbClr val="002060"/>
                </a:solidFill>
                <a:effectLst/>
                <a:ea typeface="Franklin Gothic Book" panose="020B0503020102020204" pitchFamily="34" charset="0"/>
                <a:cs typeface="Times New Roman" panose="02020603050405020304" pitchFamily="18" charset="0"/>
              </a:rPr>
              <a:t>What specific challenges does this type of situation pose for a caregiver?</a:t>
            </a:r>
            <a:endParaRPr lang="en-US" dirty="0">
              <a:effectLst/>
              <a:ea typeface="Franklin Gothic Book" panose="020B0503020102020204" pitchFamily="34" charset="0"/>
              <a:cs typeface="Times New Roman" panose="02020603050405020304" pitchFamily="18" charset="0"/>
            </a:endParaRPr>
          </a:p>
          <a:p>
            <a:pPr marL="342900" indent="-342900">
              <a:lnSpc>
                <a:spcPct val="150000"/>
              </a:lnSpc>
              <a:buFont typeface="Symbol" panose="05050102010706020507" pitchFamily="18" charset="2"/>
              <a:buChar char=""/>
            </a:pPr>
            <a:r>
              <a:rPr lang="en-US" dirty="0">
                <a:solidFill>
                  <a:srgbClr val="002060"/>
                </a:solidFill>
                <a:effectLst/>
                <a:ea typeface="Franklin Gothic Book" panose="020B0503020102020204" pitchFamily="34" charset="0"/>
                <a:cs typeface="Times New Roman" panose="02020603050405020304" pitchFamily="18" charset="0"/>
              </a:rPr>
              <a:t>How might Agnes be an emotional container? </a:t>
            </a:r>
            <a:r>
              <a:rPr lang="en-US" sz="1800" dirty="0">
                <a:solidFill>
                  <a:srgbClr val="002060"/>
                </a:solidFill>
                <a:effectLst/>
                <a:ea typeface="Times New Roman" panose="02020603050405020304" pitchFamily="18" charset="0"/>
                <a:cs typeface="Calibri" panose="020F0502020204030204" pitchFamily="34" charset="0"/>
              </a:rPr>
              <a:t>Is there a cultural value about </a:t>
            </a:r>
            <a:r>
              <a:rPr lang="en-US" sz="1800" dirty="0">
                <a:solidFill>
                  <a:srgbClr val="002060"/>
                </a:solidFill>
                <a:effectLst/>
                <a:ea typeface="Calibri" panose="020F0502020204030204" pitchFamily="34" charset="0"/>
                <a:cs typeface="Calibri" panose="020F0502020204030204" pitchFamily="34" charset="0"/>
              </a:rPr>
              <a:t>supporting</a:t>
            </a:r>
            <a:r>
              <a:rPr lang="en-US" sz="1800" dirty="0">
                <a:solidFill>
                  <a:srgbClr val="002060"/>
                </a:solidFill>
                <a:effectLst/>
                <a:ea typeface="Times New Roman" panose="02020603050405020304" pitchFamily="18" charset="0"/>
                <a:cs typeface="Calibri" panose="020F0502020204030204" pitchFamily="34" charset="0"/>
              </a:rPr>
              <a:t> others that could be infused</a:t>
            </a:r>
            <a:r>
              <a:rPr lang="en-US" sz="1800" dirty="0">
                <a:solidFill>
                  <a:srgbClr val="002060"/>
                </a:solidFill>
                <a:effectLst/>
                <a:ea typeface="Calibri" panose="020F0502020204030204" pitchFamily="34" charset="0"/>
                <a:cs typeface="Calibri" panose="020F0502020204030204" pitchFamily="34" charset="0"/>
              </a:rPr>
              <a:t>?</a:t>
            </a:r>
            <a:endParaRPr lang="en-US" sz="1800" dirty="0">
              <a:solidFill>
                <a:srgbClr val="002060"/>
              </a:solidFill>
              <a:effectLst/>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Symbol" panose="05050102010706020507" pitchFamily="18" charset="2"/>
              <a:buChar char=""/>
            </a:pPr>
            <a:endParaRPr lang="en-US" dirty="0">
              <a:effectLst/>
              <a:ea typeface="Franklin Gothic Book" panose="020B0503020102020204" pitchFamily="34" charset="0"/>
              <a:cs typeface="Times New Roman" panose="02020603050405020304" pitchFamily="18" charset="0"/>
            </a:endParaRPr>
          </a:p>
        </p:txBody>
      </p:sp>
      <p:pic>
        <p:nvPicPr>
          <p:cNvPr id="5" name="Picture 4" descr="A picture containing outdoor, building, ground, sidewalk&#10;&#10;Description automatically generated">
            <a:extLst>
              <a:ext uri="{FF2B5EF4-FFF2-40B4-BE49-F238E27FC236}">
                <a16:creationId xmlns:a16="http://schemas.microsoft.com/office/drawing/2014/main" id="{C78385A2-031F-9626-FC5D-6CBC5BFF71C4}"/>
              </a:ext>
            </a:extLst>
          </p:cNvPr>
          <p:cNvPicPr>
            <a:picLocks noChangeAspect="1"/>
          </p:cNvPicPr>
          <p:nvPr/>
        </p:nvPicPr>
        <p:blipFill rotWithShape="1">
          <a:blip r:embed="rId3"/>
          <a:srcRect l="36538" t="24503" r="29089" b="52756"/>
          <a:stretch/>
        </p:blipFill>
        <p:spPr>
          <a:xfrm>
            <a:off x="10108472" y="340722"/>
            <a:ext cx="1501834" cy="14904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9" name="Group 18">
            <a:extLst>
              <a:ext uri="{FF2B5EF4-FFF2-40B4-BE49-F238E27FC236}">
                <a16:creationId xmlns:a16="http://schemas.microsoft.com/office/drawing/2014/main" id="{D4512D67-FC55-45E9-BF83-95EA470DE3B5}"/>
              </a:ext>
            </a:extLst>
          </p:cNvPr>
          <p:cNvGrpSpPr/>
          <p:nvPr/>
        </p:nvGrpSpPr>
        <p:grpSpPr>
          <a:xfrm>
            <a:off x="0" y="6218529"/>
            <a:ext cx="12192000" cy="752006"/>
            <a:chOff x="0" y="6218529"/>
            <a:chExt cx="12192000" cy="752006"/>
          </a:xfrm>
        </p:grpSpPr>
        <p:sp>
          <p:nvSpPr>
            <p:cNvPr id="20" name="Rectangle 19">
              <a:extLst>
                <a:ext uri="{FF2B5EF4-FFF2-40B4-BE49-F238E27FC236}">
                  <a16:creationId xmlns:a16="http://schemas.microsoft.com/office/drawing/2014/main" id="{580424AD-FCEC-4560-B2F8-BFA27CFC3F96}"/>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A close up of a logo&#10;&#10;Description automatically generated">
              <a:extLst>
                <a:ext uri="{FF2B5EF4-FFF2-40B4-BE49-F238E27FC236}">
                  <a16:creationId xmlns:a16="http://schemas.microsoft.com/office/drawing/2014/main" id="{81813DE2-62EE-4608-B0CC-4A42D486090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2" name="Picture 21">
              <a:extLst>
                <a:ext uri="{FF2B5EF4-FFF2-40B4-BE49-F238E27FC236}">
                  <a16:creationId xmlns:a16="http://schemas.microsoft.com/office/drawing/2014/main" id="{F8A13F01-3BEF-4A73-BF23-2ABE2B67A9B2}"/>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3" name="Picture 22" descr="A close up of a sign&#10;&#10;Description automatically generated">
              <a:extLst>
                <a:ext uri="{FF2B5EF4-FFF2-40B4-BE49-F238E27FC236}">
                  <a16:creationId xmlns:a16="http://schemas.microsoft.com/office/drawing/2014/main" id="{76E5B103-B441-408A-9261-6AF7A18161F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4" name="Picture 23">
              <a:extLst>
                <a:ext uri="{FF2B5EF4-FFF2-40B4-BE49-F238E27FC236}">
                  <a16:creationId xmlns:a16="http://schemas.microsoft.com/office/drawing/2014/main" id="{D80592CB-301B-4395-B8E5-96027A3DFB37}"/>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41"/>
        <p:cNvGrpSpPr/>
        <p:nvPr/>
      </p:nvGrpSpPr>
      <p:grpSpPr>
        <a:xfrm>
          <a:off x="0" y="0"/>
          <a:ext cx="0" cy="0"/>
          <a:chOff x="0" y="0"/>
          <a:chExt cx="0" cy="0"/>
        </a:xfrm>
      </p:grpSpPr>
      <p:sp useBgFill="1">
        <p:nvSpPr>
          <p:cNvPr id="92" name="Rectangle 91">
            <a:extLst>
              <a:ext uri="{FF2B5EF4-FFF2-40B4-BE49-F238E27FC236}">
                <a16:creationId xmlns:a16="http://schemas.microsoft.com/office/drawing/2014/main" id="{429917F3-0560-4C6F-B265-458B218C4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Google Shape;342;p38"/>
          <p:cNvSpPr txBox="1">
            <a:spLocks noGrp="1"/>
          </p:cNvSpPr>
          <p:nvPr>
            <p:ph type="title"/>
          </p:nvPr>
        </p:nvSpPr>
        <p:spPr>
          <a:xfrm>
            <a:off x="1271588" y="662400"/>
            <a:ext cx="10055721" cy="1325563"/>
          </a:xfrm>
          <a:prstGeom prst="rect">
            <a:avLst/>
          </a:prstGeom>
        </p:spPr>
        <p:txBody>
          <a:bodyPr spcFirstLastPara="1" lIns="91425" tIns="0" rIns="91425" bIns="0" anchor="t" anchorCtr="0">
            <a:normAutofit/>
          </a:bodyPr>
          <a:lstStyle/>
          <a:p>
            <a:pPr marL="0" lvl="0" indent="0" rtl="0">
              <a:spcBef>
                <a:spcPts val="0"/>
              </a:spcBef>
              <a:spcAft>
                <a:spcPts val="0"/>
              </a:spcAft>
              <a:buClr>
                <a:srgbClr val="0E1F56"/>
              </a:buClr>
              <a:buSzPts val="2800"/>
              <a:buFont typeface="Calibri"/>
              <a:buNone/>
            </a:pPr>
            <a:r>
              <a:rPr lang="en-US" sz="4000" b="1" dirty="0">
                <a:solidFill>
                  <a:srgbClr val="0E2C68"/>
                </a:solidFill>
              </a:rPr>
              <a:t>Agnes: Discussion on Secondary Traumatic </a:t>
            </a:r>
            <a:br>
              <a:rPr lang="en-US" sz="4000" b="1" dirty="0">
                <a:solidFill>
                  <a:srgbClr val="0E2C68"/>
                </a:solidFill>
              </a:rPr>
            </a:br>
            <a:r>
              <a:rPr lang="en-US" sz="4000" b="1" dirty="0">
                <a:solidFill>
                  <a:srgbClr val="0E2C68"/>
                </a:solidFill>
              </a:rPr>
              <a:t>Stress and Coping</a:t>
            </a:r>
          </a:p>
        </p:txBody>
      </p:sp>
      <p:grpSp>
        <p:nvGrpSpPr>
          <p:cNvPr id="94" name="Group 93">
            <a:extLst>
              <a:ext uri="{FF2B5EF4-FFF2-40B4-BE49-F238E27FC236}">
                <a16:creationId xmlns:a16="http://schemas.microsoft.com/office/drawing/2014/main" id="{AA39BAE7-7EB8-4E22-BCBB-F00F514DB7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885825" cy="6858000"/>
            <a:chOff x="0" y="0"/>
            <a:chExt cx="885825" cy="6858000"/>
          </a:xfrm>
        </p:grpSpPr>
        <p:sp>
          <p:nvSpPr>
            <p:cNvPr id="95" name="Freeform 6">
              <a:extLst>
                <a:ext uri="{FF2B5EF4-FFF2-40B4-BE49-F238E27FC236}">
                  <a16:creationId xmlns:a16="http://schemas.microsoft.com/office/drawing/2014/main" id="{CE476A00-9FF6-4B98-9E5C-7A22D8F59C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FF"/>
            </a:solidFill>
            <a:ln w="0">
              <a:noFill/>
              <a:prstDash val="solid"/>
              <a:round/>
              <a:headEnd/>
              <a:tailEnd/>
            </a:ln>
          </p:spPr>
        </p:sp>
        <p:sp>
          <p:nvSpPr>
            <p:cNvPr id="96" name="Freeform 6">
              <a:extLst>
                <a:ext uri="{FF2B5EF4-FFF2-40B4-BE49-F238E27FC236}">
                  <a16:creationId xmlns:a16="http://schemas.microsoft.com/office/drawing/2014/main" id="{8F0632CB-5E59-4727-9C88-4537512D56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lumMod val="50000"/>
                <a:alpha val="25000"/>
              </a:schemeClr>
            </a:solidFill>
            <a:ln w="0">
              <a:noFill/>
              <a:prstDash val="solid"/>
              <a:round/>
              <a:headEnd/>
              <a:tailEnd/>
            </a:ln>
          </p:spPr>
        </p:sp>
      </p:grpSp>
      <p:sp>
        <p:nvSpPr>
          <p:cNvPr id="343" name="Google Shape;343;p38"/>
          <p:cNvSpPr txBox="1">
            <a:spLocks noGrp="1"/>
          </p:cNvSpPr>
          <p:nvPr>
            <p:ph idx="1"/>
          </p:nvPr>
        </p:nvSpPr>
        <p:spPr>
          <a:xfrm>
            <a:off x="1271588" y="2266717"/>
            <a:ext cx="8693188" cy="4284893"/>
          </a:xfrm>
          <a:prstGeom prst="rect">
            <a:avLst/>
          </a:prstGeom>
        </p:spPr>
        <p:txBody>
          <a:bodyPr spcFirstLastPara="1" lIns="91425" tIns="45700" rIns="91425" bIns="45700" anchorCtr="0">
            <a:normAutofit/>
          </a:bodyPr>
          <a:lstStyle/>
          <a:p>
            <a:pPr marL="0" marR="0" indent="0">
              <a:lnSpc>
                <a:spcPct val="100000"/>
              </a:lnSpc>
              <a:spcBef>
                <a:spcPts val="0"/>
              </a:spcBef>
              <a:spcAft>
                <a:spcPts val="0"/>
              </a:spcAft>
              <a:buNone/>
            </a:pPr>
            <a:r>
              <a:rPr lang="en-US" sz="1800" i="1" dirty="0">
                <a:solidFill>
                  <a:srgbClr val="002060"/>
                </a:solidFill>
                <a:effectLst/>
                <a:ea typeface="Times New Roman" panose="02020603050405020304" pitchFamily="18" charset="0"/>
                <a:cs typeface="Calibri" panose="020F0502020204030204" pitchFamily="34" charset="0"/>
              </a:rPr>
              <a:t>Desmond has been having nightmares and recently told Agnes that he dreams about his parents fighting and his mom getting hurt.  His preschool is reporting that he has been hitting and yelling at other kids.  Recently Desmond has shared several details about the violence that he witnessed between his parents with Agnes.  </a:t>
            </a:r>
            <a:endParaRPr lang="en-US" sz="1800" i="1" dirty="0">
              <a:solidFill>
                <a:srgbClr val="002060"/>
              </a:solidFill>
              <a:effectLst/>
              <a:ea typeface="Times New Roman" panose="02020603050405020304" pitchFamily="18" charset="0"/>
            </a:endParaRPr>
          </a:p>
          <a:p>
            <a:pPr marL="0" marR="0" indent="0">
              <a:lnSpc>
                <a:spcPct val="120000"/>
              </a:lnSpc>
              <a:spcBef>
                <a:spcPts val="0"/>
              </a:spcBef>
              <a:spcAft>
                <a:spcPts val="600"/>
              </a:spcAft>
              <a:buNone/>
            </a:pPr>
            <a:endParaRPr lang="en-US" sz="1800" dirty="0">
              <a:solidFill>
                <a:srgbClr val="40404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indent="0">
              <a:lnSpc>
                <a:spcPct val="120000"/>
              </a:lnSpc>
              <a:spcBef>
                <a:spcPts val="0"/>
              </a:spcBef>
              <a:spcAft>
                <a:spcPts val="600"/>
              </a:spcAft>
              <a:buNone/>
            </a:pPr>
            <a:endParaRPr lang="en-US" sz="1800" dirty="0">
              <a:solidFill>
                <a:srgbClr val="404040"/>
              </a:solidFill>
              <a:latin typeface="Franklin Gothic Book" panose="020B0503020102020204" pitchFamily="34" charset="0"/>
              <a:ea typeface="HGGothicE" panose="020B0909000000000000" pitchFamily="49" charset="-128"/>
              <a:cs typeface="Times New Roman" panose="02020603050405020304" pitchFamily="18" charset="0"/>
            </a:endParaRPr>
          </a:p>
          <a:p>
            <a:pPr marL="0" marR="0" indent="0">
              <a:lnSpc>
                <a:spcPct val="120000"/>
              </a:lnSpc>
              <a:spcBef>
                <a:spcPts val="0"/>
              </a:spcBef>
              <a:spcAft>
                <a:spcPts val="600"/>
              </a:spcAft>
              <a:buNone/>
            </a:pPr>
            <a:endParaRPr lang="en-US" sz="1800" dirty="0">
              <a:solidFill>
                <a:srgbClr val="40404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342900" marR="0" lvl="0" indent="-342900">
              <a:lnSpc>
                <a:spcPct val="120000"/>
              </a:lnSpc>
              <a:spcBef>
                <a:spcPts val="0"/>
              </a:spcBef>
              <a:spcAft>
                <a:spcPts val="0"/>
              </a:spcAft>
              <a:buFont typeface="Symbol" panose="05050102010706020507" pitchFamily="18" charset="2"/>
              <a:buChar char=""/>
            </a:pPr>
            <a:r>
              <a:rPr lang="en-US" sz="1800" dirty="0">
                <a:solidFill>
                  <a:srgbClr val="002060"/>
                </a:solidFill>
                <a:effectLst/>
                <a:latin typeface="Calibri" panose="020F0502020204030204" pitchFamily="34" charset="0"/>
                <a:ea typeface="Franklin Gothic Book" panose="020B0503020102020204" pitchFamily="34" charset="0"/>
                <a:cs typeface="Times New Roman" panose="02020603050405020304" pitchFamily="18" charset="0"/>
              </a:rPr>
              <a:t>How might hearing these details impact </a:t>
            </a:r>
            <a:r>
              <a:rPr lang="en-US" sz="1800" dirty="0">
                <a:solidFill>
                  <a:srgbClr val="002060"/>
                </a:solidFill>
                <a:latin typeface="Calibri" panose="020F0502020204030204" pitchFamily="34" charset="0"/>
                <a:ea typeface="Franklin Gothic Book" panose="020B0503020102020204" pitchFamily="34" charset="0"/>
                <a:cs typeface="Times New Roman" panose="02020603050405020304" pitchFamily="18" charset="0"/>
              </a:rPr>
              <a:t>Agnes</a:t>
            </a:r>
            <a:endParaRPr lang="en-US" sz="18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marR="0" lvl="0" indent="-342900">
              <a:lnSpc>
                <a:spcPct val="130000"/>
              </a:lnSpc>
              <a:spcBef>
                <a:spcPts val="0"/>
              </a:spcBef>
              <a:spcAft>
                <a:spcPts val="0"/>
              </a:spcAft>
              <a:buFont typeface="Symbol" panose="05050102010706020507" pitchFamily="18" charset="2"/>
              <a:buChar char=""/>
            </a:pPr>
            <a:r>
              <a:rPr lang="en-US" sz="1800" dirty="0">
                <a:solidFill>
                  <a:srgbClr val="002060"/>
                </a:solidFill>
                <a:effectLst/>
                <a:latin typeface="Calibri" panose="020F0502020204030204" pitchFamily="34" charset="0"/>
                <a:ea typeface="Franklin Gothic Book" panose="020B0503020102020204" pitchFamily="34" charset="0"/>
                <a:cs typeface="Times New Roman" panose="02020603050405020304" pitchFamily="18" charset="0"/>
              </a:rPr>
              <a:t>How might this impact her parenting?</a:t>
            </a:r>
            <a:endParaRPr lang="en-US" sz="18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a:p>
            <a:pPr marL="342900" indent="-342900">
              <a:lnSpc>
                <a:spcPct val="120000"/>
              </a:lnSpc>
              <a:spcBef>
                <a:spcPts val="0"/>
              </a:spcBef>
              <a:buFont typeface="Symbol" panose="05050102010706020507" pitchFamily="18" charset="2"/>
              <a:buChar char=""/>
            </a:pPr>
            <a:r>
              <a:rPr lang="en-US" sz="1800" dirty="0">
                <a:solidFill>
                  <a:srgbClr val="002060"/>
                </a:solidFill>
                <a:effectLst/>
                <a:latin typeface="Calibri" panose="020F0502020204030204" pitchFamily="34" charset="0"/>
                <a:ea typeface="Franklin Gothic Book" panose="020B0503020102020204" pitchFamily="34" charset="0"/>
                <a:cs typeface="Times New Roman" panose="02020603050405020304" pitchFamily="18" charset="0"/>
              </a:rPr>
              <a:t>What are some ways Agnes might cope with the trauma exposure? </a:t>
            </a:r>
            <a:r>
              <a:rPr lang="en-US" sz="1800" dirty="0">
                <a:solidFill>
                  <a:srgbClr val="002060"/>
                </a:solidFill>
                <a:effectLst/>
                <a:latin typeface="Cambria" panose="02040503050406030204" pitchFamily="18" charset="0"/>
                <a:ea typeface="Times New Roman" panose="02020603050405020304" pitchFamily="18" charset="0"/>
                <a:cs typeface="Calibri" panose="020F0502020204030204" pitchFamily="34" charset="0"/>
              </a:rPr>
              <a:t>What cultural values or supports can be utilized to support Agnes?</a:t>
            </a:r>
            <a:endParaRPr lang="en-US" sz="18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20000"/>
              </a:lnSpc>
              <a:spcBef>
                <a:spcPts val="0"/>
              </a:spcBef>
              <a:spcAft>
                <a:spcPts val="0"/>
              </a:spcAft>
              <a:buFont typeface="Symbol" panose="05050102010706020507" pitchFamily="18" charset="2"/>
              <a:buChar char=""/>
            </a:pPr>
            <a:endParaRPr lang="en-US" sz="1800" dirty="0">
              <a:effectLst/>
              <a:latin typeface="Franklin Gothic Book" panose="020B0503020102020204" pitchFamily="34" charset="0"/>
              <a:ea typeface="Franklin Gothic Book" panose="020B0503020102020204" pitchFamily="34" charset="0"/>
              <a:cs typeface="Times New Roman" panose="02020603050405020304" pitchFamily="18" charset="0"/>
            </a:endParaRPr>
          </a:p>
        </p:txBody>
      </p:sp>
      <p:pic>
        <p:nvPicPr>
          <p:cNvPr id="3" name="Picture 2" descr="A picture containing outdoor, building, ground, sidewalk&#10;&#10;Description automatically generated">
            <a:extLst>
              <a:ext uri="{FF2B5EF4-FFF2-40B4-BE49-F238E27FC236}">
                <a16:creationId xmlns:a16="http://schemas.microsoft.com/office/drawing/2014/main" id="{108C2FDE-DBAD-9B79-99DA-C230C8EF2089}"/>
              </a:ext>
            </a:extLst>
          </p:cNvPr>
          <p:cNvPicPr>
            <a:picLocks noChangeAspect="1"/>
          </p:cNvPicPr>
          <p:nvPr/>
        </p:nvPicPr>
        <p:blipFill rotWithShape="1">
          <a:blip r:embed="rId3"/>
          <a:srcRect l="36538" t="24503" r="29089" b="52756"/>
          <a:stretch/>
        </p:blipFill>
        <p:spPr>
          <a:xfrm>
            <a:off x="10212338" y="568164"/>
            <a:ext cx="1501834" cy="14904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4" name="Group 13">
            <a:extLst>
              <a:ext uri="{FF2B5EF4-FFF2-40B4-BE49-F238E27FC236}">
                <a16:creationId xmlns:a16="http://schemas.microsoft.com/office/drawing/2014/main" id="{29C355CA-9FE4-4D6D-B395-150345565947}"/>
              </a:ext>
            </a:extLst>
          </p:cNvPr>
          <p:cNvGrpSpPr/>
          <p:nvPr/>
        </p:nvGrpSpPr>
        <p:grpSpPr>
          <a:xfrm>
            <a:off x="0" y="6218529"/>
            <a:ext cx="12192000" cy="752006"/>
            <a:chOff x="0" y="6218529"/>
            <a:chExt cx="12192000" cy="752006"/>
          </a:xfrm>
        </p:grpSpPr>
        <p:sp>
          <p:nvSpPr>
            <p:cNvPr id="15" name="Rectangle 14">
              <a:extLst>
                <a:ext uri="{FF2B5EF4-FFF2-40B4-BE49-F238E27FC236}">
                  <a16:creationId xmlns:a16="http://schemas.microsoft.com/office/drawing/2014/main" id="{CBFBC41E-A4BA-4D51-A3C6-9454DC3E2F7F}"/>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close up of a logo&#10;&#10;Description automatically generated">
              <a:extLst>
                <a:ext uri="{FF2B5EF4-FFF2-40B4-BE49-F238E27FC236}">
                  <a16:creationId xmlns:a16="http://schemas.microsoft.com/office/drawing/2014/main" id="{CFE08689-54B8-496A-AF00-8C9C62F218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7" name="Picture 16">
              <a:extLst>
                <a:ext uri="{FF2B5EF4-FFF2-40B4-BE49-F238E27FC236}">
                  <a16:creationId xmlns:a16="http://schemas.microsoft.com/office/drawing/2014/main" id="{E6AE67AD-9EAF-431C-A995-64B2E9B3A8E3}"/>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8" name="Picture 17" descr="A close up of a sign&#10;&#10;Description automatically generated">
              <a:extLst>
                <a:ext uri="{FF2B5EF4-FFF2-40B4-BE49-F238E27FC236}">
                  <a16:creationId xmlns:a16="http://schemas.microsoft.com/office/drawing/2014/main" id="{0A734806-C1B1-437C-8B7C-386043993E6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9" name="Picture 18">
              <a:extLst>
                <a:ext uri="{FF2B5EF4-FFF2-40B4-BE49-F238E27FC236}">
                  <a16:creationId xmlns:a16="http://schemas.microsoft.com/office/drawing/2014/main" id="{FE8EF2A2-103E-4499-9A8E-D2ECC29A043F}"/>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3CD53DBB522147B2F6C7BF0A875B5E" ma:contentTypeVersion="9" ma:contentTypeDescription="Create a new document." ma:contentTypeScope="" ma:versionID="72496091186a596bb2e5e13b02e87314">
  <xsd:schema xmlns:xsd="http://www.w3.org/2001/XMLSchema" xmlns:xs="http://www.w3.org/2001/XMLSchema" xmlns:p="http://schemas.microsoft.com/office/2006/metadata/properties" xmlns:ns3="e37bd936-a601-4009-bfc8-33610f4688ce" targetNamespace="http://schemas.microsoft.com/office/2006/metadata/properties" ma:root="true" ma:fieldsID="0060d51e50160b4f580c6e78cad72d79" ns3:_="">
    <xsd:import namespace="e37bd936-a601-4009-bfc8-33610f4688c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7bd936-a601-4009-bfc8-33610f4688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562D93-B691-4169-9604-1D255529CE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7bd936-a601-4009-bfc8-33610f4688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337486-089B-4AEC-9EB1-DEC3AB26365B}">
  <ds:schemaRefs>
    <ds:schemaRef ds:uri="http://schemas.microsoft.com/sharepoint/v3/contenttype/forms"/>
  </ds:schemaRefs>
</ds:datastoreItem>
</file>

<file path=customXml/itemProps3.xml><?xml version="1.0" encoding="utf-8"?>
<ds:datastoreItem xmlns:ds="http://schemas.openxmlformats.org/officeDocument/2006/customXml" ds:itemID="{81BEAEB4-4E4A-49AB-8EDF-D16FB1986ABF}">
  <ds:schemaRefs>
    <ds:schemaRef ds:uri="http://purl.org/dc/elements/1.1/"/>
    <ds:schemaRef ds:uri="e37bd936-a601-4009-bfc8-33610f4688ce"/>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7026</TotalTime>
  <Words>272</Words>
  <Application>Microsoft Office PowerPoint</Application>
  <PresentationFormat>Widescreen</PresentationFormat>
  <Paragraphs>17</Paragraphs>
  <Slides>2</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vt:i4>
      </vt:variant>
    </vt:vector>
  </HeadingPairs>
  <TitlesOfParts>
    <vt:vector size="12" baseType="lpstr">
      <vt:lpstr>HGGothicE</vt:lpstr>
      <vt:lpstr>Arial</vt:lpstr>
      <vt:lpstr>Calibri</vt:lpstr>
      <vt:lpstr>Calibri Light</vt:lpstr>
      <vt:lpstr>Cambria</vt:lpstr>
      <vt:lpstr>Franklin Gothic Book</vt:lpstr>
      <vt:lpstr>Symbol</vt:lpstr>
      <vt:lpstr>Times New Roman</vt:lpstr>
      <vt:lpstr>1_Office Theme</vt:lpstr>
      <vt:lpstr>3_Office Theme</vt:lpstr>
      <vt:lpstr>Case Example: Agnes</vt:lpstr>
      <vt:lpstr>Agnes: Discussion on Secondary Traumatic  Stress and Coping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Competencies for Secondary Trauma-Informed Supervision Training</dc:title>
  <dc:creator>Alison Hendricks</dc:creator>
  <cp:lastModifiedBy>Clark, Alex</cp:lastModifiedBy>
  <cp:revision>124</cp:revision>
  <cp:lastPrinted>2020-10-30T13:29:57Z</cp:lastPrinted>
  <dcterms:created xsi:type="dcterms:W3CDTF">2020-08-20T17:33:30Z</dcterms:created>
  <dcterms:modified xsi:type="dcterms:W3CDTF">2023-03-28T15:19:09Z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0x010100103CD53DBB522147B2F6C7BF0A875B5E</vt:lpwstr>
  </property>
</Properties>
</file>