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64" r:id="rId5"/>
    <p:sldMasterId id="2147483650" r:id="rId6"/>
    <p:sldMasterId id="2147483652" r:id="rId7"/>
    <p:sldMasterId id="2147483654" r:id="rId8"/>
    <p:sldMasterId id="2147483656" r:id="rId9"/>
  </p:sldMasterIdLst>
  <p:notesMasterIdLst>
    <p:notesMasterId r:id="rId54"/>
  </p:notesMasterIdLst>
  <p:sldIdLst>
    <p:sldId id="256" r:id="rId10"/>
    <p:sldId id="427" r:id="rId11"/>
    <p:sldId id="1455" r:id="rId12"/>
    <p:sldId id="1451" r:id="rId13"/>
    <p:sldId id="1431" r:id="rId14"/>
    <p:sldId id="1444" r:id="rId15"/>
    <p:sldId id="1445" r:id="rId16"/>
    <p:sldId id="272" r:id="rId17"/>
    <p:sldId id="1422" r:id="rId18"/>
    <p:sldId id="1423" r:id="rId19"/>
    <p:sldId id="278" r:id="rId20"/>
    <p:sldId id="1456" r:id="rId21"/>
    <p:sldId id="1458" r:id="rId22"/>
    <p:sldId id="1435" r:id="rId23"/>
    <p:sldId id="1433" r:id="rId24"/>
    <p:sldId id="1446" r:id="rId25"/>
    <p:sldId id="282" r:id="rId26"/>
    <p:sldId id="1461" r:id="rId27"/>
    <p:sldId id="1439" r:id="rId28"/>
    <p:sldId id="279" r:id="rId29"/>
    <p:sldId id="280" r:id="rId30"/>
    <p:sldId id="1424" r:id="rId31"/>
    <p:sldId id="1425" r:id="rId32"/>
    <p:sldId id="1440" r:id="rId33"/>
    <p:sldId id="1430" r:id="rId34"/>
    <p:sldId id="1447" r:id="rId35"/>
    <p:sldId id="1412" r:id="rId36"/>
    <p:sldId id="1448" r:id="rId37"/>
    <p:sldId id="1449" r:id="rId38"/>
    <p:sldId id="1453" r:id="rId39"/>
    <p:sldId id="1426" r:id="rId40"/>
    <p:sldId id="1442" r:id="rId41"/>
    <p:sldId id="1438" r:id="rId42"/>
    <p:sldId id="1452" r:id="rId43"/>
    <p:sldId id="1427" r:id="rId44"/>
    <p:sldId id="2538" r:id="rId45"/>
    <p:sldId id="2539" r:id="rId46"/>
    <p:sldId id="1428" r:id="rId47"/>
    <p:sldId id="1411" r:id="rId48"/>
    <p:sldId id="1459" r:id="rId49"/>
    <p:sldId id="1460" r:id="rId50"/>
    <p:sldId id="2536" r:id="rId51"/>
    <p:sldId id="1454" r:id="rId52"/>
    <p:sldId id="254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95C90-094C-4C9D-BA84-ED8FBB4833DD}" v="1" dt="2026-05-13T17:48:30.985"/>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585" autoAdjust="0"/>
  </p:normalViewPr>
  <p:slideViewPr>
    <p:cSldViewPr snapToGrid="0">
      <p:cViewPr varScale="1">
        <p:scale>
          <a:sx n="58" d="100"/>
          <a:sy n="58" d="100"/>
        </p:scale>
        <p:origin x="25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B24FD-7C08-499F-BE1A-6E65559EA260}" type="doc">
      <dgm:prSet loTypeId="urn:microsoft.com/office/officeart/2005/8/layout/vList3" loCatId="list" qsTypeId="urn:microsoft.com/office/officeart/2005/8/quickstyle/simple1" qsCatId="simple" csTypeId="urn:microsoft.com/office/officeart/2005/8/colors/accent1_2" csCatId="accent1" phldr="1"/>
      <dgm:spPr/>
    </dgm:pt>
    <dgm:pt modelId="{26C88E6E-B613-4627-9432-8016981CBB28}">
      <dgm:prSet phldrT="[Text]"/>
      <dgm:spPr>
        <a:xfrm rot="10800000">
          <a:off x="1485063" y="0"/>
          <a:ext cx="4889944" cy="980290"/>
        </a:xfrm>
        <a:solidFill>
          <a:srgbClr val="4BACC6">
            <a:lumMod val="75000"/>
          </a:srgbClr>
        </a:solidFill>
        <a:ln w="25400" cap="flat" cmpd="sng" algn="ctr">
          <a:solidFill>
            <a:srgbClr val="FFFFFF">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FFFFFF"/>
              </a:solidFill>
              <a:latin typeface="Franklin Gothic Book"/>
              <a:ea typeface="+mn-ea"/>
              <a:cs typeface="+mn-cs"/>
            </a:rPr>
            <a:t>Please place your phone on mute unless you are speaking</a:t>
          </a:r>
        </a:p>
      </dgm:t>
    </dgm:pt>
    <dgm:pt modelId="{B8C089A2-1D7B-475D-AF46-CD7205C594F7}" type="parTrans" cxnId="{9DF0564C-4D83-4E15-A49B-B54D2AF1ACAC}">
      <dgm:prSet/>
      <dgm:spPr/>
      <dgm:t>
        <a:bodyPr/>
        <a:lstStyle/>
        <a:p>
          <a:endParaRPr lang="en-US"/>
        </a:p>
      </dgm:t>
    </dgm:pt>
    <dgm:pt modelId="{674DE31E-93D1-4BAF-9CE6-DB53AF42F703}" type="sibTrans" cxnId="{9DF0564C-4D83-4E15-A49B-B54D2AF1ACAC}">
      <dgm:prSet/>
      <dgm:spPr/>
      <dgm:t>
        <a:bodyPr/>
        <a:lstStyle/>
        <a:p>
          <a:endParaRPr lang="en-US"/>
        </a:p>
      </dgm:t>
    </dgm:pt>
    <dgm:pt modelId="{ABF84A23-6D03-41CE-A651-DBF60748BD34}">
      <dgm:prSet phldrT="[Text]"/>
      <dgm:spPr>
        <a:xfrm rot="10800000">
          <a:off x="1476750" y="2546611"/>
          <a:ext cx="4889944" cy="980290"/>
        </a:xfrm>
        <a:solidFill>
          <a:srgbClr val="4BACC6">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Franklin Gothic Book"/>
              <a:ea typeface="+mn-ea"/>
              <a:cs typeface="+mn-cs"/>
            </a:rPr>
            <a:t>Feel free to use the chat bar throughout!</a:t>
          </a:r>
        </a:p>
      </dgm:t>
    </dgm:pt>
    <dgm:pt modelId="{CC6E18F7-28D7-45A9-A036-F4B2BC09422F}" type="parTrans" cxnId="{0FF215F4-9A2A-4B91-B5B1-21AB462C723A}">
      <dgm:prSet/>
      <dgm:spPr/>
      <dgm:t>
        <a:bodyPr/>
        <a:lstStyle/>
        <a:p>
          <a:endParaRPr lang="en-US"/>
        </a:p>
      </dgm:t>
    </dgm:pt>
    <dgm:pt modelId="{288258FF-92E0-4687-B793-55B51FC965C8}" type="sibTrans" cxnId="{0FF215F4-9A2A-4B91-B5B1-21AB462C723A}">
      <dgm:prSet/>
      <dgm:spPr/>
      <dgm:t>
        <a:bodyPr/>
        <a:lstStyle/>
        <a:p>
          <a:endParaRPr lang="en-US"/>
        </a:p>
      </dgm:t>
    </dgm:pt>
    <dgm:pt modelId="{F2B34157-C3E8-4F92-A79E-7C85800E667C}">
      <dgm:prSet phldrT="[Text]"/>
      <dgm:spPr>
        <a:xfrm rot="10800000">
          <a:off x="1559145" y="1256493"/>
          <a:ext cx="4889944" cy="980290"/>
        </a:xfrm>
        <a:solidFill>
          <a:srgbClr val="4BACC6">
            <a:lumMod val="75000"/>
          </a:srgbClr>
        </a:solidFill>
        <a:ln w="25400" cap="flat" cmpd="sng" algn="ctr">
          <a:solidFill>
            <a:srgbClr val="FFFFFF">
              <a:hueOff val="0"/>
              <a:satOff val="0"/>
              <a:lumOff val="0"/>
              <a:alphaOff val="0"/>
            </a:srgbClr>
          </a:solidFill>
          <a:prstDash val="solid"/>
        </a:ln>
        <a:effectLst/>
      </dgm:spPr>
      <dgm:t>
        <a:bodyPr/>
        <a:lstStyle/>
        <a:p>
          <a:pPr marR="0" eaLnBrk="1" fontAlgn="auto" latinLnBrk="0" hangingPunct="1">
            <a:buClrTx/>
            <a:buSzTx/>
            <a:buFontTx/>
            <a:tabLst/>
            <a:defRPr/>
          </a:pPr>
          <a:r>
            <a:rPr lang="en-US" dirty="0">
              <a:solidFill>
                <a:srgbClr val="FFFFFF"/>
              </a:solidFill>
              <a:latin typeface="Franklin Gothic Book"/>
              <a:ea typeface="+mn-ea"/>
              <a:cs typeface="+mn-cs"/>
            </a:rPr>
            <a:t>PLEASE turn on your video camera</a:t>
          </a:r>
        </a:p>
      </dgm:t>
    </dgm:pt>
    <dgm:pt modelId="{07141744-AFBC-4002-BC55-B437C42E4769}" type="parTrans" cxnId="{4004F354-6B68-469F-99B4-5C31300C43FC}">
      <dgm:prSet/>
      <dgm:spPr/>
      <dgm:t>
        <a:bodyPr/>
        <a:lstStyle/>
        <a:p>
          <a:endParaRPr lang="en-US"/>
        </a:p>
      </dgm:t>
    </dgm:pt>
    <dgm:pt modelId="{40D5EC52-5521-4D5A-A2B0-939E6121EE1A}" type="sibTrans" cxnId="{4004F354-6B68-469F-99B4-5C31300C43FC}">
      <dgm:prSet/>
      <dgm:spPr/>
      <dgm:t>
        <a:bodyPr/>
        <a:lstStyle/>
        <a:p>
          <a:endParaRPr lang="en-US"/>
        </a:p>
      </dgm:t>
    </dgm:pt>
    <dgm:pt modelId="{09D72468-7756-48FF-A618-70A5A7E6020E}" type="pres">
      <dgm:prSet presAssocID="{67BB24FD-7C08-499F-BE1A-6E65559EA260}" presName="linearFlow" presStyleCnt="0">
        <dgm:presLayoutVars>
          <dgm:dir/>
          <dgm:resizeHandles val="exact"/>
        </dgm:presLayoutVars>
      </dgm:prSet>
      <dgm:spPr/>
    </dgm:pt>
    <dgm:pt modelId="{918924EB-D4CC-4C5E-AA69-634C625B0EE2}" type="pres">
      <dgm:prSet presAssocID="{26C88E6E-B613-4627-9432-8016981CBB28}" presName="composite" presStyleCnt="0"/>
      <dgm:spPr/>
    </dgm:pt>
    <dgm:pt modelId="{F22605B6-E82E-4054-AA4C-5E7DC27B4135}" type="pres">
      <dgm:prSet presAssocID="{26C88E6E-B613-4627-9432-8016981CBB28}" presName="imgShp" presStyleLbl="fgImgPlace1" presStyleIdx="0" presStyleCnt="3"/>
      <dgm:spPr>
        <a:xfrm>
          <a:off x="986605" y="783"/>
          <a:ext cx="980290" cy="9802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25400" cap="flat" cmpd="sng" algn="ctr">
          <a:solidFill>
            <a:srgbClr val="FFFFFF">
              <a:hueOff val="0"/>
              <a:satOff val="0"/>
              <a:lumOff val="0"/>
              <a:alphaOff val="0"/>
            </a:srgbClr>
          </a:solidFill>
          <a:prstDash val="solid"/>
        </a:ln>
        <a:effectLst/>
      </dgm:spPr>
    </dgm:pt>
    <dgm:pt modelId="{25429C11-5141-447E-B699-42576B57DB49}" type="pres">
      <dgm:prSet presAssocID="{26C88E6E-B613-4627-9432-8016981CBB28}" presName="txShp" presStyleLbl="node1" presStyleIdx="0" presStyleCnt="3" custLinFactNeighborX="170" custLinFactNeighborY="-149">
        <dgm:presLayoutVars>
          <dgm:bulletEnabled val="1"/>
        </dgm:presLayoutVars>
      </dgm:prSet>
      <dgm:spPr>
        <a:prstGeom prst="homePlate">
          <a:avLst/>
        </a:prstGeom>
      </dgm:spPr>
    </dgm:pt>
    <dgm:pt modelId="{8DC0FE1F-ACEC-4F10-801D-1F0EEC74D063}" type="pres">
      <dgm:prSet presAssocID="{674DE31E-93D1-4BAF-9CE6-DB53AF42F703}" presName="spacing" presStyleCnt="0"/>
      <dgm:spPr/>
    </dgm:pt>
    <dgm:pt modelId="{6AAB4C96-C3F1-49A3-BD8E-46599B92C659}" type="pres">
      <dgm:prSet presAssocID="{F2B34157-C3E8-4F92-A79E-7C85800E667C}" presName="composite" presStyleCnt="0"/>
      <dgm:spPr/>
    </dgm:pt>
    <dgm:pt modelId="{EB1EB7D6-DF37-4A8D-A902-F13D3F542B77}" type="pres">
      <dgm:prSet presAssocID="{F2B34157-C3E8-4F92-A79E-7C85800E667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5BD0663-B7AF-437D-BF8E-006AF1BE7D28}" type="pres">
      <dgm:prSet presAssocID="{F2B34157-C3E8-4F92-A79E-7C85800E667C}" presName="txShp" presStyleLbl="node1" presStyleIdx="1" presStyleCnt="3">
        <dgm:presLayoutVars>
          <dgm:bulletEnabled val="1"/>
        </dgm:presLayoutVars>
      </dgm:prSet>
      <dgm:spPr/>
    </dgm:pt>
    <dgm:pt modelId="{C7009FC7-5CCB-4E53-AD65-3550DAECB881}" type="pres">
      <dgm:prSet presAssocID="{40D5EC52-5521-4D5A-A2B0-939E6121EE1A}" presName="spacing" presStyleCnt="0"/>
      <dgm:spPr/>
    </dgm:pt>
    <dgm:pt modelId="{136DEC19-AB0D-4C90-852B-315DA6B5E84B}" type="pres">
      <dgm:prSet presAssocID="{ABF84A23-6D03-41CE-A651-DBF60748BD34}" presName="composite" presStyleCnt="0"/>
      <dgm:spPr/>
    </dgm:pt>
    <dgm:pt modelId="{46A3EC43-A9B3-41B9-91A1-071253DFD170}" type="pres">
      <dgm:prSet presAssocID="{ABF84A23-6D03-41CE-A651-DBF60748BD34}" presName="imgShp" presStyleLbl="fgImgPlace1" presStyleIdx="2" presStyleCnt="3"/>
      <dgm:spPr>
        <a:xfrm>
          <a:off x="986605" y="2546611"/>
          <a:ext cx="980290" cy="9802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dgm:spPr>
    </dgm:pt>
    <dgm:pt modelId="{B41DC714-C9FE-41D5-90CB-FE3BFD6F5F08}" type="pres">
      <dgm:prSet presAssocID="{ABF84A23-6D03-41CE-A651-DBF60748BD34}" presName="txShp" presStyleLbl="node1" presStyleIdx="2" presStyleCnt="3">
        <dgm:presLayoutVars>
          <dgm:bulletEnabled val="1"/>
        </dgm:presLayoutVars>
      </dgm:prSet>
      <dgm:spPr>
        <a:prstGeom prst="homePlate">
          <a:avLst/>
        </a:prstGeom>
      </dgm:spPr>
    </dgm:pt>
  </dgm:ptLst>
  <dgm:cxnLst>
    <dgm:cxn modelId="{B569A646-882E-40E9-AEB7-5E6E3EDF195C}" type="presOf" srcId="{ABF84A23-6D03-41CE-A651-DBF60748BD34}" destId="{B41DC714-C9FE-41D5-90CB-FE3BFD6F5F08}" srcOrd="0" destOrd="0" presId="urn:microsoft.com/office/officeart/2005/8/layout/vList3"/>
    <dgm:cxn modelId="{9DF0564C-4D83-4E15-A49B-B54D2AF1ACAC}" srcId="{67BB24FD-7C08-499F-BE1A-6E65559EA260}" destId="{26C88E6E-B613-4627-9432-8016981CBB28}" srcOrd="0" destOrd="0" parTransId="{B8C089A2-1D7B-475D-AF46-CD7205C594F7}" sibTransId="{674DE31E-93D1-4BAF-9CE6-DB53AF42F703}"/>
    <dgm:cxn modelId="{4004F354-6B68-469F-99B4-5C31300C43FC}" srcId="{67BB24FD-7C08-499F-BE1A-6E65559EA260}" destId="{F2B34157-C3E8-4F92-A79E-7C85800E667C}" srcOrd="1" destOrd="0" parTransId="{07141744-AFBC-4002-BC55-B437C42E4769}" sibTransId="{40D5EC52-5521-4D5A-A2B0-939E6121EE1A}"/>
    <dgm:cxn modelId="{295E6F7E-8F1A-4EE4-9B30-B4061FCB9F57}" type="presOf" srcId="{F2B34157-C3E8-4F92-A79E-7C85800E667C}" destId="{55BD0663-B7AF-437D-BF8E-006AF1BE7D28}" srcOrd="0" destOrd="0" presId="urn:microsoft.com/office/officeart/2005/8/layout/vList3"/>
    <dgm:cxn modelId="{6A9A4880-D9BE-4997-93AD-5ACF3002BAFD}" type="presOf" srcId="{67BB24FD-7C08-499F-BE1A-6E65559EA260}" destId="{09D72468-7756-48FF-A618-70A5A7E6020E}" srcOrd="0" destOrd="0" presId="urn:microsoft.com/office/officeart/2005/8/layout/vList3"/>
    <dgm:cxn modelId="{5552C2E2-5C8B-4547-AFDA-C670FC2F6699}" type="presOf" srcId="{26C88E6E-B613-4627-9432-8016981CBB28}" destId="{25429C11-5141-447E-B699-42576B57DB49}" srcOrd="0" destOrd="0" presId="urn:microsoft.com/office/officeart/2005/8/layout/vList3"/>
    <dgm:cxn modelId="{0FF215F4-9A2A-4B91-B5B1-21AB462C723A}" srcId="{67BB24FD-7C08-499F-BE1A-6E65559EA260}" destId="{ABF84A23-6D03-41CE-A651-DBF60748BD34}" srcOrd="2" destOrd="0" parTransId="{CC6E18F7-28D7-45A9-A036-F4B2BC09422F}" sibTransId="{288258FF-92E0-4687-B793-55B51FC965C8}"/>
    <dgm:cxn modelId="{AC787776-CBF4-4CBA-A37B-B28999845721}" type="presParOf" srcId="{09D72468-7756-48FF-A618-70A5A7E6020E}" destId="{918924EB-D4CC-4C5E-AA69-634C625B0EE2}" srcOrd="0" destOrd="0" presId="urn:microsoft.com/office/officeart/2005/8/layout/vList3"/>
    <dgm:cxn modelId="{3C885DE5-B07C-4AE0-A9AA-247D82714417}" type="presParOf" srcId="{918924EB-D4CC-4C5E-AA69-634C625B0EE2}" destId="{F22605B6-E82E-4054-AA4C-5E7DC27B4135}" srcOrd="0" destOrd="0" presId="urn:microsoft.com/office/officeart/2005/8/layout/vList3"/>
    <dgm:cxn modelId="{AF22792F-B5F4-4CB9-AA13-D87CC0972F81}" type="presParOf" srcId="{918924EB-D4CC-4C5E-AA69-634C625B0EE2}" destId="{25429C11-5141-447E-B699-42576B57DB49}" srcOrd="1" destOrd="0" presId="urn:microsoft.com/office/officeart/2005/8/layout/vList3"/>
    <dgm:cxn modelId="{8C3FA7B5-8D3C-43F9-8904-D27DF3325628}" type="presParOf" srcId="{09D72468-7756-48FF-A618-70A5A7E6020E}" destId="{8DC0FE1F-ACEC-4F10-801D-1F0EEC74D063}" srcOrd="1" destOrd="0" presId="urn:microsoft.com/office/officeart/2005/8/layout/vList3"/>
    <dgm:cxn modelId="{7387001A-15B8-4896-B16C-64EDC03596C6}" type="presParOf" srcId="{09D72468-7756-48FF-A618-70A5A7E6020E}" destId="{6AAB4C96-C3F1-49A3-BD8E-46599B92C659}" srcOrd="2" destOrd="0" presId="urn:microsoft.com/office/officeart/2005/8/layout/vList3"/>
    <dgm:cxn modelId="{58496E60-08AC-4004-8E2D-8FA18FF8DA49}" type="presParOf" srcId="{6AAB4C96-C3F1-49A3-BD8E-46599B92C659}" destId="{EB1EB7D6-DF37-4A8D-A902-F13D3F542B77}" srcOrd="0" destOrd="0" presId="urn:microsoft.com/office/officeart/2005/8/layout/vList3"/>
    <dgm:cxn modelId="{45E3CCE9-44C7-4261-869F-6A85E420AA27}" type="presParOf" srcId="{6AAB4C96-C3F1-49A3-BD8E-46599B92C659}" destId="{55BD0663-B7AF-437D-BF8E-006AF1BE7D28}" srcOrd="1" destOrd="0" presId="urn:microsoft.com/office/officeart/2005/8/layout/vList3"/>
    <dgm:cxn modelId="{E0329DF2-8941-448A-839D-E4841CBB1211}" type="presParOf" srcId="{09D72468-7756-48FF-A618-70A5A7E6020E}" destId="{C7009FC7-5CCB-4E53-AD65-3550DAECB881}" srcOrd="3" destOrd="0" presId="urn:microsoft.com/office/officeart/2005/8/layout/vList3"/>
    <dgm:cxn modelId="{597A83B6-72E2-4D5E-9D85-48A5C2BD57BE}" type="presParOf" srcId="{09D72468-7756-48FF-A618-70A5A7E6020E}" destId="{136DEC19-AB0D-4C90-852B-315DA6B5E84B}" srcOrd="4" destOrd="0" presId="urn:microsoft.com/office/officeart/2005/8/layout/vList3"/>
    <dgm:cxn modelId="{BAB66C1A-583B-4D19-A942-F0772DCC190D}" type="presParOf" srcId="{136DEC19-AB0D-4C90-852B-315DA6B5E84B}" destId="{46A3EC43-A9B3-41B9-91A1-071253DFD170}" srcOrd="0" destOrd="0" presId="urn:microsoft.com/office/officeart/2005/8/layout/vList3"/>
    <dgm:cxn modelId="{4AFEB191-147D-4F7B-8692-BB73A5CBA692}" type="presParOf" srcId="{136DEC19-AB0D-4C90-852B-315DA6B5E84B}" destId="{B41DC714-C9FE-41D5-90CB-FE3BFD6F5F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2D318-CEAE-4F1E-8DA2-D6944A7C17A0}" type="doc">
      <dgm:prSet loTypeId="urn:microsoft.com/office/officeart/2005/8/layout/hProcess9" loCatId="process" qsTypeId="urn:microsoft.com/office/officeart/2005/8/quickstyle/3d1" qsCatId="3D" csTypeId="urn:microsoft.com/office/officeart/2005/8/colors/colorful4" csCatId="colorful" phldr="1"/>
      <dgm:spPr/>
    </dgm:pt>
    <dgm:pt modelId="{948F75C9-3C77-42C4-A602-DC84E0DAD5C9}">
      <dgm:prSet phldrT="[Text]"/>
      <dgm:spPr>
        <a:xfrm>
          <a:off x="4392" y="1371789"/>
          <a:ext cx="2112735" cy="1829052"/>
        </a:xfrm>
        <a:prstGeom prst="roundRect">
          <a:avLst/>
        </a:prstGeom>
      </dgm:spPr>
      <dgm:t>
        <a:bodyPr/>
        <a:lstStyle/>
        <a:p>
          <a:pPr>
            <a:buNone/>
          </a:pPr>
          <a:r>
            <a:rPr lang="en-US" b="1" i="0">
              <a:latin typeface="Calibri" panose="020F0502020204030204"/>
              <a:ea typeface="+mn-ea"/>
              <a:cs typeface="+mn-cs"/>
            </a:rPr>
            <a:t>No trauma symptoms</a:t>
          </a:r>
          <a:endParaRPr lang="en-US" b="1" i="0" dirty="0">
            <a:latin typeface="Calibri" panose="020F0502020204030204"/>
            <a:ea typeface="+mn-ea"/>
            <a:cs typeface="+mn-cs"/>
          </a:endParaRPr>
        </a:p>
      </dgm:t>
    </dgm:pt>
    <dgm:pt modelId="{EDEE848B-A946-403E-B149-6210D9705519}" type="parTrans" cxnId="{6E692884-7832-400D-9361-6E064032DC59}">
      <dgm:prSet/>
      <dgm:spPr/>
      <dgm:t>
        <a:bodyPr/>
        <a:lstStyle/>
        <a:p>
          <a:endParaRPr lang="en-US"/>
        </a:p>
      </dgm:t>
    </dgm:pt>
    <dgm:pt modelId="{0EE3B128-FBC6-41B5-92D6-848213822D1A}" type="sibTrans" cxnId="{6E692884-7832-400D-9361-6E064032DC59}">
      <dgm:prSet/>
      <dgm:spPr/>
      <dgm:t>
        <a:bodyPr/>
        <a:lstStyle/>
        <a:p>
          <a:endParaRPr lang="en-US"/>
        </a:p>
      </dgm:t>
    </dgm:pt>
    <dgm:pt modelId="{6BE0350C-6F71-40B7-82B9-DE580E2936A5}">
      <dgm:prSet phldrT="[Text]" custT="1"/>
      <dgm:spPr>
        <a:xfrm>
          <a:off x="4441137" y="1371789"/>
          <a:ext cx="2112735" cy="1829052"/>
        </a:xfrm>
        <a:prstGeom prst="roundRect">
          <a:avLst/>
        </a:prstGeom>
      </dgm:spPr>
      <dgm:t>
        <a:bodyPr/>
        <a:lstStyle/>
        <a:p>
          <a:pPr>
            <a:buNone/>
          </a:pPr>
          <a:r>
            <a:rPr lang="en-US" sz="2000" b="1">
              <a:latin typeface="Calibri" panose="020F0502020204030204"/>
              <a:ea typeface="+mn-ea"/>
              <a:cs typeface="+mn-cs"/>
            </a:rPr>
            <a:t>Trauma symptoms and functional impairment but no PTSD</a:t>
          </a:r>
          <a:endParaRPr lang="en-US" sz="2000" b="1" dirty="0">
            <a:latin typeface="Calibri" panose="020F0502020204030204"/>
            <a:ea typeface="+mn-ea"/>
            <a:cs typeface="+mn-cs"/>
          </a:endParaRPr>
        </a:p>
      </dgm:t>
    </dgm:pt>
    <dgm:pt modelId="{2B13A3DC-C1FF-4348-918B-F833214D7B7F}" type="parTrans" cxnId="{F29D5C9E-31B0-4818-817B-EF22EE2E7948}">
      <dgm:prSet/>
      <dgm:spPr/>
      <dgm:t>
        <a:bodyPr/>
        <a:lstStyle/>
        <a:p>
          <a:endParaRPr lang="en-US"/>
        </a:p>
      </dgm:t>
    </dgm:pt>
    <dgm:pt modelId="{3BACDCFD-0B61-423F-A5FF-72E5529C6CE5}" type="sibTrans" cxnId="{F29D5C9E-31B0-4818-817B-EF22EE2E7948}">
      <dgm:prSet/>
      <dgm:spPr/>
      <dgm:t>
        <a:bodyPr/>
        <a:lstStyle/>
        <a:p>
          <a:endParaRPr lang="en-US"/>
        </a:p>
      </dgm:t>
    </dgm:pt>
    <dgm:pt modelId="{93FA6E21-A446-4B02-80B6-B6CBDB057CD5}">
      <dgm:prSet phldrT="[Text]"/>
      <dgm:spPr>
        <a:xfrm>
          <a:off x="6663903" y="1365076"/>
          <a:ext cx="2112735" cy="1829052"/>
        </a:xfrm>
        <a:prstGeom prst="roundRect">
          <a:avLst/>
        </a:prstGeom>
      </dgm:spPr>
      <dgm:t>
        <a:bodyPr/>
        <a:lstStyle/>
        <a:p>
          <a:pPr>
            <a:buNone/>
          </a:pPr>
          <a:r>
            <a:rPr lang="en-US" b="1">
              <a:latin typeface="Calibri" panose="020F0502020204030204"/>
              <a:ea typeface="+mn-ea"/>
              <a:cs typeface="+mn-cs"/>
            </a:rPr>
            <a:t>PTSD</a:t>
          </a:r>
          <a:endParaRPr lang="en-US" b="1" dirty="0">
            <a:latin typeface="Calibri" panose="020F0502020204030204"/>
            <a:ea typeface="+mn-ea"/>
            <a:cs typeface="+mn-cs"/>
          </a:endParaRPr>
        </a:p>
      </dgm:t>
    </dgm:pt>
    <dgm:pt modelId="{CF022933-1C3F-432C-8F76-09793DEE2E6D}" type="parTrans" cxnId="{EC32DCB9-5972-4C31-AB77-4F3564ABFC5A}">
      <dgm:prSet/>
      <dgm:spPr/>
      <dgm:t>
        <a:bodyPr/>
        <a:lstStyle/>
        <a:p>
          <a:endParaRPr lang="en-US"/>
        </a:p>
      </dgm:t>
    </dgm:pt>
    <dgm:pt modelId="{09C9F6B6-90E9-4F1F-BFF3-39BFB02C1A4B}" type="sibTrans" cxnId="{EC32DCB9-5972-4C31-AB77-4F3564ABFC5A}">
      <dgm:prSet/>
      <dgm:spPr/>
      <dgm:t>
        <a:bodyPr/>
        <a:lstStyle/>
        <a:p>
          <a:endParaRPr lang="en-US"/>
        </a:p>
      </dgm:t>
    </dgm:pt>
    <dgm:pt modelId="{5DFC20C5-46ED-4BEE-9C0D-F89879F34FE8}">
      <dgm:prSet/>
      <dgm:spPr>
        <a:xfrm>
          <a:off x="2222765" y="1371789"/>
          <a:ext cx="2112735" cy="1829052"/>
        </a:xfrm>
        <a:prstGeom prst="roundRect">
          <a:avLst/>
        </a:prstGeom>
      </dgm:spPr>
      <dgm:t>
        <a:bodyPr/>
        <a:lstStyle/>
        <a:p>
          <a:pPr>
            <a:buNone/>
          </a:pPr>
          <a:r>
            <a:rPr lang="en-US" b="1">
              <a:latin typeface="Calibri" panose="020F0502020204030204"/>
              <a:ea typeface="+mn-ea"/>
              <a:cs typeface="+mn-cs"/>
            </a:rPr>
            <a:t>Trauma symptoms but no functional Impairment</a:t>
          </a:r>
          <a:endParaRPr lang="en-US" b="1" dirty="0">
            <a:latin typeface="Calibri" panose="020F0502020204030204"/>
            <a:ea typeface="+mn-ea"/>
            <a:cs typeface="+mn-cs"/>
          </a:endParaRPr>
        </a:p>
      </dgm:t>
    </dgm:pt>
    <dgm:pt modelId="{F5373DE0-994E-4D52-A283-48AE99D0CDBB}" type="parTrans" cxnId="{C1C4A435-93B1-4A31-AD90-D1B372DE013A}">
      <dgm:prSet/>
      <dgm:spPr/>
      <dgm:t>
        <a:bodyPr/>
        <a:lstStyle/>
        <a:p>
          <a:endParaRPr lang="en-US"/>
        </a:p>
      </dgm:t>
    </dgm:pt>
    <dgm:pt modelId="{44C77793-6F7F-4008-A688-5E4B124ADDD6}" type="sibTrans" cxnId="{C1C4A435-93B1-4A31-AD90-D1B372DE013A}">
      <dgm:prSet/>
      <dgm:spPr/>
      <dgm:t>
        <a:bodyPr/>
        <a:lstStyle/>
        <a:p>
          <a:endParaRPr lang="en-US"/>
        </a:p>
      </dgm:t>
    </dgm:pt>
    <dgm:pt modelId="{2B2C9D55-E574-4607-8261-FCB260B768B8}" type="pres">
      <dgm:prSet presAssocID="{FCD2D318-CEAE-4F1E-8DA2-D6944A7C17A0}" presName="CompostProcess" presStyleCnt="0">
        <dgm:presLayoutVars>
          <dgm:dir/>
          <dgm:resizeHandles val="exact"/>
        </dgm:presLayoutVars>
      </dgm:prSet>
      <dgm:spPr/>
    </dgm:pt>
    <dgm:pt modelId="{F40D5BD5-DFF8-4888-9DED-0CF5BE6070B1}" type="pres">
      <dgm:prSet presAssocID="{FCD2D318-CEAE-4F1E-8DA2-D6944A7C17A0}" presName="arrow" presStyleLbl="bgShp" presStyleIdx="0" presStyleCnt="1" custScaleX="117647" custLinFactNeighborX="958"/>
      <dgm:spPr>
        <a:xfrm>
          <a:off x="4" y="0"/>
          <a:ext cx="8776634" cy="4572631"/>
        </a:xfrm>
        <a:prstGeom prst="rightArrow">
          <a:avLst/>
        </a:prstGeom>
      </dgm:spPr>
    </dgm:pt>
    <dgm:pt modelId="{DDF0A2F8-0395-4D79-9AB7-F0A22F23E5A7}" type="pres">
      <dgm:prSet presAssocID="{FCD2D318-CEAE-4F1E-8DA2-D6944A7C17A0}" presName="linearProcess" presStyleCnt="0"/>
      <dgm:spPr/>
    </dgm:pt>
    <dgm:pt modelId="{ACA31D03-8214-4CEF-A9AF-D719D393EEEE}" type="pres">
      <dgm:prSet presAssocID="{948F75C9-3C77-42C4-A602-DC84E0DAD5C9}" presName="textNode" presStyleLbl="node1" presStyleIdx="0" presStyleCnt="4">
        <dgm:presLayoutVars>
          <dgm:bulletEnabled val="1"/>
        </dgm:presLayoutVars>
      </dgm:prSet>
      <dgm:spPr/>
    </dgm:pt>
    <dgm:pt modelId="{CD23C9EB-B4E0-49C4-AF91-C6D4D923718B}" type="pres">
      <dgm:prSet presAssocID="{0EE3B128-FBC6-41B5-92D6-848213822D1A}" presName="sibTrans" presStyleCnt="0"/>
      <dgm:spPr/>
    </dgm:pt>
    <dgm:pt modelId="{4D6AE0D1-A454-4CA6-B6BE-4A1BD4913AEA}" type="pres">
      <dgm:prSet presAssocID="{5DFC20C5-46ED-4BEE-9C0D-F89879F34FE8}" presName="textNode" presStyleLbl="node1" presStyleIdx="1" presStyleCnt="4">
        <dgm:presLayoutVars>
          <dgm:bulletEnabled val="1"/>
        </dgm:presLayoutVars>
      </dgm:prSet>
      <dgm:spPr/>
    </dgm:pt>
    <dgm:pt modelId="{243D23F8-88D0-4CC3-A8CB-F26D2875714F}" type="pres">
      <dgm:prSet presAssocID="{44C77793-6F7F-4008-A688-5E4B124ADDD6}" presName="sibTrans" presStyleCnt="0"/>
      <dgm:spPr/>
    </dgm:pt>
    <dgm:pt modelId="{7BBEA854-7043-47CC-9D67-CAE822DD1EAE}" type="pres">
      <dgm:prSet presAssocID="{6BE0350C-6F71-40B7-82B9-DE580E2936A5}" presName="textNode" presStyleLbl="node1" presStyleIdx="2" presStyleCnt="4">
        <dgm:presLayoutVars>
          <dgm:bulletEnabled val="1"/>
        </dgm:presLayoutVars>
      </dgm:prSet>
      <dgm:spPr/>
    </dgm:pt>
    <dgm:pt modelId="{C8761587-95E8-4514-B5E9-A47983A177C7}" type="pres">
      <dgm:prSet presAssocID="{3BACDCFD-0B61-423F-A5FF-72E5529C6CE5}" presName="sibTrans" presStyleCnt="0"/>
      <dgm:spPr/>
    </dgm:pt>
    <dgm:pt modelId="{3AD30633-F5B3-41D3-8782-FB26B36A01A3}" type="pres">
      <dgm:prSet presAssocID="{93FA6E21-A446-4B02-80B6-B6CBDB057CD5}" presName="textNode" presStyleLbl="node1" presStyleIdx="3" presStyleCnt="4" custLinFactNeighborX="4159" custLinFactNeighborY="-367">
        <dgm:presLayoutVars>
          <dgm:bulletEnabled val="1"/>
        </dgm:presLayoutVars>
      </dgm:prSet>
      <dgm:spPr/>
    </dgm:pt>
  </dgm:ptLst>
  <dgm:cxnLst>
    <dgm:cxn modelId="{F38A1E0C-1F7E-4AB3-A61D-1470C5D3C26E}" type="presOf" srcId="{948F75C9-3C77-42C4-A602-DC84E0DAD5C9}" destId="{ACA31D03-8214-4CEF-A9AF-D719D393EEEE}" srcOrd="0" destOrd="0" presId="urn:microsoft.com/office/officeart/2005/8/layout/hProcess9"/>
    <dgm:cxn modelId="{C1C4A435-93B1-4A31-AD90-D1B372DE013A}" srcId="{FCD2D318-CEAE-4F1E-8DA2-D6944A7C17A0}" destId="{5DFC20C5-46ED-4BEE-9C0D-F89879F34FE8}" srcOrd="1" destOrd="0" parTransId="{F5373DE0-994E-4D52-A283-48AE99D0CDBB}" sibTransId="{44C77793-6F7F-4008-A688-5E4B124ADDD6}"/>
    <dgm:cxn modelId="{0EEF965E-0E48-4D6B-BB1F-286B25FDB552}" type="presOf" srcId="{5DFC20C5-46ED-4BEE-9C0D-F89879F34FE8}" destId="{4D6AE0D1-A454-4CA6-B6BE-4A1BD4913AEA}" srcOrd="0" destOrd="0" presId="urn:microsoft.com/office/officeart/2005/8/layout/hProcess9"/>
    <dgm:cxn modelId="{1B9DA060-D40E-4DDE-80FE-638AEAA7332C}" type="presOf" srcId="{93FA6E21-A446-4B02-80B6-B6CBDB057CD5}" destId="{3AD30633-F5B3-41D3-8782-FB26B36A01A3}" srcOrd="0" destOrd="0" presId="urn:microsoft.com/office/officeart/2005/8/layout/hProcess9"/>
    <dgm:cxn modelId="{19218C76-A5A8-4C82-9A72-FCE7F5CC81FD}" type="presOf" srcId="{6BE0350C-6F71-40B7-82B9-DE580E2936A5}" destId="{7BBEA854-7043-47CC-9D67-CAE822DD1EAE}" srcOrd="0" destOrd="0" presId="urn:microsoft.com/office/officeart/2005/8/layout/hProcess9"/>
    <dgm:cxn modelId="{6E692884-7832-400D-9361-6E064032DC59}" srcId="{FCD2D318-CEAE-4F1E-8DA2-D6944A7C17A0}" destId="{948F75C9-3C77-42C4-A602-DC84E0DAD5C9}" srcOrd="0" destOrd="0" parTransId="{EDEE848B-A946-403E-B149-6210D9705519}" sibTransId="{0EE3B128-FBC6-41B5-92D6-848213822D1A}"/>
    <dgm:cxn modelId="{F29D5C9E-31B0-4818-817B-EF22EE2E7948}" srcId="{FCD2D318-CEAE-4F1E-8DA2-D6944A7C17A0}" destId="{6BE0350C-6F71-40B7-82B9-DE580E2936A5}" srcOrd="2" destOrd="0" parTransId="{2B13A3DC-C1FF-4348-918B-F833214D7B7F}" sibTransId="{3BACDCFD-0B61-423F-A5FF-72E5529C6CE5}"/>
    <dgm:cxn modelId="{EC32DCB9-5972-4C31-AB77-4F3564ABFC5A}" srcId="{FCD2D318-CEAE-4F1E-8DA2-D6944A7C17A0}" destId="{93FA6E21-A446-4B02-80B6-B6CBDB057CD5}" srcOrd="3" destOrd="0" parTransId="{CF022933-1C3F-432C-8F76-09793DEE2E6D}" sibTransId="{09C9F6B6-90E9-4F1F-BFF3-39BFB02C1A4B}"/>
    <dgm:cxn modelId="{46C6B3D4-ECFB-41E1-99F9-C6AF558D1951}" type="presOf" srcId="{FCD2D318-CEAE-4F1E-8DA2-D6944A7C17A0}" destId="{2B2C9D55-E574-4607-8261-FCB260B768B8}" srcOrd="0" destOrd="0" presId="urn:microsoft.com/office/officeart/2005/8/layout/hProcess9"/>
    <dgm:cxn modelId="{0D28B6E5-C42E-403A-9C8D-F15D19C6914A}" type="presParOf" srcId="{2B2C9D55-E574-4607-8261-FCB260B768B8}" destId="{F40D5BD5-DFF8-4888-9DED-0CF5BE6070B1}" srcOrd="0" destOrd="0" presId="urn:microsoft.com/office/officeart/2005/8/layout/hProcess9"/>
    <dgm:cxn modelId="{A3FB3C73-13D2-4D50-A7CF-0D773D0838CA}" type="presParOf" srcId="{2B2C9D55-E574-4607-8261-FCB260B768B8}" destId="{DDF0A2F8-0395-4D79-9AB7-F0A22F23E5A7}" srcOrd="1" destOrd="0" presId="urn:microsoft.com/office/officeart/2005/8/layout/hProcess9"/>
    <dgm:cxn modelId="{2EB73C0A-303E-4E85-9377-4CF3152BC3CA}" type="presParOf" srcId="{DDF0A2F8-0395-4D79-9AB7-F0A22F23E5A7}" destId="{ACA31D03-8214-4CEF-A9AF-D719D393EEEE}" srcOrd="0" destOrd="0" presId="urn:microsoft.com/office/officeart/2005/8/layout/hProcess9"/>
    <dgm:cxn modelId="{B4421FE7-B492-4FBF-A4F6-D06EAD1A9C13}" type="presParOf" srcId="{DDF0A2F8-0395-4D79-9AB7-F0A22F23E5A7}" destId="{CD23C9EB-B4E0-49C4-AF91-C6D4D923718B}" srcOrd="1" destOrd="0" presId="urn:microsoft.com/office/officeart/2005/8/layout/hProcess9"/>
    <dgm:cxn modelId="{DEFCFB11-8AAB-4797-936B-7A3C9A2C83EA}" type="presParOf" srcId="{DDF0A2F8-0395-4D79-9AB7-F0A22F23E5A7}" destId="{4D6AE0D1-A454-4CA6-B6BE-4A1BD4913AEA}" srcOrd="2" destOrd="0" presId="urn:microsoft.com/office/officeart/2005/8/layout/hProcess9"/>
    <dgm:cxn modelId="{91661250-B845-45F3-9720-C7555297E0C8}" type="presParOf" srcId="{DDF0A2F8-0395-4D79-9AB7-F0A22F23E5A7}" destId="{243D23F8-88D0-4CC3-A8CB-F26D2875714F}" srcOrd="3" destOrd="0" presId="urn:microsoft.com/office/officeart/2005/8/layout/hProcess9"/>
    <dgm:cxn modelId="{4BD38EF1-FA98-4780-848C-875C3C8BF16C}" type="presParOf" srcId="{DDF0A2F8-0395-4D79-9AB7-F0A22F23E5A7}" destId="{7BBEA854-7043-47CC-9D67-CAE822DD1EAE}" srcOrd="4" destOrd="0" presId="urn:microsoft.com/office/officeart/2005/8/layout/hProcess9"/>
    <dgm:cxn modelId="{E9B3FEC5-5785-4591-83AC-87BD79602B08}" type="presParOf" srcId="{DDF0A2F8-0395-4D79-9AB7-F0A22F23E5A7}" destId="{C8761587-95E8-4514-B5E9-A47983A177C7}" srcOrd="5" destOrd="0" presId="urn:microsoft.com/office/officeart/2005/8/layout/hProcess9"/>
    <dgm:cxn modelId="{80DA9A36-FCD4-4F08-92C3-94EF3BD007C3}" type="presParOf" srcId="{DDF0A2F8-0395-4D79-9AB7-F0A22F23E5A7}" destId="{3AD30633-F5B3-41D3-8782-FB26B36A01A3}"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12ED761-96D8-4A68-B23E-9226CC406AA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07BBF1-F198-40F5-99E1-8D356DDD11F0}">
      <dgm:prSet phldrT="[Text]"/>
      <dgm:spPr/>
      <dgm:t>
        <a:bodyPr/>
        <a:lstStyle/>
        <a:p>
          <a:r>
            <a:rPr lang="en-US" dirty="0"/>
            <a:t>Burnout</a:t>
          </a:r>
        </a:p>
      </dgm:t>
    </dgm:pt>
    <dgm:pt modelId="{73BE5BFB-87DD-466C-8C17-F36201D311F7}" type="parTrans" cxnId="{6901CC63-4B01-43C5-919E-EEBC2A8B5F16}">
      <dgm:prSet/>
      <dgm:spPr/>
      <dgm:t>
        <a:bodyPr/>
        <a:lstStyle/>
        <a:p>
          <a:endParaRPr lang="en-US"/>
        </a:p>
      </dgm:t>
    </dgm:pt>
    <dgm:pt modelId="{522F91C6-D937-41C2-A502-069CB04EE051}" type="sibTrans" cxnId="{6901CC63-4B01-43C5-919E-EEBC2A8B5F16}">
      <dgm:prSet/>
      <dgm:spPr/>
      <dgm:t>
        <a:bodyPr/>
        <a:lstStyle/>
        <a:p>
          <a:endParaRPr lang="en-US"/>
        </a:p>
      </dgm:t>
    </dgm:pt>
    <dgm:pt modelId="{56A6C14D-FD6B-49F9-8676-05F4ADC77722}">
      <dgm:prSet phldrT="[Text]"/>
      <dgm:spPr/>
      <dgm:t>
        <a:bodyPr/>
        <a:lstStyle/>
        <a:p>
          <a:r>
            <a:rPr lang="en-US" dirty="0"/>
            <a:t>Moral Distress</a:t>
          </a:r>
        </a:p>
      </dgm:t>
    </dgm:pt>
    <dgm:pt modelId="{B749113C-3E7E-4916-AA84-396E1C41716D}" type="parTrans" cxnId="{BB16F4A0-4E9B-46D8-9A19-7A4BE2391D07}">
      <dgm:prSet/>
      <dgm:spPr/>
      <dgm:t>
        <a:bodyPr/>
        <a:lstStyle/>
        <a:p>
          <a:endParaRPr lang="en-US"/>
        </a:p>
      </dgm:t>
    </dgm:pt>
    <dgm:pt modelId="{F15A36F2-350A-4EC7-A263-3B5BDF959DE7}" type="sibTrans" cxnId="{BB16F4A0-4E9B-46D8-9A19-7A4BE2391D07}">
      <dgm:prSet/>
      <dgm:spPr/>
      <dgm:t>
        <a:bodyPr/>
        <a:lstStyle/>
        <a:p>
          <a:endParaRPr lang="en-US"/>
        </a:p>
      </dgm:t>
    </dgm:pt>
    <dgm:pt modelId="{951F8881-AAF4-459C-9373-87991BC94A11}">
      <dgm:prSet phldr="0"/>
      <dgm:spPr/>
      <dgm:t>
        <a:bodyPr/>
        <a:lstStyle/>
        <a:p>
          <a:pPr rtl="0"/>
          <a:r>
            <a:rPr lang="en-US" dirty="0">
              <a:latin typeface="Calibri Light" panose="020F0302020204030204"/>
            </a:rPr>
            <a:t>Direct Trauma</a:t>
          </a:r>
        </a:p>
      </dgm:t>
    </dgm:pt>
    <dgm:pt modelId="{D479B84B-6CCF-47A4-B98A-62704A011D15}" type="parTrans" cxnId="{B1EE6880-9886-4FE9-B186-E2C048BE6141}">
      <dgm:prSet/>
      <dgm:spPr/>
      <dgm:t>
        <a:bodyPr/>
        <a:lstStyle/>
        <a:p>
          <a:endParaRPr lang="en-US"/>
        </a:p>
      </dgm:t>
    </dgm:pt>
    <dgm:pt modelId="{9CD978A9-5F2E-4961-96B6-5740F395202B}" type="sibTrans" cxnId="{B1EE6880-9886-4FE9-B186-E2C048BE6141}">
      <dgm:prSet/>
      <dgm:spPr/>
      <dgm:t>
        <a:bodyPr/>
        <a:lstStyle/>
        <a:p>
          <a:endParaRPr lang="en-US"/>
        </a:p>
      </dgm:t>
    </dgm:pt>
    <dgm:pt modelId="{E91B28FC-40E1-4665-9110-E248FDD13542}" type="pres">
      <dgm:prSet presAssocID="{012ED761-96D8-4A68-B23E-9226CC406AA5}" presName="linear" presStyleCnt="0">
        <dgm:presLayoutVars>
          <dgm:dir/>
          <dgm:animLvl val="lvl"/>
          <dgm:resizeHandles val="exact"/>
        </dgm:presLayoutVars>
      </dgm:prSet>
      <dgm:spPr/>
    </dgm:pt>
    <dgm:pt modelId="{C8C8C1C5-D316-4914-AA3B-3DDF79BA5140}" type="pres">
      <dgm:prSet presAssocID="{951F8881-AAF4-459C-9373-87991BC94A11}" presName="parentLin" presStyleCnt="0"/>
      <dgm:spPr/>
    </dgm:pt>
    <dgm:pt modelId="{9C78D100-3A23-4324-9172-50C35DF834F3}" type="pres">
      <dgm:prSet presAssocID="{951F8881-AAF4-459C-9373-87991BC94A11}" presName="parentLeftMargin" presStyleLbl="node1" presStyleIdx="0" presStyleCnt="3"/>
      <dgm:spPr/>
    </dgm:pt>
    <dgm:pt modelId="{35A8DC7F-7266-4C8C-8EE1-C2C6DA628FAF}" type="pres">
      <dgm:prSet presAssocID="{951F8881-AAF4-459C-9373-87991BC94A11}" presName="parentText" presStyleLbl="node1" presStyleIdx="0" presStyleCnt="3">
        <dgm:presLayoutVars>
          <dgm:chMax val="0"/>
          <dgm:bulletEnabled val="1"/>
        </dgm:presLayoutVars>
      </dgm:prSet>
      <dgm:spPr/>
    </dgm:pt>
    <dgm:pt modelId="{4E61858B-55B4-47B6-A42D-A196F92CB4AF}" type="pres">
      <dgm:prSet presAssocID="{951F8881-AAF4-459C-9373-87991BC94A11}" presName="negativeSpace" presStyleCnt="0"/>
      <dgm:spPr/>
    </dgm:pt>
    <dgm:pt modelId="{340A2BCF-637E-46E7-AD6E-4B50A16216EC}" type="pres">
      <dgm:prSet presAssocID="{951F8881-AAF4-459C-9373-87991BC94A11}" presName="childText" presStyleLbl="conFgAcc1" presStyleIdx="0" presStyleCnt="3">
        <dgm:presLayoutVars>
          <dgm:bulletEnabled val="1"/>
        </dgm:presLayoutVars>
      </dgm:prSet>
      <dgm:spPr/>
    </dgm:pt>
    <dgm:pt modelId="{B180B8CB-EDB3-4D7B-A5E1-843B58F576A5}" type="pres">
      <dgm:prSet presAssocID="{9CD978A9-5F2E-4961-96B6-5740F395202B}" presName="spaceBetweenRectangles" presStyleCnt="0"/>
      <dgm:spPr/>
    </dgm:pt>
    <dgm:pt modelId="{7349B3BA-F8B1-464A-8AA7-BC3F27D1676F}" type="pres">
      <dgm:prSet presAssocID="{9807BBF1-F198-40F5-99E1-8D356DDD11F0}" presName="parentLin" presStyleCnt="0"/>
      <dgm:spPr/>
    </dgm:pt>
    <dgm:pt modelId="{BE50B886-7E6A-4F88-8D9B-0803C430E52E}" type="pres">
      <dgm:prSet presAssocID="{9807BBF1-F198-40F5-99E1-8D356DDD11F0}" presName="parentLeftMargin" presStyleLbl="node1" presStyleIdx="0" presStyleCnt="3"/>
      <dgm:spPr/>
    </dgm:pt>
    <dgm:pt modelId="{6E3507A2-66D7-47AA-A569-F86DECA56399}" type="pres">
      <dgm:prSet presAssocID="{9807BBF1-F198-40F5-99E1-8D356DDD11F0}" presName="parentText" presStyleLbl="node1" presStyleIdx="1" presStyleCnt="3">
        <dgm:presLayoutVars>
          <dgm:chMax val="0"/>
          <dgm:bulletEnabled val="1"/>
        </dgm:presLayoutVars>
      </dgm:prSet>
      <dgm:spPr/>
    </dgm:pt>
    <dgm:pt modelId="{645C2EB5-955A-4318-8DD4-EF01BD2FFA72}" type="pres">
      <dgm:prSet presAssocID="{9807BBF1-F198-40F5-99E1-8D356DDD11F0}" presName="negativeSpace" presStyleCnt="0"/>
      <dgm:spPr/>
    </dgm:pt>
    <dgm:pt modelId="{1AA98EFC-65B5-4CF6-8AB2-10BC572F102C}" type="pres">
      <dgm:prSet presAssocID="{9807BBF1-F198-40F5-99E1-8D356DDD11F0}" presName="childText" presStyleLbl="conFgAcc1" presStyleIdx="1" presStyleCnt="3">
        <dgm:presLayoutVars>
          <dgm:bulletEnabled val="1"/>
        </dgm:presLayoutVars>
      </dgm:prSet>
      <dgm:spPr/>
    </dgm:pt>
    <dgm:pt modelId="{417658C7-77BE-4EA2-A090-2424BFB4F638}" type="pres">
      <dgm:prSet presAssocID="{522F91C6-D937-41C2-A502-069CB04EE051}" presName="spaceBetweenRectangles" presStyleCnt="0"/>
      <dgm:spPr/>
    </dgm:pt>
    <dgm:pt modelId="{0D7F3017-B972-487F-AB98-850543E121FA}" type="pres">
      <dgm:prSet presAssocID="{56A6C14D-FD6B-49F9-8676-05F4ADC77722}" presName="parentLin" presStyleCnt="0"/>
      <dgm:spPr/>
    </dgm:pt>
    <dgm:pt modelId="{5A80E58F-E3A8-4BD5-839E-0F4EBE47A562}" type="pres">
      <dgm:prSet presAssocID="{56A6C14D-FD6B-49F9-8676-05F4ADC77722}" presName="parentLeftMargin" presStyleLbl="node1" presStyleIdx="1" presStyleCnt="3"/>
      <dgm:spPr/>
    </dgm:pt>
    <dgm:pt modelId="{E2723796-71E8-498E-A369-EA82B5E355F6}" type="pres">
      <dgm:prSet presAssocID="{56A6C14D-FD6B-49F9-8676-05F4ADC77722}" presName="parentText" presStyleLbl="node1" presStyleIdx="2" presStyleCnt="3">
        <dgm:presLayoutVars>
          <dgm:chMax val="0"/>
          <dgm:bulletEnabled val="1"/>
        </dgm:presLayoutVars>
      </dgm:prSet>
      <dgm:spPr/>
    </dgm:pt>
    <dgm:pt modelId="{05594AE1-A14F-4C31-9087-484E2DA54911}" type="pres">
      <dgm:prSet presAssocID="{56A6C14D-FD6B-49F9-8676-05F4ADC77722}" presName="negativeSpace" presStyleCnt="0"/>
      <dgm:spPr/>
    </dgm:pt>
    <dgm:pt modelId="{9CE97C02-0E01-43C0-901C-A5297F62DE5C}" type="pres">
      <dgm:prSet presAssocID="{56A6C14D-FD6B-49F9-8676-05F4ADC77722}" presName="childText" presStyleLbl="conFgAcc1" presStyleIdx="2" presStyleCnt="3">
        <dgm:presLayoutVars>
          <dgm:bulletEnabled val="1"/>
        </dgm:presLayoutVars>
      </dgm:prSet>
      <dgm:spPr/>
    </dgm:pt>
  </dgm:ptLst>
  <dgm:cxnLst>
    <dgm:cxn modelId="{BF4C9612-40E1-49BA-A4F5-BABBC1E75F30}" type="presOf" srcId="{951F8881-AAF4-459C-9373-87991BC94A11}" destId="{35A8DC7F-7266-4C8C-8EE1-C2C6DA628FAF}" srcOrd="1" destOrd="0" presId="urn:microsoft.com/office/officeart/2005/8/layout/list1"/>
    <dgm:cxn modelId="{4B8F7A33-2C7E-4838-AE83-5E6AC6214A9F}" type="presOf" srcId="{56A6C14D-FD6B-49F9-8676-05F4ADC77722}" destId="{E2723796-71E8-498E-A369-EA82B5E355F6}" srcOrd="1" destOrd="0" presId="urn:microsoft.com/office/officeart/2005/8/layout/list1"/>
    <dgm:cxn modelId="{06C45B3A-2C0A-4454-B1D5-6030CFA8A832}" type="presOf" srcId="{9807BBF1-F198-40F5-99E1-8D356DDD11F0}" destId="{6E3507A2-66D7-47AA-A569-F86DECA56399}" srcOrd="1" destOrd="0" presId="urn:microsoft.com/office/officeart/2005/8/layout/list1"/>
    <dgm:cxn modelId="{B0CAC75E-4127-4A42-995E-6FCBEE9A017D}" type="presOf" srcId="{951F8881-AAF4-459C-9373-87991BC94A11}" destId="{9C78D100-3A23-4324-9172-50C35DF834F3}" srcOrd="0" destOrd="0" presId="urn:microsoft.com/office/officeart/2005/8/layout/list1"/>
    <dgm:cxn modelId="{6901CC63-4B01-43C5-919E-EEBC2A8B5F16}" srcId="{012ED761-96D8-4A68-B23E-9226CC406AA5}" destId="{9807BBF1-F198-40F5-99E1-8D356DDD11F0}" srcOrd="1" destOrd="0" parTransId="{73BE5BFB-87DD-466C-8C17-F36201D311F7}" sibTransId="{522F91C6-D937-41C2-A502-069CB04EE051}"/>
    <dgm:cxn modelId="{D4147E67-778D-490D-AE57-38EA691ADE5B}" type="presOf" srcId="{56A6C14D-FD6B-49F9-8676-05F4ADC77722}" destId="{5A80E58F-E3A8-4BD5-839E-0F4EBE47A562}" srcOrd="0" destOrd="0" presId="urn:microsoft.com/office/officeart/2005/8/layout/list1"/>
    <dgm:cxn modelId="{7D54AE7F-F812-4D30-951B-1589F0C71264}" type="presOf" srcId="{012ED761-96D8-4A68-B23E-9226CC406AA5}" destId="{E91B28FC-40E1-4665-9110-E248FDD13542}" srcOrd="0" destOrd="0" presId="urn:microsoft.com/office/officeart/2005/8/layout/list1"/>
    <dgm:cxn modelId="{B1EE6880-9886-4FE9-B186-E2C048BE6141}" srcId="{012ED761-96D8-4A68-B23E-9226CC406AA5}" destId="{951F8881-AAF4-459C-9373-87991BC94A11}" srcOrd="0" destOrd="0" parTransId="{D479B84B-6CCF-47A4-B98A-62704A011D15}" sibTransId="{9CD978A9-5F2E-4961-96B6-5740F395202B}"/>
    <dgm:cxn modelId="{BB16F4A0-4E9B-46D8-9A19-7A4BE2391D07}" srcId="{012ED761-96D8-4A68-B23E-9226CC406AA5}" destId="{56A6C14D-FD6B-49F9-8676-05F4ADC77722}" srcOrd="2" destOrd="0" parTransId="{B749113C-3E7E-4916-AA84-396E1C41716D}" sibTransId="{F15A36F2-350A-4EC7-A263-3B5BDF959DE7}"/>
    <dgm:cxn modelId="{E57D42BE-CEC6-42E5-BBED-E91CEBE1DD1E}" type="presOf" srcId="{9807BBF1-F198-40F5-99E1-8D356DDD11F0}" destId="{BE50B886-7E6A-4F88-8D9B-0803C430E52E}" srcOrd="0" destOrd="0" presId="urn:microsoft.com/office/officeart/2005/8/layout/list1"/>
    <dgm:cxn modelId="{3A7A8F7E-B3B1-4D98-AE0E-F1111A6EFDDF}" type="presParOf" srcId="{E91B28FC-40E1-4665-9110-E248FDD13542}" destId="{C8C8C1C5-D316-4914-AA3B-3DDF79BA5140}" srcOrd="0" destOrd="0" presId="urn:microsoft.com/office/officeart/2005/8/layout/list1"/>
    <dgm:cxn modelId="{1E3479F6-A2CD-40E0-8573-0D59922769F3}" type="presParOf" srcId="{C8C8C1C5-D316-4914-AA3B-3DDF79BA5140}" destId="{9C78D100-3A23-4324-9172-50C35DF834F3}" srcOrd="0" destOrd="0" presId="urn:microsoft.com/office/officeart/2005/8/layout/list1"/>
    <dgm:cxn modelId="{CCD14EA5-2535-4E26-A2AE-17B70D8DB110}" type="presParOf" srcId="{C8C8C1C5-D316-4914-AA3B-3DDF79BA5140}" destId="{35A8DC7F-7266-4C8C-8EE1-C2C6DA628FAF}" srcOrd="1" destOrd="0" presId="urn:microsoft.com/office/officeart/2005/8/layout/list1"/>
    <dgm:cxn modelId="{9F586119-44C5-4CDC-9A9C-000C68F853E6}" type="presParOf" srcId="{E91B28FC-40E1-4665-9110-E248FDD13542}" destId="{4E61858B-55B4-47B6-A42D-A196F92CB4AF}" srcOrd="1" destOrd="0" presId="urn:microsoft.com/office/officeart/2005/8/layout/list1"/>
    <dgm:cxn modelId="{303AECAE-6611-437A-91C9-06A51CDC5991}" type="presParOf" srcId="{E91B28FC-40E1-4665-9110-E248FDD13542}" destId="{340A2BCF-637E-46E7-AD6E-4B50A16216EC}" srcOrd="2" destOrd="0" presId="urn:microsoft.com/office/officeart/2005/8/layout/list1"/>
    <dgm:cxn modelId="{75BD9563-0D0C-464D-BC4A-D3D4F13E7967}" type="presParOf" srcId="{E91B28FC-40E1-4665-9110-E248FDD13542}" destId="{B180B8CB-EDB3-4D7B-A5E1-843B58F576A5}" srcOrd="3" destOrd="0" presId="urn:microsoft.com/office/officeart/2005/8/layout/list1"/>
    <dgm:cxn modelId="{75158976-8E39-4203-B231-ED2DC70CDCED}" type="presParOf" srcId="{E91B28FC-40E1-4665-9110-E248FDD13542}" destId="{7349B3BA-F8B1-464A-8AA7-BC3F27D1676F}" srcOrd="4" destOrd="0" presId="urn:microsoft.com/office/officeart/2005/8/layout/list1"/>
    <dgm:cxn modelId="{E0DDB846-57B8-4325-AE48-85AA85E2FC4E}" type="presParOf" srcId="{7349B3BA-F8B1-464A-8AA7-BC3F27D1676F}" destId="{BE50B886-7E6A-4F88-8D9B-0803C430E52E}" srcOrd="0" destOrd="0" presId="urn:microsoft.com/office/officeart/2005/8/layout/list1"/>
    <dgm:cxn modelId="{386FBB10-C9E3-4E6F-A538-D8DD8F6472FB}" type="presParOf" srcId="{7349B3BA-F8B1-464A-8AA7-BC3F27D1676F}" destId="{6E3507A2-66D7-47AA-A569-F86DECA56399}" srcOrd="1" destOrd="0" presId="urn:microsoft.com/office/officeart/2005/8/layout/list1"/>
    <dgm:cxn modelId="{2C515A83-DAB6-49AB-B2B2-601005471115}" type="presParOf" srcId="{E91B28FC-40E1-4665-9110-E248FDD13542}" destId="{645C2EB5-955A-4318-8DD4-EF01BD2FFA72}" srcOrd="5" destOrd="0" presId="urn:microsoft.com/office/officeart/2005/8/layout/list1"/>
    <dgm:cxn modelId="{8D4D1D33-0B4F-4E00-9A79-B50137A6C013}" type="presParOf" srcId="{E91B28FC-40E1-4665-9110-E248FDD13542}" destId="{1AA98EFC-65B5-4CF6-8AB2-10BC572F102C}" srcOrd="6" destOrd="0" presId="urn:microsoft.com/office/officeart/2005/8/layout/list1"/>
    <dgm:cxn modelId="{07AE7EF1-75DC-478A-9D99-52F761F9C061}" type="presParOf" srcId="{E91B28FC-40E1-4665-9110-E248FDD13542}" destId="{417658C7-77BE-4EA2-A090-2424BFB4F638}" srcOrd="7" destOrd="0" presId="urn:microsoft.com/office/officeart/2005/8/layout/list1"/>
    <dgm:cxn modelId="{119B5931-A97B-46ED-980D-5230589746B7}" type="presParOf" srcId="{E91B28FC-40E1-4665-9110-E248FDD13542}" destId="{0D7F3017-B972-487F-AB98-850543E121FA}" srcOrd="8" destOrd="0" presId="urn:microsoft.com/office/officeart/2005/8/layout/list1"/>
    <dgm:cxn modelId="{3DAE11A9-6711-4B1F-83CC-DF29A7FE305C}" type="presParOf" srcId="{0D7F3017-B972-487F-AB98-850543E121FA}" destId="{5A80E58F-E3A8-4BD5-839E-0F4EBE47A562}" srcOrd="0" destOrd="0" presId="urn:microsoft.com/office/officeart/2005/8/layout/list1"/>
    <dgm:cxn modelId="{68F6A8F8-C6EF-447B-B552-60AF8976CD9B}" type="presParOf" srcId="{0D7F3017-B972-487F-AB98-850543E121FA}" destId="{E2723796-71E8-498E-A369-EA82B5E355F6}" srcOrd="1" destOrd="0" presId="urn:microsoft.com/office/officeart/2005/8/layout/list1"/>
    <dgm:cxn modelId="{F1BC2370-9592-4DB1-9F49-BB9759EDC449}" type="presParOf" srcId="{E91B28FC-40E1-4665-9110-E248FDD13542}" destId="{05594AE1-A14F-4C31-9087-484E2DA54911}" srcOrd="9" destOrd="0" presId="urn:microsoft.com/office/officeart/2005/8/layout/list1"/>
    <dgm:cxn modelId="{E90A2CCA-D31D-44C7-B80E-68529A4E96F6}" type="presParOf" srcId="{E91B28FC-40E1-4665-9110-E248FDD13542}" destId="{9CE97C02-0E01-43C0-901C-A5297F62DE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C5919-862D-4E40-B71F-6E1122029A48}" type="doc">
      <dgm:prSet loTypeId="urn:microsoft.com/office/officeart/2005/8/layout/venn1" loCatId="relationship" qsTypeId="urn:microsoft.com/office/officeart/2005/8/quickstyle/simple1" qsCatId="simple" csTypeId="urn:microsoft.com/office/officeart/2005/8/colors/colorful1" csCatId="colorful" phldr="1"/>
      <dgm:spPr/>
    </dgm:pt>
    <dgm:pt modelId="{7377EB97-AB18-49D5-8D08-BC68CCF1A1CB}">
      <dgm:prSet phldrT="[Text]"/>
      <dgm:spPr>
        <a:solidFill>
          <a:srgbClr val="00B0F0">
            <a:alpha val="50000"/>
          </a:srgbClr>
        </a:solidFill>
      </dgm:spPr>
      <dgm:t>
        <a:bodyPr/>
        <a:lstStyle/>
        <a:p>
          <a:r>
            <a:rPr lang="en-US"/>
            <a:t>Organizational</a:t>
          </a:r>
        </a:p>
      </dgm:t>
    </dgm:pt>
    <dgm:pt modelId="{3B148A6E-18E7-411F-BC7A-718A6B7F1C4C}" type="parTrans" cxnId="{5A96A25E-11AC-42EB-BAA9-D9394497A53C}">
      <dgm:prSet/>
      <dgm:spPr/>
      <dgm:t>
        <a:bodyPr/>
        <a:lstStyle/>
        <a:p>
          <a:endParaRPr lang="en-US"/>
        </a:p>
      </dgm:t>
    </dgm:pt>
    <dgm:pt modelId="{1987F3C0-CC5C-4D77-9890-FEB247021B3A}" type="sibTrans" cxnId="{5A96A25E-11AC-42EB-BAA9-D9394497A53C}">
      <dgm:prSet/>
      <dgm:spPr/>
      <dgm:t>
        <a:bodyPr/>
        <a:lstStyle/>
        <a:p>
          <a:endParaRPr lang="en-US"/>
        </a:p>
      </dgm:t>
    </dgm:pt>
    <dgm:pt modelId="{00A6830E-0898-4288-A8C9-49552A9FB490}">
      <dgm:prSet phldrT="[Text]"/>
      <dgm:spPr/>
      <dgm:t>
        <a:bodyPr/>
        <a:lstStyle/>
        <a:p>
          <a:r>
            <a:rPr lang="en-US"/>
            <a:t>Individual</a:t>
          </a:r>
        </a:p>
      </dgm:t>
    </dgm:pt>
    <dgm:pt modelId="{0C81F223-1472-4D8A-872E-E194285724A9}" type="parTrans" cxnId="{394A09F5-200A-4D8B-AAF8-3A553FCA43A7}">
      <dgm:prSet/>
      <dgm:spPr/>
      <dgm:t>
        <a:bodyPr/>
        <a:lstStyle/>
        <a:p>
          <a:endParaRPr lang="en-US"/>
        </a:p>
      </dgm:t>
    </dgm:pt>
    <dgm:pt modelId="{83B5FEEB-2E9A-4173-8650-27FB65EC4A7E}" type="sibTrans" cxnId="{394A09F5-200A-4D8B-AAF8-3A553FCA43A7}">
      <dgm:prSet/>
      <dgm:spPr/>
      <dgm:t>
        <a:bodyPr/>
        <a:lstStyle/>
        <a:p>
          <a:endParaRPr lang="en-US"/>
        </a:p>
      </dgm:t>
    </dgm:pt>
    <dgm:pt modelId="{71893432-98E5-4D9B-A464-5DD3565E2D8F}">
      <dgm:prSet/>
      <dgm:spPr/>
      <dgm:t>
        <a:bodyPr/>
        <a:lstStyle/>
        <a:p>
          <a:endParaRPr lang="en-US"/>
        </a:p>
      </dgm:t>
    </dgm:pt>
    <dgm:pt modelId="{53BF0DFB-304A-45AE-8C8A-3169EF717F72}" type="parTrans" cxnId="{3ABF0006-ABD4-4FDA-AD22-2943AE0B1376}">
      <dgm:prSet/>
      <dgm:spPr/>
      <dgm:t>
        <a:bodyPr/>
        <a:lstStyle/>
        <a:p>
          <a:endParaRPr lang="en-US"/>
        </a:p>
      </dgm:t>
    </dgm:pt>
    <dgm:pt modelId="{350A25A1-8F1C-43E8-A2AC-BFDB0C33EEE2}" type="sibTrans" cxnId="{3ABF0006-ABD4-4FDA-AD22-2943AE0B1376}">
      <dgm:prSet/>
      <dgm:spPr/>
      <dgm:t>
        <a:bodyPr/>
        <a:lstStyle/>
        <a:p>
          <a:endParaRPr lang="en-US"/>
        </a:p>
      </dgm:t>
    </dgm:pt>
    <dgm:pt modelId="{AF46C4AA-8439-4885-BD1B-C6E2DC87AC96}" type="pres">
      <dgm:prSet presAssocID="{768C5919-862D-4E40-B71F-6E1122029A48}" presName="compositeShape" presStyleCnt="0">
        <dgm:presLayoutVars>
          <dgm:chMax val="7"/>
          <dgm:dir/>
          <dgm:resizeHandles val="exact"/>
        </dgm:presLayoutVars>
      </dgm:prSet>
      <dgm:spPr/>
    </dgm:pt>
    <dgm:pt modelId="{7366200A-5138-4A67-8754-4C4473AD040E}" type="pres">
      <dgm:prSet presAssocID="{71893432-98E5-4D9B-A464-5DD3565E2D8F}" presName="circ1" presStyleLbl="vennNode1" presStyleIdx="0" presStyleCnt="3" custScaleX="192784" custScaleY="166667" custLinFactNeighborX="-2005" custLinFactNeighborY="17755"/>
      <dgm:spPr/>
    </dgm:pt>
    <dgm:pt modelId="{429FB598-6501-44F5-A888-143D40FFF347}" type="pres">
      <dgm:prSet presAssocID="{71893432-98E5-4D9B-A464-5DD3565E2D8F}" presName="circ1Tx" presStyleLbl="revTx" presStyleIdx="0" presStyleCnt="0">
        <dgm:presLayoutVars>
          <dgm:chMax val="0"/>
          <dgm:chPref val="0"/>
          <dgm:bulletEnabled val="1"/>
        </dgm:presLayoutVars>
      </dgm:prSet>
      <dgm:spPr/>
    </dgm:pt>
    <dgm:pt modelId="{76AF26D8-34DF-41D4-8B38-6AE13A8DC9D6}" type="pres">
      <dgm:prSet presAssocID="{7377EB97-AB18-49D5-8D08-BC68CCF1A1CB}" presName="circ2" presStyleLbl="vennNode1" presStyleIdx="1" presStyleCnt="3" custLinFactNeighborX="4493" custLinFactNeighborY="-42628"/>
      <dgm:spPr/>
    </dgm:pt>
    <dgm:pt modelId="{B5AEB1E5-40C0-48AF-8C61-C2C923847492}" type="pres">
      <dgm:prSet presAssocID="{7377EB97-AB18-49D5-8D08-BC68CCF1A1CB}" presName="circ2Tx" presStyleLbl="revTx" presStyleIdx="0" presStyleCnt="0">
        <dgm:presLayoutVars>
          <dgm:chMax val="0"/>
          <dgm:chPref val="0"/>
          <dgm:bulletEnabled val="1"/>
        </dgm:presLayoutVars>
      </dgm:prSet>
      <dgm:spPr/>
    </dgm:pt>
    <dgm:pt modelId="{F755BF34-3D2B-466F-B021-DCE820F66A7D}" type="pres">
      <dgm:prSet presAssocID="{00A6830E-0898-4288-A8C9-49552A9FB490}" presName="circ3" presStyleLbl="vennNode1" presStyleIdx="2" presStyleCnt="3" custLinFactNeighborX="2149" custLinFactNeighborY="-44777"/>
      <dgm:spPr/>
    </dgm:pt>
    <dgm:pt modelId="{E4E1E79B-9B78-472B-A1A7-BE7483226415}" type="pres">
      <dgm:prSet presAssocID="{00A6830E-0898-4288-A8C9-49552A9FB490}" presName="circ3Tx" presStyleLbl="revTx" presStyleIdx="0" presStyleCnt="0">
        <dgm:presLayoutVars>
          <dgm:chMax val="0"/>
          <dgm:chPref val="0"/>
          <dgm:bulletEnabled val="1"/>
        </dgm:presLayoutVars>
      </dgm:prSet>
      <dgm:spPr/>
    </dgm:pt>
  </dgm:ptLst>
  <dgm:cxnLst>
    <dgm:cxn modelId="{3ABF0006-ABD4-4FDA-AD22-2943AE0B1376}" srcId="{768C5919-862D-4E40-B71F-6E1122029A48}" destId="{71893432-98E5-4D9B-A464-5DD3565E2D8F}" srcOrd="0" destOrd="0" parTransId="{53BF0DFB-304A-45AE-8C8A-3169EF717F72}" sibTransId="{350A25A1-8F1C-43E8-A2AC-BFDB0C33EEE2}"/>
    <dgm:cxn modelId="{A051B11A-BEC8-49FC-8A42-74AC0A1FEDA1}" type="presOf" srcId="{7377EB97-AB18-49D5-8D08-BC68CCF1A1CB}" destId="{B5AEB1E5-40C0-48AF-8C61-C2C923847492}" srcOrd="1" destOrd="0" presId="urn:microsoft.com/office/officeart/2005/8/layout/venn1"/>
    <dgm:cxn modelId="{4C7C5923-BD90-4371-98C2-93098A834C27}" type="presOf" srcId="{71893432-98E5-4D9B-A464-5DD3565E2D8F}" destId="{7366200A-5138-4A67-8754-4C4473AD040E}" srcOrd="0" destOrd="0" presId="urn:microsoft.com/office/officeart/2005/8/layout/venn1"/>
    <dgm:cxn modelId="{9F71BA2D-DEC3-4764-84D3-DA9145C1B79D}" type="presOf" srcId="{7377EB97-AB18-49D5-8D08-BC68CCF1A1CB}" destId="{76AF26D8-34DF-41D4-8B38-6AE13A8DC9D6}" srcOrd="0" destOrd="0" presId="urn:microsoft.com/office/officeart/2005/8/layout/venn1"/>
    <dgm:cxn modelId="{5A96A25E-11AC-42EB-BAA9-D9394497A53C}" srcId="{768C5919-862D-4E40-B71F-6E1122029A48}" destId="{7377EB97-AB18-49D5-8D08-BC68CCF1A1CB}" srcOrd="1" destOrd="0" parTransId="{3B148A6E-18E7-411F-BC7A-718A6B7F1C4C}" sibTransId="{1987F3C0-CC5C-4D77-9890-FEB247021B3A}"/>
    <dgm:cxn modelId="{7D4E6F78-ACC2-4373-BFB5-EB0C8A96AAA8}" type="presOf" srcId="{768C5919-862D-4E40-B71F-6E1122029A48}" destId="{AF46C4AA-8439-4885-BD1B-C6E2DC87AC96}" srcOrd="0" destOrd="0" presId="urn:microsoft.com/office/officeart/2005/8/layout/venn1"/>
    <dgm:cxn modelId="{4B17BFBE-6DD8-4318-A453-C91A4F947475}" type="presOf" srcId="{00A6830E-0898-4288-A8C9-49552A9FB490}" destId="{F755BF34-3D2B-466F-B021-DCE820F66A7D}" srcOrd="0" destOrd="0" presId="urn:microsoft.com/office/officeart/2005/8/layout/venn1"/>
    <dgm:cxn modelId="{231EF5CD-1050-4860-8481-89B1F89D491A}" type="presOf" srcId="{71893432-98E5-4D9B-A464-5DD3565E2D8F}" destId="{429FB598-6501-44F5-A888-143D40FFF347}" srcOrd="1" destOrd="0" presId="urn:microsoft.com/office/officeart/2005/8/layout/venn1"/>
    <dgm:cxn modelId="{E11F3BEA-D3CD-4EC5-B838-0002AE6CD614}" type="presOf" srcId="{00A6830E-0898-4288-A8C9-49552A9FB490}" destId="{E4E1E79B-9B78-472B-A1A7-BE7483226415}" srcOrd="1" destOrd="0" presId="urn:microsoft.com/office/officeart/2005/8/layout/venn1"/>
    <dgm:cxn modelId="{394A09F5-200A-4D8B-AAF8-3A553FCA43A7}" srcId="{768C5919-862D-4E40-B71F-6E1122029A48}" destId="{00A6830E-0898-4288-A8C9-49552A9FB490}" srcOrd="2" destOrd="0" parTransId="{0C81F223-1472-4D8A-872E-E194285724A9}" sibTransId="{83B5FEEB-2E9A-4173-8650-27FB65EC4A7E}"/>
    <dgm:cxn modelId="{F5B51155-ED74-49A2-9097-1F1E1B474540}" type="presParOf" srcId="{AF46C4AA-8439-4885-BD1B-C6E2DC87AC96}" destId="{7366200A-5138-4A67-8754-4C4473AD040E}" srcOrd="0" destOrd="0" presId="urn:microsoft.com/office/officeart/2005/8/layout/venn1"/>
    <dgm:cxn modelId="{6610E02F-EB01-4063-9ABB-DC92B25F1162}" type="presParOf" srcId="{AF46C4AA-8439-4885-BD1B-C6E2DC87AC96}" destId="{429FB598-6501-44F5-A888-143D40FFF347}" srcOrd="1" destOrd="0" presId="urn:microsoft.com/office/officeart/2005/8/layout/venn1"/>
    <dgm:cxn modelId="{91D99C7A-6C8D-4C4B-8C1F-9DBB78F1D7A2}" type="presParOf" srcId="{AF46C4AA-8439-4885-BD1B-C6E2DC87AC96}" destId="{76AF26D8-34DF-41D4-8B38-6AE13A8DC9D6}" srcOrd="2" destOrd="0" presId="urn:microsoft.com/office/officeart/2005/8/layout/venn1"/>
    <dgm:cxn modelId="{B8AF8922-7850-404B-A943-CEE52D8DC37A}" type="presParOf" srcId="{AF46C4AA-8439-4885-BD1B-C6E2DC87AC96}" destId="{B5AEB1E5-40C0-48AF-8C61-C2C923847492}" srcOrd="3" destOrd="0" presId="urn:microsoft.com/office/officeart/2005/8/layout/venn1"/>
    <dgm:cxn modelId="{7E936465-E0B0-48D7-97C9-45D28E8A7B44}" type="presParOf" srcId="{AF46C4AA-8439-4885-BD1B-C6E2DC87AC96}" destId="{F755BF34-3D2B-466F-B021-DCE820F66A7D}" srcOrd="4" destOrd="0" presId="urn:microsoft.com/office/officeart/2005/8/layout/venn1"/>
    <dgm:cxn modelId="{2B90643E-FD8F-46D4-884C-DB1262BF9D23}" type="presParOf" srcId="{AF46C4AA-8439-4885-BD1B-C6E2DC87AC96}" destId="{E4E1E79B-9B78-472B-A1A7-BE748322641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B9E7A-135D-4F0A-9997-7D95744ABD44}" type="doc">
      <dgm:prSet loTypeId="urn:microsoft.com/office/officeart/2011/layout/CircleProcess" loCatId="process" qsTypeId="urn:microsoft.com/office/officeart/2005/8/quickstyle/simple1" qsCatId="simple" csTypeId="urn:microsoft.com/office/officeart/2005/8/colors/accent1_2" csCatId="accent1" phldr="1"/>
      <dgm:spPr/>
    </dgm:pt>
    <dgm:pt modelId="{BA677132-1427-42AE-A63B-5D1509066849}">
      <dgm:prSet phldrT="[Text]"/>
      <dgm:spPr/>
      <dgm:t>
        <a:bodyPr/>
        <a:lstStyle/>
        <a:p>
          <a:r>
            <a:rPr lang="en-US" dirty="0"/>
            <a:t>1</a:t>
          </a:r>
        </a:p>
      </dgm:t>
    </dgm:pt>
    <dgm:pt modelId="{0BC59FC7-DEFD-492F-A72F-340C83455DF9}" type="parTrans" cxnId="{215946D6-1600-4C7A-9E29-6336EDCBE436}">
      <dgm:prSet/>
      <dgm:spPr/>
      <dgm:t>
        <a:bodyPr/>
        <a:lstStyle/>
        <a:p>
          <a:endParaRPr lang="en-US"/>
        </a:p>
      </dgm:t>
    </dgm:pt>
    <dgm:pt modelId="{3CFE0ABC-295C-45FB-9997-6F8CA9513A1F}" type="sibTrans" cxnId="{215946D6-1600-4C7A-9E29-6336EDCBE436}">
      <dgm:prSet/>
      <dgm:spPr/>
      <dgm:t>
        <a:bodyPr/>
        <a:lstStyle/>
        <a:p>
          <a:endParaRPr lang="en-US"/>
        </a:p>
      </dgm:t>
    </dgm:pt>
    <dgm:pt modelId="{12B1B4F3-4528-4B35-8C6A-6B5A0FD51643}">
      <dgm:prSet phldrT="[Text]"/>
      <dgm:spPr/>
      <dgm:t>
        <a:bodyPr/>
        <a:lstStyle/>
        <a:p>
          <a:r>
            <a:rPr lang="en-US" dirty="0"/>
            <a:t>2</a:t>
          </a:r>
        </a:p>
      </dgm:t>
    </dgm:pt>
    <dgm:pt modelId="{FA366DC6-F746-4294-9D0E-6B63517F0ABA}" type="parTrans" cxnId="{7F5DEB7D-B1FC-40B7-BA43-5B44610F207C}">
      <dgm:prSet/>
      <dgm:spPr/>
      <dgm:t>
        <a:bodyPr/>
        <a:lstStyle/>
        <a:p>
          <a:endParaRPr lang="en-US"/>
        </a:p>
      </dgm:t>
    </dgm:pt>
    <dgm:pt modelId="{4307DEC7-82D2-44A6-80AE-E779464A9CCE}" type="sibTrans" cxnId="{7F5DEB7D-B1FC-40B7-BA43-5B44610F207C}">
      <dgm:prSet/>
      <dgm:spPr/>
      <dgm:t>
        <a:bodyPr/>
        <a:lstStyle/>
        <a:p>
          <a:endParaRPr lang="en-US"/>
        </a:p>
      </dgm:t>
    </dgm:pt>
    <dgm:pt modelId="{1647B5EB-1998-4ACF-BEE8-556D456498E0}">
      <dgm:prSet phldrT="[Text]"/>
      <dgm:spPr/>
      <dgm:t>
        <a:bodyPr/>
        <a:lstStyle/>
        <a:p>
          <a:r>
            <a:rPr lang="en-US" dirty="0"/>
            <a:t>3</a:t>
          </a:r>
        </a:p>
      </dgm:t>
    </dgm:pt>
    <dgm:pt modelId="{258D7F04-CC72-426D-B8B1-4E6B51F5D359}" type="parTrans" cxnId="{2B035BD2-0B65-4D7A-AC84-153E9522DF3C}">
      <dgm:prSet/>
      <dgm:spPr/>
      <dgm:t>
        <a:bodyPr/>
        <a:lstStyle/>
        <a:p>
          <a:endParaRPr lang="en-US"/>
        </a:p>
      </dgm:t>
    </dgm:pt>
    <dgm:pt modelId="{654223AE-0D71-492B-B92F-6CAEE1B5DB70}" type="sibTrans" cxnId="{2B035BD2-0B65-4D7A-AC84-153E9522DF3C}">
      <dgm:prSet/>
      <dgm:spPr/>
      <dgm:t>
        <a:bodyPr/>
        <a:lstStyle/>
        <a:p>
          <a:endParaRPr lang="en-US"/>
        </a:p>
      </dgm:t>
    </dgm:pt>
    <dgm:pt modelId="{B7FA2017-F648-497D-9456-EF3759036AC9}">
      <dgm:prSet/>
      <dgm:spPr/>
      <dgm:t>
        <a:bodyPr/>
        <a:lstStyle/>
        <a:p>
          <a:r>
            <a:rPr lang="en-US" dirty="0"/>
            <a:t>4</a:t>
          </a:r>
        </a:p>
      </dgm:t>
    </dgm:pt>
    <dgm:pt modelId="{60C3B952-FD5E-462A-A32F-E29728BB14A3}" type="parTrans" cxnId="{3B7EEBFF-4F19-4139-B35C-93F2FAE13745}">
      <dgm:prSet/>
      <dgm:spPr/>
      <dgm:t>
        <a:bodyPr/>
        <a:lstStyle/>
        <a:p>
          <a:endParaRPr lang="en-US"/>
        </a:p>
      </dgm:t>
    </dgm:pt>
    <dgm:pt modelId="{B309700A-EBA5-4FE6-9723-079EC48D4570}" type="sibTrans" cxnId="{3B7EEBFF-4F19-4139-B35C-93F2FAE13745}">
      <dgm:prSet/>
      <dgm:spPr/>
      <dgm:t>
        <a:bodyPr/>
        <a:lstStyle/>
        <a:p>
          <a:endParaRPr lang="en-US"/>
        </a:p>
      </dgm:t>
    </dgm:pt>
    <dgm:pt modelId="{749287E6-F15B-43B0-B0F3-11F653D5ABB5}">
      <dgm:prSet/>
      <dgm:spPr/>
      <dgm:t>
        <a:bodyPr/>
        <a:lstStyle/>
        <a:p>
          <a:r>
            <a:rPr lang="en-US" dirty="0"/>
            <a:t>5</a:t>
          </a:r>
        </a:p>
      </dgm:t>
    </dgm:pt>
    <dgm:pt modelId="{3FAD79C6-B35D-48D3-82E7-D79B9909B964}" type="parTrans" cxnId="{AD37C4A4-D05E-4BD3-931C-8D3A9C2786E7}">
      <dgm:prSet/>
      <dgm:spPr/>
      <dgm:t>
        <a:bodyPr/>
        <a:lstStyle/>
        <a:p>
          <a:endParaRPr lang="en-US"/>
        </a:p>
      </dgm:t>
    </dgm:pt>
    <dgm:pt modelId="{CF445770-1303-46AF-A8C7-65112BA56E8C}" type="sibTrans" cxnId="{AD37C4A4-D05E-4BD3-931C-8D3A9C2786E7}">
      <dgm:prSet/>
      <dgm:spPr/>
      <dgm:t>
        <a:bodyPr/>
        <a:lstStyle/>
        <a:p>
          <a:endParaRPr lang="en-US"/>
        </a:p>
      </dgm:t>
    </dgm:pt>
    <dgm:pt modelId="{686EC932-FD58-4044-871B-4942124A0FC3}">
      <dgm:prSet/>
      <dgm:spPr/>
      <dgm:t>
        <a:bodyPr/>
        <a:lstStyle/>
        <a:p>
          <a:r>
            <a:rPr lang="en-US" dirty="0"/>
            <a:t>6</a:t>
          </a:r>
        </a:p>
      </dgm:t>
    </dgm:pt>
    <dgm:pt modelId="{F75CFE39-1A69-4CD9-BB52-888FECA1B943}" type="parTrans" cxnId="{610A6A16-621E-494F-8404-864479938060}">
      <dgm:prSet/>
      <dgm:spPr/>
      <dgm:t>
        <a:bodyPr/>
        <a:lstStyle/>
        <a:p>
          <a:endParaRPr lang="en-US"/>
        </a:p>
      </dgm:t>
    </dgm:pt>
    <dgm:pt modelId="{43968496-180F-4500-9A25-1B2BC3445D6B}" type="sibTrans" cxnId="{610A6A16-621E-494F-8404-864479938060}">
      <dgm:prSet/>
      <dgm:spPr/>
      <dgm:t>
        <a:bodyPr/>
        <a:lstStyle/>
        <a:p>
          <a:endParaRPr lang="en-US"/>
        </a:p>
      </dgm:t>
    </dgm:pt>
    <dgm:pt modelId="{A15F1604-1611-4DF8-9196-EE0AEC0D2DD5}">
      <dgm:prSet/>
      <dgm:spPr/>
      <dgm:t>
        <a:bodyPr/>
        <a:lstStyle/>
        <a:p>
          <a:r>
            <a:rPr lang="en-US" dirty="0"/>
            <a:t>7</a:t>
          </a:r>
        </a:p>
      </dgm:t>
    </dgm:pt>
    <dgm:pt modelId="{25F9060A-1008-4637-A905-906D4D521021}" type="parTrans" cxnId="{D462CD07-5ED6-4F65-B6E6-5AB4A591727A}">
      <dgm:prSet/>
      <dgm:spPr/>
      <dgm:t>
        <a:bodyPr/>
        <a:lstStyle/>
        <a:p>
          <a:endParaRPr lang="en-US"/>
        </a:p>
      </dgm:t>
    </dgm:pt>
    <dgm:pt modelId="{36D78157-0B87-4CCC-A69A-355C9B250BE6}" type="sibTrans" cxnId="{D462CD07-5ED6-4F65-B6E6-5AB4A591727A}">
      <dgm:prSet/>
      <dgm:spPr/>
      <dgm:t>
        <a:bodyPr/>
        <a:lstStyle/>
        <a:p>
          <a:endParaRPr lang="en-US"/>
        </a:p>
      </dgm:t>
    </dgm:pt>
    <dgm:pt modelId="{5201E476-CEB8-43BF-8F80-F3CB0BBDB8BF}">
      <dgm:prSet/>
      <dgm:spPr/>
      <dgm:t>
        <a:bodyPr/>
        <a:lstStyle/>
        <a:p>
          <a:r>
            <a:rPr lang="en-US" dirty="0"/>
            <a:t>8</a:t>
          </a:r>
        </a:p>
      </dgm:t>
    </dgm:pt>
    <dgm:pt modelId="{1158D531-7C3B-491C-B1B6-35E2B56F542E}" type="parTrans" cxnId="{FE8B0F32-164D-4268-88BC-A44DCDA572FB}">
      <dgm:prSet/>
      <dgm:spPr/>
      <dgm:t>
        <a:bodyPr/>
        <a:lstStyle/>
        <a:p>
          <a:endParaRPr lang="en-US"/>
        </a:p>
      </dgm:t>
    </dgm:pt>
    <dgm:pt modelId="{395BE751-7306-4D38-A3B2-EF92AE822D46}" type="sibTrans" cxnId="{FE8B0F32-164D-4268-88BC-A44DCDA572FB}">
      <dgm:prSet/>
      <dgm:spPr/>
      <dgm:t>
        <a:bodyPr/>
        <a:lstStyle/>
        <a:p>
          <a:endParaRPr lang="en-US"/>
        </a:p>
      </dgm:t>
    </dgm:pt>
    <dgm:pt modelId="{38775276-A660-4E13-8998-51A4040A3F96}">
      <dgm:prSet/>
      <dgm:spPr/>
      <dgm:t>
        <a:bodyPr/>
        <a:lstStyle/>
        <a:p>
          <a:r>
            <a:rPr lang="en-US" dirty="0"/>
            <a:t>9</a:t>
          </a:r>
        </a:p>
      </dgm:t>
    </dgm:pt>
    <dgm:pt modelId="{55EA6A9E-19F2-48BB-8369-B1E8E0DFCC22}" type="parTrans" cxnId="{298CE191-AE1A-47BA-9F96-05C38E23B6B2}">
      <dgm:prSet/>
      <dgm:spPr/>
      <dgm:t>
        <a:bodyPr/>
        <a:lstStyle/>
        <a:p>
          <a:endParaRPr lang="en-US"/>
        </a:p>
      </dgm:t>
    </dgm:pt>
    <dgm:pt modelId="{F901BE0C-DB8C-46E0-9C9E-22B7547F81ED}" type="sibTrans" cxnId="{298CE191-AE1A-47BA-9F96-05C38E23B6B2}">
      <dgm:prSet/>
      <dgm:spPr/>
      <dgm:t>
        <a:bodyPr/>
        <a:lstStyle/>
        <a:p>
          <a:endParaRPr lang="en-US"/>
        </a:p>
      </dgm:t>
    </dgm:pt>
    <dgm:pt modelId="{A981DDBD-F320-4D36-8848-43254EBC97F3}">
      <dgm:prSet/>
      <dgm:spPr/>
      <dgm:t>
        <a:bodyPr/>
        <a:lstStyle/>
        <a:p>
          <a:r>
            <a:rPr lang="en-US" dirty="0"/>
            <a:t>10</a:t>
          </a:r>
        </a:p>
      </dgm:t>
    </dgm:pt>
    <dgm:pt modelId="{EF83F582-6499-4C16-BF3D-77F0D87C07C8}" type="parTrans" cxnId="{A84EB18A-8808-4B07-8C13-81FF908E4EA1}">
      <dgm:prSet/>
      <dgm:spPr/>
      <dgm:t>
        <a:bodyPr/>
        <a:lstStyle/>
        <a:p>
          <a:endParaRPr lang="en-US"/>
        </a:p>
      </dgm:t>
    </dgm:pt>
    <dgm:pt modelId="{743E5F7C-5DDC-4CDC-97CE-921AD530631E}" type="sibTrans" cxnId="{A84EB18A-8808-4B07-8C13-81FF908E4EA1}">
      <dgm:prSet/>
      <dgm:spPr/>
      <dgm:t>
        <a:bodyPr/>
        <a:lstStyle/>
        <a:p>
          <a:endParaRPr lang="en-US"/>
        </a:p>
      </dgm:t>
    </dgm:pt>
    <dgm:pt modelId="{7DEDB0BE-7956-48D4-83D1-2CF5E7290AAF}" type="pres">
      <dgm:prSet presAssocID="{9F6B9E7A-135D-4F0A-9997-7D95744ABD44}" presName="Name0" presStyleCnt="0">
        <dgm:presLayoutVars>
          <dgm:chMax val="11"/>
          <dgm:chPref val="11"/>
          <dgm:dir/>
          <dgm:resizeHandles/>
        </dgm:presLayoutVars>
      </dgm:prSet>
      <dgm:spPr/>
    </dgm:pt>
    <dgm:pt modelId="{E406EE90-81E9-4DAF-A467-E2BB3F09A9A3}" type="pres">
      <dgm:prSet presAssocID="{A981DDBD-F320-4D36-8848-43254EBC97F3}" presName="Accent10" presStyleCnt="0"/>
      <dgm:spPr/>
    </dgm:pt>
    <dgm:pt modelId="{4783CB4D-606A-4564-B3B6-9E0747366D8D}" type="pres">
      <dgm:prSet presAssocID="{A981DDBD-F320-4D36-8848-43254EBC97F3}" presName="Accent" presStyleLbl="node1" presStyleIdx="0" presStyleCnt="10"/>
      <dgm:spPr/>
    </dgm:pt>
    <dgm:pt modelId="{68E11D4F-9007-4F4B-BC18-DECF152AE186}" type="pres">
      <dgm:prSet presAssocID="{A981DDBD-F320-4D36-8848-43254EBC97F3}" presName="ParentBackground10" presStyleCnt="0"/>
      <dgm:spPr/>
    </dgm:pt>
    <dgm:pt modelId="{2FB17F0F-E0A9-4C4F-A57F-7BF72ECA0BEB}" type="pres">
      <dgm:prSet presAssocID="{A981DDBD-F320-4D36-8848-43254EBC97F3}" presName="ParentBackground" presStyleLbl="fgAcc1" presStyleIdx="0" presStyleCnt="10"/>
      <dgm:spPr/>
    </dgm:pt>
    <dgm:pt modelId="{0B2CEF27-AB62-4C8A-A469-2A2BB61375E5}" type="pres">
      <dgm:prSet presAssocID="{A981DDBD-F320-4D36-8848-43254EBC97F3}" presName="Parent10" presStyleLbl="revTx" presStyleIdx="0" presStyleCnt="0">
        <dgm:presLayoutVars>
          <dgm:chMax val="1"/>
          <dgm:chPref val="1"/>
          <dgm:bulletEnabled val="1"/>
        </dgm:presLayoutVars>
      </dgm:prSet>
      <dgm:spPr/>
    </dgm:pt>
    <dgm:pt modelId="{3988E767-CE96-4F92-BD35-6492406678FE}" type="pres">
      <dgm:prSet presAssocID="{38775276-A660-4E13-8998-51A4040A3F96}" presName="Accent9" presStyleCnt="0"/>
      <dgm:spPr/>
    </dgm:pt>
    <dgm:pt modelId="{7F4D476B-E82F-46EF-8403-27AF6F4DA661}" type="pres">
      <dgm:prSet presAssocID="{38775276-A660-4E13-8998-51A4040A3F96}" presName="Accent" presStyleLbl="node1" presStyleIdx="1" presStyleCnt="10"/>
      <dgm:spPr/>
    </dgm:pt>
    <dgm:pt modelId="{2A82F626-0252-48B6-BD05-B41C9EA84F2C}" type="pres">
      <dgm:prSet presAssocID="{38775276-A660-4E13-8998-51A4040A3F96}" presName="ParentBackground9" presStyleCnt="0"/>
      <dgm:spPr/>
    </dgm:pt>
    <dgm:pt modelId="{8F5CDB15-83AF-4855-A5D2-9D965F1E397C}" type="pres">
      <dgm:prSet presAssocID="{38775276-A660-4E13-8998-51A4040A3F96}" presName="ParentBackground" presStyleLbl="fgAcc1" presStyleIdx="1" presStyleCnt="10"/>
      <dgm:spPr/>
    </dgm:pt>
    <dgm:pt modelId="{E0A21434-44B8-4D4F-A4BB-6AD480F0ADC8}" type="pres">
      <dgm:prSet presAssocID="{38775276-A660-4E13-8998-51A4040A3F96}" presName="Parent9" presStyleLbl="revTx" presStyleIdx="0" presStyleCnt="0">
        <dgm:presLayoutVars>
          <dgm:chMax val="1"/>
          <dgm:chPref val="1"/>
          <dgm:bulletEnabled val="1"/>
        </dgm:presLayoutVars>
      </dgm:prSet>
      <dgm:spPr/>
    </dgm:pt>
    <dgm:pt modelId="{0F569412-C981-4D77-844E-5AB9E2F810F8}" type="pres">
      <dgm:prSet presAssocID="{5201E476-CEB8-43BF-8F80-F3CB0BBDB8BF}" presName="Accent8" presStyleCnt="0"/>
      <dgm:spPr/>
    </dgm:pt>
    <dgm:pt modelId="{E39AAA02-D410-4ED6-9A65-00ABE1BC64E8}" type="pres">
      <dgm:prSet presAssocID="{5201E476-CEB8-43BF-8F80-F3CB0BBDB8BF}" presName="Accent" presStyleLbl="node1" presStyleIdx="2" presStyleCnt="10"/>
      <dgm:spPr/>
    </dgm:pt>
    <dgm:pt modelId="{8BE9F4F8-3E83-44F8-86A3-45E00454AF75}" type="pres">
      <dgm:prSet presAssocID="{5201E476-CEB8-43BF-8F80-F3CB0BBDB8BF}" presName="ParentBackground8" presStyleCnt="0"/>
      <dgm:spPr/>
    </dgm:pt>
    <dgm:pt modelId="{C32D58E7-B294-4AE3-82D0-C673EAA31AE5}" type="pres">
      <dgm:prSet presAssocID="{5201E476-CEB8-43BF-8F80-F3CB0BBDB8BF}" presName="ParentBackground" presStyleLbl="fgAcc1" presStyleIdx="2" presStyleCnt="10"/>
      <dgm:spPr/>
    </dgm:pt>
    <dgm:pt modelId="{ABAA837A-BF58-430B-A33C-CA368402FEEA}" type="pres">
      <dgm:prSet presAssocID="{5201E476-CEB8-43BF-8F80-F3CB0BBDB8BF}" presName="Parent8" presStyleLbl="revTx" presStyleIdx="0" presStyleCnt="0">
        <dgm:presLayoutVars>
          <dgm:chMax val="1"/>
          <dgm:chPref val="1"/>
          <dgm:bulletEnabled val="1"/>
        </dgm:presLayoutVars>
      </dgm:prSet>
      <dgm:spPr/>
    </dgm:pt>
    <dgm:pt modelId="{0F249A6E-3DB6-4EB9-9F5F-09D68468DA37}" type="pres">
      <dgm:prSet presAssocID="{A15F1604-1611-4DF8-9196-EE0AEC0D2DD5}" presName="Accent7" presStyleCnt="0"/>
      <dgm:spPr/>
    </dgm:pt>
    <dgm:pt modelId="{F3A45CCF-660A-4D27-A416-CC9BF449F703}" type="pres">
      <dgm:prSet presAssocID="{A15F1604-1611-4DF8-9196-EE0AEC0D2DD5}" presName="Accent" presStyleLbl="node1" presStyleIdx="3" presStyleCnt="10"/>
      <dgm:spPr/>
    </dgm:pt>
    <dgm:pt modelId="{D09B1F3A-A612-49BF-9003-E0AB7B4BC247}" type="pres">
      <dgm:prSet presAssocID="{A15F1604-1611-4DF8-9196-EE0AEC0D2DD5}" presName="ParentBackground7" presStyleCnt="0"/>
      <dgm:spPr/>
    </dgm:pt>
    <dgm:pt modelId="{5243F437-CB75-445B-90F4-65A952B8A2D0}" type="pres">
      <dgm:prSet presAssocID="{A15F1604-1611-4DF8-9196-EE0AEC0D2DD5}" presName="ParentBackground" presStyleLbl="fgAcc1" presStyleIdx="3" presStyleCnt="10"/>
      <dgm:spPr/>
    </dgm:pt>
    <dgm:pt modelId="{8D501D9E-CE1F-45DC-9778-B62C37BAB4A7}" type="pres">
      <dgm:prSet presAssocID="{A15F1604-1611-4DF8-9196-EE0AEC0D2DD5}" presName="Parent7" presStyleLbl="revTx" presStyleIdx="0" presStyleCnt="0">
        <dgm:presLayoutVars>
          <dgm:chMax val="1"/>
          <dgm:chPref val="1"/>
          <dgm:bulletEnabled val="1"/>
        </dgm:presLayoutVars>
      </dgm:prSet>
      <dgm:spPr/>
    </dgm:pt>
    <dgm:pt modelId="{82358D19-139E-41E1-B10F-F062421FE059}" type="pres">
      <dgm:prSet presAssocID="{686EC932-FD58-4044-871B-4942124A0FC3}" presName="Accent6" presStyleCnt="0"/>
      <dgm:spPr/>
    </dgm:pt>
    <dgm:pt modelId="{E957464E-6E3B-48EF-BF59-AA6A4930665D}" type="pres">
      <dgm:prSet presAssocID="{686EC932-FD58-4044-871B-4942124A0FC3}" presName="Accent" presStyleLbl="node1" presStyleIdx="4" presStyleCnt="10"/>
      <dgm:spPr/>
    </dgm:pt>
    <dgm:pt modelId="{D80DA3BD-3322-400E-8C58-3730A27F42F5}" type="pres">
      <dgm:prSet presAssocID="{686EC932-FD58-4044-871B-4942124A0FC3}" presName="ParentBackground6" presStyleCnt="0"/>
      <dgm:spPr/>
    </dgm:pt>
    <dgm:pt modelId="{FAB0740D-1AD8-4ECF-B312-646589580669}" type="pres">
      <dgm:prSet presAssocID="{686EC932-FD58-4044-871B-4942124A0FC3}" presName="ParentBackground" presStyleLbl="fgAcc1" presStyleIdx="4" presStyleCnt="10"/>
      <dgm:spPr/>
    </dgm:pt>
    <dgm:pt modelId="{A6F62AD9-45BC-4222-84C6-754C1DC343D6}" type="pres">
      <dgm:prSet presAssocID="{686EC932-FD58-4044-871B-4942124A0FC3}" presName="Parent6" presStyleLbl="revTx" presStyleIdx="0" presStyleCnt="0">
        <dgm:presLayoutVars>
          <dgm:chMax val="1"/>
          <dgm:chPref val="1"/>
          <dgm:bulletEnabled val="1"/>
        </dgm:presLayoutVars>
      </dgm:prSet>
      <dgm:spPr/>
    </dgm:pt>
    <dgm:pt modelId="{B64AD5DE-F9A0-4346-8BB6-8D1E410D8AC0}" type="pres">
      <dgm:prSet presAssocID="{749287E6-F15B-43B0-B0F3-11F653D5ABB5}" presName="Accent5" presStyleCnt="0"/>
      <dgm:spPr/>
    </dgm:pt>
    <dgm:pt modelId="{64E91489-1043-4D87-A897-5A3DCE1D9209}" type="pres">
      <dgm:prSet presAssocID="{749287E6-F15B-43B0-B0F3-11F653D5ABB5}" presName="Accent" presStyleLbl="node1" presStyleIdx="5" presStyleCnt="10"/>
      <dgm:spPr/>
    </dgm:pt>
    <dgm:pt modelId="{EED6526F-A3E7-4EF2-B03D-E2954B1178D9}" type="pres">
      <dgm:prSet presAssocID="{749287E6-F15B-43B0-B0F3-11F653D5ABB5}" presName="ParentBackground5" presStyleCnt="0"/>
      <dgm:spPr/>
    </dgm:pt>
    <dgm:pt modelId="{556F3881-695B-4690-B121-8B6FCC0D6E09}" type="pres">
      <dgm:prSet presAssocID="{749287E6-F15B-43B0-B0F3-11F653D5ABB5}" presName="ParentBackground" presStyleLbl="fgAcc1" presStyleIdx="5" presStyleCnt="10"/>
      <dgm:spPr/>
    </dgm:pt>
    <dgm:pt modelId="{BA9BB684-CFD0-4068-AA24-E8854E877921}" type="pres">
      <dgm:prSet presAssocID="{749287E6-F15B-43B0-B0F3-11F653D5ABB5}" presName="Parent5" presStyleLbl="revTx" presStyleIdx="0" presStyleCnt="0">
        <dgm:presLayoutVars>
          <dgm:chMax val="1"/>
          <dgm:chPref val="1"/>
          <dgm:bulletEnabled val="1"/>
        </dgm:presLayoutVars>
      </dgm:prSet>
      <dgm:spPr/>
    </dgm:pt>
    <dgm:pt modelId="{C100C47D-1224-4144-802B-24660E101121}" type="pres">
      <dgm:prSet presAssocID="{B7FA2017-F648-497D-9456-EF3759036AC9}" presName="Accent4" presStyleCnt="0"/>
      <dgm:spPr/>
    </dgm:pt>
    <dgm:pt modelId="{434FF00B-3581-4F76-9007-3CE2B5625940}" type="pres">
      <dgm:prSet presAssocID="{B7FA2017-F648-497D-9456-EF3759036AC9}" presName="Accent" presStyleLbl="node1" presStyleIdx="6" presStyleCnt="10"/>
      <dgm:spPr/>
    </dgm:pt>
    <dgm:pt modelId="{59D4452C-E41D-4DC4-96BF-959920AECB88}" type="pres">
      <dgm:prSet presAssocID="{B7FA2017-F648-497D-9456-EF3759036AC9}" presName="ParentBackground4" presStyleCnt="0"/>
      <dgm:spPr/>
    </dgm:pt>
    <dgm:pt modelId="{2746CE96-5C95-4E12-9A39-430B00FDD2F8}" type="pres">
      <dgm:prSet presAssocID="{B7FA2017-F648-497D-9456-EF3759036AC9}" presName="ParentBackground" presStyleLbl="fgAcc1" presStyleIdx="6" presStyleCnt="10"/>
      <dgm:spPr/>
    </dgm:pt>
    <dgm:pt modelId="{3736AB8D-14EC-41BF-A9D0-259627C8889F}" type="pres">
      <dgm:prSet presAssocID="{B7FA2017-F648-497D-9456-EF3759036AC9}" presName="Parent4" presStyleLbl="revTx" presStyleIdx="0" presStyleCnt="0">
        <dgm:presLayoutVars>
          <dgm:chMax val="1"/>
          <dgm:chPref val="1"/>
          <dgm:bulletEnabled val="1"/>
        </dgm:presLayoutVars>
      </dgm:prSet>
      <dgm:spPr/>
    </dgm:pt>
    <dgm:pt modelId="{C91A8D04-D3E5-43AF-97B9-59401140ED4B}" type="pres">
      <dgm:prSet presAssocID="{1647B5EB-1998-4ACF-BEE8-556D456498E0}" presName="Accent3" presStyleCnt="0"/>
      <dgm:spPr/>
    </dgm:pt>
    <dgm:pt modelId="{6349D868-2717-4BED-BE9B-430FE3F58912}" type="pres">
      <dgm:prSet presAssocID="{1647B5EB-1998-4ACF-BEE8-556D456498E0}" presName="Accent" presStyleLbl="node1" presStyleIdx="7" presStyleCnt="10"/>
      <dgm:spPr/>
    </dgm:pt>
    <dgm:pt modelId="{7C7C8BE8-0E49-410A-B280-7F0DECB8B439}" type="pres">
      <dgm:prSet presAssocID="{1647B5EB-1998-4ACF-BEE8-556D456498E0}" presName="ParentBackground3" presStyleCnt="0"/>
      <dgm:spPr/>
    </dgm:pt>
    <dgm:pt modelId="{C5CE57EE-DB26-450E-AB6C-D29FE2F4C7A1}" type="pres">
      <dgm:prSet presAssocID="{1647B5EB-1998-4ACF-BEE8-556D456498E0}" presName="ParentBackground" presStyleLbl="fgAcc1" presStyleIdx="7" presStyleCnt="10"/>
      <dgm:spPr/>
    </dgm:pt>
    <dgm:pt modelId="{5C018C9B-881E-4C8A-8D38-DAA7584D079C}" type="pres">
      <dgm:prSet presAssocID="{1647B5EB-1998-4ACF-BEE8-556D456498E0}" presName="Parent3" presStyleLbl="revTx" presStyleIdx="0" presStyleCnt="0">
        <dgm:presLayoutVars>
          <dgm:chMax val="1"/>
          <dgm:chPref val="1"/>
          <dgm:bulletEnabled val="1"/>
        </dgm:presLayoutVars>
      </dgm:prSet>
      <dgm:spPr/>
    </dgm:pt>
    <dgm:pt modelId="{6BA134E1-8F4C-4C3F-ACAB-1C7890BCF9CA}" type="pres">
      <dgm:prSet presAssocID="{12B1B4F3-4528-4B35-8C6A-6B5A0FD51643}" presName="Accent2" presStyleCnt="0"/>
      <dgm:spPr/>
    </dgm:pt>
    <dgm:pt modelId="{F7E3A6D2-193E-4E3E-B3F3-56FCA47D231B}" type="pres">
      <dgm:prSet presAssocID="{12B1B4F3-4528-4B35-8C6A-6B5A0FD51643}" presName="Accent" presStyleLbl="node1" presStyleIdx="8" presStyleCnt="10"/>
      <dgm:spPr/>
    </dgm:pt>
    <dgm:pt modelId="{4B390839-3C9E-4EEE-B6C6-940D98FBBDD2}" type="pres">
      <dgm:prSet presAssocID="{12B1B4F3-4528-4B35-8C6A-6B5A0FD51643}" presName="ParentBackground2" presStyleCnt="0"/>
      <dgm:spPr/>
    </dgm:pt>
    <dgm:pt modelId="{3B96806A-6A2A-4BE1-8FFB-D26A31A10D43}" type="pres">
      <dgm:prSet presAssocID="{12B1B4F3-4528-4B35-8C6A-6B5A0FD51643}" presName="ParentBackground" presStyleLbl="fgAcc1" presStyleIdx="8" presStyleCnt="10"/>
      <dgm:spPr/>
    </dgm:pt>
    <dgm:pt modelId="{2B963EFF-EDAF-4F3A-97D8-D6F646A31498}" type="pres">
      <dgm:prSet presAssocID="{12B1B4F3-4528-4B35-8C6A-6B5A0FD51643}" presName="Parent2" presStyleLbl="revTx" presStyleIdx="0" presStyleCnt="0">
        <dgm:presLayoutVars>
          <dgm:chMax val="1"/>
          <dgm:chPref val="1"/>
          <dgm:bulletEnabled val="1"/>
        </dgm:presLayoutVars>
      </dgm:prSet>
      <dgm:spPr/>
    </dgm:pt>
    <dgm:pt modelId="{CD13CC5A-A4E9-44AF-B774-7AE50574ECDB}" type="pres">
      <dgm:prSet presAssocID="{BA677132-1427-42AE-A63B-5D1509066849}" presName="Accent1" presStyleCnt="0"/>
      <dgm:spPr/>
    </dgm:pt>
    <dgm:pt modelId="{E12F704F-F5EA-436D-B0D3-5F2E458E0531}" type="pres">
      <dgm:prSet presAssocID="{BA677132-1427-42AE-A63B-5D1509066849}" presName="Accent" presStyleLbl="node1" presStyleIdx="9" presStyleCnt="10"/>
      <dgm:spPr/>
    </dgm:pt>
    <dgm:pt modelId="{DF9CD2DF-9DFE-42FB-8A75-56AE0B9F8C34}" type="pres">
      <dgm:prSet presAssocID="{BA677132-1427-42AE-A63B-5D1509066849}" presName="ParentBackground1" presStyleCnt="0"/>
      <dgm:spPr/>
    </dgm:pt>
    <dgm:pt modelId="{2779D4A7-EC25-41E0-9CF6-19ED10704EB7}" type="pres">
      <dgm:prSet presAssocID="{BA677132-1427-42AE-A63B-5D1509066849}" presName="ParentBackground" presStyleLbl="fgAcc1" presStyleIdx="9" presStyleCnt="10"/>
      <dgm:spPr/>
    </dgm:pt>
    <dgm:pt modelId="{C726A968-5207-40C1-BF2C-482D55F0FD97}" type="pres">
      <dgm:prSet presAssocID="{BA677132-1427-42AE-A63B-5D1509066849}" presName="Parent1" presStyleLbl="revTx" presStyleIdx="0" presStyleCnt="0">
        <dgm:presLayoutVars>
          <dgm:chMax val="1"/>
          <dgm:chPref val="1"/>
          <dgm:bulletEnabled val="1"/>
        </dgm:presLayoutVars>
      </dgm:prSet>
      <dgm:spPr/>
    </dgm:pt>
  </dgm:ptLst>
  <dgm:cxnLst>
    <dgm:cxn modelId="{D462CD07-5ED6-4F65-B6E6-5AB4A591727A}" srcId="{9F6B9E7A-135D-4F0A-9997-7D95744ABD44}" destId="{A15F1604-1611-4DF8-9196-EE0AEC0D2DD5}" srcOrd="6" destOrd="0" parTransId="{25F9060A-1008-4637-A905-906D4D521021}" sibTransId="{36D78157-0B87-4CCC-A69A-355C9B250BE6}"/>
    <dgm:cxn modelId="{610A6A16-621E-494F-8404-864479938060}" srcId="{9F6B9E7A-135D-4F0A-9997-7D95744ABD44}" destId="{686EC932-FD58-4044-871B-4942124A0FC3}" srcOrd="5" destOrd="0" parTransId="{F75CFE39-1A69-4CD9-BB52-888FECA1B943}" sibTransId="{43968496-180F-4500-9A25-1B2BC3445D6B}"/>
    <dgm:cxn modelId="{CC0D431F-37A4-4496-89B9-5FBCA8C7084A}" type="presOf" srcId="{A981DDBD-F320-4D36-8848-43254EBC97F3}" destId="{0B2CEF27-AB62-4C8A-A469-2A2BB61375E5}" srcOrd="1" destOrd="0" presId="urn:microsoft.com/office/officeart/2011/layout/CircleProcess"/>
    <dgm:cxn modelId="{D256062D-7937-4298-A002-09DE5138C828}" type="presOf" srcId="{B7FA2017-F648-497D-9456-EF3759036AC9}" destId="{2746CE96-5C95-4E12-9A39-430B00FDD2F8}" srcOrd="0" destOrd="0" presId="urn:microsoft.com/office/officeart/2011/layout/CircleProcess"/>
    <dgm:cxn modelId="{9AB07531-86C7-4A21-B005-A80EFFBDE1A9}" type="presOf" srcId="{9F6B9E7A-135D-4F0A-9997-7D95744ABD44}" destId="{7DEDB0BE-7956-48D4-83D1-2CF5E7290AAF}" srcOrd="0" destOrd="0" presId="urn:microsoft.com/office/officeart/2011/layout/CircleProcess"/>
    <dgm:cxn modelId="{FE8B0F32-164D-4268-88BC-A44DCDA572FB}" srcId="{9F6B9E7A-135D-4F0A-9997-7D95744ABD44}" destId="{5201E476-CEB8-43BF-8F80-F3CB0BBDB8BF}" srcOrd="7" destOrd="0" parTransId="{1158D531-7C3B-491C-B1B6-35E2B56F542E}" sibTransId="{395BE751-7306-4D38-A3B2-EF92AE822D46}"/>
    <dgm:cxn modelId="{60AAE040-4E31-4EE8-8D56-D6168A3CBE43}" type="presOf" srcId="{BA677132-1427-42AE-A63B-5D1509066849}" destId="{2779D4A7-EC25-41E0-9CF6-19ED10704EB7}" srcOrd="0" destOrd="0" presId="urn:microsoft.com/office/officeart/2011/layout/CircleProcess"/>
    <dgm:cxn modelId="{DF89775D-DD8D-47F1-8720-D1F6DC337BA8}" type="presOf" srcId="{12B1B4F3-4528-4B35-8C6A-6B5A0FD51643}" destId="{2B963EFF-EDAF-4F3A-97D8-D6F646A31498}" srcOrd="1" destOrd="0" presId="urn:microsoft.com/office/officeart/2011/layout/CircleProcess"/>
    <dgm:cxn modelId="{93556146-B7CF-48CD-B52F-72FA9E553FDA}" type="presOf" srcId="{A981DDBD-F320-4D36-8848-43254EBC97F3}" destId="{2FB17F0F-E0A9-4C4F-A57F-7BF72ECA0BEB}" srcOrd="0" destOrd="0" presId="urn:microsoft.com/office/officeart/2011/layout/CircleProcess"/>
    <dgm:cxn modelId="{5CAFB046-EFE3-4246-B5D5-917F2BF8A841}" type="presOf" srcId="{686EC932-FD58-4044-871B-4942124A0FC3}" destId="{A6F62AD9-45BC-4222-84C6-754C1DC343D6}" srcOrd="1" destOrd="0" presId="urn:microsoft.com/office/officeart/2011/layout/CircleProcess"/>
    <dgm:cxn modelId="{7C7B254D-A827-4C94-8236-2DD742A5584F}" type="presOf" srcId="{1647B5EB-1998-4ACF-BEE8-556D456498E0}" destId="{C5CE57EE-DB26-450E-AB6C-D29FE2F4C7A1}" srcOrd="0" destOrd="0" presId="urn:microsoft.com/office/officeart/2011/layout/CircleProcess"/>
    <dgm:cxn modelId="{B08CCE74-BBF7-4D84-9372-AB6707247F51}" type="presOf" srcId="{38775276-A660-4E13-8998-51A4040A3F96}" destId="{E0A21434-44B8-4D4F-A4BB-6AD480F0ADC8}" srcOrd="1" destOrd="0" presId="urn:microsoft.com/office/officeart/2011/layout/CircleProcess"/>
    <dgm:cxn modelId="{057C4559-FCAE-4F75-941B-C5A3D87D2CA9}" type="presOf" srcId="{749287E6-F15B-43B0-B0F3-11F653D5ABB5}" destId="{556F3881-695B-4690-B121-8B6FCC0D6E09}" srcOrd="0" destOrd="0" presId="urn:microsoft.com/office/officeart/2011/layout/CircleProcess"/>
    <dgm:cxn modelId="{7F5DEB7D-B1FC-40B7-BA43-5B44610F207C}" srcId="{9F6B9E7A-135D-4F0A-9997-7D95744ABD44}" destId="{12B1B4F3-4528-4B35-8C6A-6B5A0FD51643}" srcOrd="1" destOrd="0" parTransId="{FA366DC6-F746-4294-9D0E-6B63517F0ABA}" sibTransId="{4307DEC7-82D2-44A6-80AE-E779464A9CCE}"/>
    <dgm:cxn modelId="{3B720888-2735-4D4B-BCC4-A2024A0D37DF}" type="presOf" srcId="{1647B5EB-1998-4ACF-BEE8-556D456498E0}" destId="{5C018C9B-881E-4C8A-8D38-DAA7584D079C}" srcOrd="1" destOrd="0" presId="urn:microsoft.com/office/officeart/2011/layout/CircleProcess"/>
    <dgm:cxn modelId="{A84EB18A-8808-4B07-8C13-81FF908E4EA1}" srcId="{9F6B9E7A-135D-4F0A-9997-7D95744ABD44}" destId="{A981DDBD-F320-4D36-8848-43254EBC97F3}" srcOrd="9" destOrd="0" parTransId="{EF83F582-6499-4C16-BF3D-77F0D87C07C8}" sibTransId="{743E5F7C-5DDC-4CDC-97CE-921AD530631E}"/>
    <dgm:cxn modelId="{2E1B7890-285B-43F5-BB87-9E695C087897}" type="presOf" srcId="{12B1B4F3-4528-4B35-8C6A-6B5A0FD51643}" destId="{3B96806A-6A2A-4BE1-8FFB-D26A31A10D43}" srcOrd="0" destOrd="0" presId="urn:microsoft.com/office/officeart/2011/layout/CircleProcess"/>
    <dgm:cxn modelId="{298CE191-AE1A-47BA-9F96-05C38E23B6B2}" srcId="{9F6B9E7A-135D-4F0A-9997-7D95744ABD44}" destId="{38775276-A660-4E13-8998-51A4040A3F96}" srcOrd="8" destOrd="0" parTransId="{55EA6A9E-19F2-48BB-8369-B1E8E0DFCC22}" sibTransId="{F901BE0C-DB8C-46E0-9C9E-22B7547F81ED}"/>
    <dgm:cxn modelId="{278CC39D-66DC-4BD3-B0E5-C1ACE4FB5FAE}" type="presOf" srcId="{38775276-A660-4E13-8998-51A4040A3F96}" destId="{8F5CDB15-83AF-4855-A5D2-9D965F1E397C}" srcOrd="0" destOrd="0" presId="urn:microsoft.com/office/officeart/2011/layout/CircleProcess"/>
    <dgm:cxn modelId="{AD37C4A4-D05E-4BD3-931C-8D3A9C2786E7}" srcId="{9F6B9E7A-135D-4F0A-9997-7D95744ABD44}" destId="{749287E6-F15B-43B0-B0F3-11F653D5ABB5}" srcOrd="4" destOrd="0" parTransId="{3FAD79C6-B35D-48D3-82E7-D79B9909B964}" sibTransId="{CF445770-1303-46AF-A8C7-65112BA56E8C}"/>
    <dgm:cxn modelId="{C380E9A4-AC88-4BB8-906E-D094FD0B7196}" type="presOf" srcId="{5201E476-CEB8-43BF-8F80-F3CB0BBDB8BF}" destId="{ABAA837A-BF58-430B-A33C-CA368402FEEA}" srcOrd="1" destOrd="0" presId="urn:microsoft.com/office/officeart/2011/layout/CircleProcess"/>
    <dgm:cxn modelId="{76017CA7-0A5A-476B-8CC4-5CFB6FEC93DA}" type="presOf" srcId="{686EC932-FD58-4044-871B-4942124A0FC3}" destId="{FAB0740D-1AD8-4ECF-B312-646589580669}" srcOrd="0" destOrd="0" presId="urn:microsoft.com/office/officeart/2011/layout/CircleProcess"/>
    <dgm:cxn modelId="{BC23B8B1-B276-4B81-AD3F-4D620D789638}" type="presOf" srcId="{BA677132-1427-42AE-A63B-5D1509066849}" destId="{C726A968-5207-40C1-BF2C-482D55F0FD97}" srcOrd="1" destOrd="0" presId="urn:microsoft.com/office/officeart/2011/layout/CircleProcess"/>
    <dgm:cxn modelId="{2F8C32B3-ECF9-4421-A287-6D37F6073CA7}" type="presOf" srcId="{B7FA2017-F648-497D-9456-EF3759036AC9}" destId="{3736AB8D-14EC-41BF-A9D0-259627C8889F}" srcOrd="1" destOrd="0" presId="urn:microsoft.com/office/officeart/2011/layout/CircleProcess"/>
    <dgm:cxn modelId="{5169EDC8-2CED-4240-A08A-722BEF8D7F9F}" type="presOf" srcId="{A15F1604-1611-4DF8-9196-EE0AEC0D2DD5}" destId="{8D501D9E-CE1F-45DC-9778-B62C37BAB4A7}" srcOrd="1" destOrd="0" presId="urn:microsoft.com/office/officeart/2011/layout/CircleProcess"/>
    <dgm:cxn modelId="{2B035BD2-0B65-4D7A-AC84-153E9522DF3C}" srcId="{9F6B9E7A-135D-4F0A-9997-7D95744ABD44}" destId="{1647B5EB-1998-4ACF-BEE8-556D456498E0}" srcOrd="2" destOrd="0" parTransId="{258D7F04-CC72-426D-B8B1-4E6B51F5D359}" sibTransId="{654223AE-0D71-492B-B92F-6CAEE1B5DB70}"/>
    <dgm:cxn modelId="{FC4CEFD4-EE4C-4E9F-AB02-BFFF59CCECFE}" type="presOf" srcId="{A15F1604-1611-4DF8-9196-EE0AEC0D2DD5}" destId="{5243F437-CB75-445B-90F4-65A952B8A2D0}" srcOrd="0" destOrd="0" presId="urn:microsoft.com/office/officeart/2011/layout/CircleProcess"/>
    <dgm:cxn modelId="{215946D6-1600-4C7A-9E29-6336EDCBE436}" srcId="{9F6B9E7A-135D-4F0A-9997-7D95744ABD44}" destId="{BA677132-1427-42AE-A63B-5D1509066849}" srcOrd="0" destOrd="0" parTransId="{0BC59FC7-DEFD-492F-A72F-340C83455DF9}" sibTransId="{3CFE0ABC-295C-45FB-9997-6F8CA9513A1F}"/>
    <dgm:cxn modelId="{333CE0E4-AF06-440A-A64C-8C2439CB511E}" type="presOf" srcId="{5201E476-CEB8-43BF-8F80-F3CB0BBDB8BF}" destId="{C32D58E7-B294-4AE3-82D0-C673EAA31AE5}" srcOrd="0" destOrd="0" presId="urn:microsoft.com/office/officeart/2011/layout/CircleProcess"/>
    <dgm:cxn modelId="{E518FDFA-B146-43C0-8EED-8EC743F38A49}" type="presOf" srcId="{749287E6-F15B-43B0-B0F3-11F653D5ABB5}" destId="{BA9BB684-CFD0-4068-AA24-E8854E877921}" srcOrd="1" destOrd="0" presId="urn:microsoft.com/office/officeart/2011/layout/CircleProcess"/>
    <dgm:cxn modelId="{3B7EEBFF-4F19-4139-B35C-93F2FAE13745}" srcId="{9F6B9E7A-135D-4F0A-9997-7D95744ABD44}" destId="{B7FA2017-F648-497D-9456-EF3759036AC9}" srcOrd="3" destOrd="0" parTransId="{60C3B952-FD5E-462A-A32F-E29728BB14A3}" sibTransId="{B309700A-EBA5-4FE6-9723-079EC48D4570}"/>
    <dgm:cxn modelId="{77542435-FE45-433F-88C5-3AAEA56F4A82}" type="presParOf" srcId="{7DEDB0BE-7956-48D4-83D1-2CF5E7290AAF}" destId="{E406EE90-81E9-4DAF-A467-E2BB3F09A9A3}" srcOrd="0" destOrd="0" presId="urn:microsoft.com/office/officeart/2011/layout/CircleProcess"/>
    <dgm:cxn modelId="{91E6BBB0-8FE7-4571-98D3-F8FD53DCAB4C}" type="presParOf" srcId="{E406EE90-81E9-4DAF-A467-E2BB3F09A9A3}" destId="{4783CB4D-606A-4564-B3B6-9E0747366D8D}" srcOrd="0" destOrd="0" presId="urn:microsoft.com/office/officeart/2011/layout/CircleProcess"/>
    <dgm:cxn modelId="{79275C9D-544C-4435-B5F3-65CE29212DBA}" type="presParOf" srcId="{7DEDB0BE-7956-48D4-83D1-2CF5E7290AAF}" destId="{68E11D4F-9007-4F4B-BC18-DECF152AE186}" srcOrd="1" destOrd="0" presId="urn:microsoft.com/office/officeart/2011/layout/CircleProcess"/>
    <dgm:cxn modelId="{E2D7EB6C-0CA8-4F9A-9F0B-E87FE4AD8090}" type="presParOf" srcId="{68E11D4F-9007-4F4B-BC18-DECF152AE186}" destId="{2FB17F0F-E0A9-4C4F-A57F-7BF72ECA0BEB}" srcOrd="0" destOrd="0" presId="urn:microsoft.com/office/officeart/2011/layout/CircleProcess"/>
    <dgm:cxn modelId="{2E5B4D08-0F6B-4410-B7B4-F2A4A98FC77B}" type="presParOf" srcId="{7DEDB0BE-7956-48D4-83D1-2CF5E7290AAF}" destId="{0B2CEF27-AB62-4C8A-A469-2A2BB61375E5}" srcOrd="2" destOrd="0" presId="urn:microsoft.com/office/officeart/2011/layout/CircleProcess"/>
    <dgm:cxn modelId="{8BC9A069-5740-40EB-A0B8-634DF9E7F21C}" type="presParOf" srcId="{7DEDB0BE-7956-48D4-83D1-2CF5E7290AAF}" destId="{3988E767-CE96-4F92-BD35-6492406678FE}" srcOrd="3" destOrd="0" presId="urn:microsoft.com/office/officeart/2011/layout/CircleProcess"/>
    <dgm:cxn modelId="{7290CFC2-7CF8-4539-9BA0-39DAC23BF8D9}" type="presParOf" srcId="{3988E767-CE96-4F92-BD35-6492406678FE}" destId="{7F4D476B-E82F-46EF-8403-27AF6F4DA661}" srcOrd="0" destOrd="0" presId="urn:microsoft.com/office/officeart/2011/layout/CircleProcess"/>
    <dgm:cxn modelId="{30B0779C-41DB-458E-931C-8F2A0DA6D706}" type="presParOf" srcId="{7DEDB0BE-7956-48D4-83D1-2CF5E7290AAF}" destId="{2A82F626-0252-48B6-BD05-B41C9EA84F2C}" srcOrd="4" destOrd="0" presId="urn:microsoft.com/office/officeart/2011/layout/CircleProcess"/>
    <dgm:cxn modelId="{78F0E4B5-155F-4AEE-941E-3727FF67FE48}" type="presParOf" srcId="{2A82F626-0252-48B6-BD05-B41C9EA84F2C}" destId="{8F5CDB15-83AF-4855-A5D2-9D965F1E397C}" srcOrd="0" destOrd="0" presId="urn:microsoft.com/office/officeart/2011/layout/CircleProcess"/>
    <dgm:cxn modelId="{4060AEBC-100D-4D62-B38C-707440A29753}" type="presParOf" srcId="{7DEDB0BE-7956-48D4-83D1-2CF5E7290AAF}" destId="{E0A21434-44B8-4D4F-A4BB-6AD480F0ADC8}" srcOrd="5" destOrd="0" presId="urn:microsoft.com/office/officeart/2011/layout/CircleProcess"/>
    <dgm:cxn modelId="{060CDCE9-D7A5-4C96-8087-B9A3E584EBEC}" type="presParOf" srcId="{7DEDB0BE-7956-48D4-83D1-2CF5E7290AAF}" destId="{0F569412-C981-4D77-844E-5AB9E2F810F8}" srcOrd="6" destOrd="0" presId="urn:microsoft.com/office/officeart/2011/layout/CircleProcess"/>
    <dgm:cxn modelId="{102B0288-5609-4868-8BA8-3674DCCEB7E6}" type="presParOf" srcId="{0F569412-C981-4D77-844E-5AB9E2F810F8}" destId="{E39AAA02-D410-4ED6-9A65-00ABE1BC64E8}" srcOrd="0" destOrd="0" presId="urn:microsoft.com/office/officeart/2011/layout/CircleProcess"/>
    <dgm:cxn modelId="{FC2D2B14-8B7E-4EA4-A997-0D980C3F980B}" type="presParOf" srcId="{7DEDB0BE-7956-48D4-83D1-2CF5E7290AAF}" destId="{8BE9F4F8-3E83-44F8-86A3-45E00454AF75}" srcOrd="7" destOrd="0" presId="urn:microsoft.com/office/officeart/2011/layout/CircleProcess"/>
    <dgm:cxn modelId="{06BC6307-A26C-4400-8149-2989ABBEF64F}" type="presParOf" srcId="{8BE9F4F8-3E83-44F8-86A3-45E00454AF75}" destId="{C32D58E7-B294-4AE3-82D0-C673EAA31AE5}" srcOrd="0" destOrd="0" presId="urn:microsoft.com/office/officeart/2011/layout/CircleProcess"/>
    <dgm:cxn modelId="{CBD12079-6187-4B68-9A39-137622001B05}" type="presParOf" srcId="{7DEDB0BE-7956-48D4-83D1-2CF5E7290AAF}" destId="{ABAA837A-BF58-430B-A33C-CA368402FEEA}" srcOrd="8" destOrd="0" presId="urn:microsoft.com/office/officeart/2011/layout/CircleProcess"/>
    <dgm:cxn modelId="{1961F1BA-B952-4B9C-862C-A1B04467B6B3}" type="presParOf" srcId="{7DEDB0BE-7956-48D4-83D1-2CF5E7290AAF}" destId="{0F249A6E-3DB6-4EB9-9F5F-09D68468DA37}" srcOrd="9" destOrd="0" presId="urn:microsoft.com/office/officeart/2011/layout/CircleProcess"/>
    <dgm:cxn modelId="{C4F9A022-F797-426E-86E1-49831F7AE575}" type="presParOf" srcId="{0F249A6E-3DB6-4EB9-9F5F-09D68468DA37}" destId="{F3A45CCF-660A-4D27-A416-CC9BF449F703}" srcOrd="0" destOrd="0" presId="urn:microsoft.com/office/officeart/2011/layout/CircleProcess"/>
    <dgm:cxn modelId="{84748D09-55E8-4474-83AB-CBBD4D79D991}" type="presParOf" srcId="{7DEDB0BE-7956-48D4-83D1-2CF5E7290AAF}" destId="{D09B1F3A-A612-49BF-9003-E0AB7B4BC247}" srcOrd="10" destOrd="0" presId="urn:microsoft.com/office/officeart/2011/layout/CircleProcess"/>
    <dgm:cxn modelId="{9FAE947C-048D-451E-9285-854E4E04E7AC}" type="presParOf" srcId="{D09B1F3A-A612-49BF-9003-E0AB7B4BC247}" destId="{5243F437-CB75-445B-90F4-65A952B8A2D0}" srcOrd="0" destOrd="0" presId="urn:microsoft.com/office/officeart/2011/layout/CircleProcess"/>
    <dgm:cxn modelId="{25C3116E-0FBC-453B-B3C7-94649E4BC815}" type="presParOf" srcId="{7DEDB0BE-7956-48D4-83D1-2CF5E7290AAF}" destId="{8D501D9E-CE1F-45DC-9778-B62C37BAB4A7}" srcOrd="11" destOrd="0" presId="urn:microsoft.com/office/officeart/2011/layout/CircleProcess"/>
    <dgm:cxn modelId="{7F597BEB-3F2A-435B-B575-21779D3ADC22}" type="presParOf" srcId="{7DEDB0BE-7956-48D4-83D1-2CF5E7290AAF}" destId="{82358D19-139E-41E1-B10F-F062421FE059}" srcOrd="12" destOrd="0" presId="urn:microsoft.com/office/officeart/2011/layout/CircleProcess"/>
    <dgm:cxn modelId="{E40625F2-C0AA-48CB-9DF9-CD7EAAEF4565}" type="presParOf" srcId="{82358D19-139E-41E1-B10F-F062421FE059}" destId="{E957464E-6E3B-48EF-BF59-AA6A4930665D}" srcOrd="0" destOrd="0" presId="urn:microsoft.com/office/officeart/2011/layout/CircleProcess"/>
    <dgm:cxn modelId="{CB7DB1B8-6A68-488A-B9F0-798D54432952}" type="presParOf" srcId="{7DEDB0BE-7956-48D4-83D1-2CF5E7290AAF}" destId="{D80DA3BD-3322-400E-8C58-3730A27F42F5}" srcOrd="13" destOrd="0" presId="urn:microsoft.com/office/officeart/2011/layout/CircleProcess"/>
    <dgm:cxn modelId="{24A76843-45D3-4CE6-9D21-06E879C88B07}" type="presParOf" srcId="{D80DA3BD-3322-400E-8C58-3730A27F42F5}" destId="{FAB0740D-1AD8-4ECF-B312-646589580669}" srcOrd="0" destOrd="0" presId="urn:microsoft.com/office/officeart/2011/layout/CircleProcess"/>
    <dgm:cxn modelId="{9FC9B9D3-DE4C-4175-BC96-5A9B57BD455B}" type="presParOf" srcId="{7DEDB0BE-7956-48D4-83D1-2CF5E7290AAF}" destId="{A6F62AD9-45BC-4222-84C6-754C1DC343D6}" srcOrd="14" destOrd="0" presId="urn:microsoft.com/office/officeart/2011/layout/CircleProcess"/>
    <dgm:cxn modelId="{D0D9A070-CD23-4B14-A6E7-E8F8B2F52661}" type="presParOf" srcId="{7DEDB0BE-7956-48D4-83D1-2CF5E7290AAF}" destId="{B64AD5DE-F9A0-4346-8BB6-8D1E410D8AC0}" srcOrd="15" destOrd="0" presId="urn:microsoft.com/office/officeart/2011/layout/CircleProcess"/>
    <dgm:cxn modelId="{53362E19-D388-4480-AD05-933E642440F7}" type="presParOf" srcId="{B64AD5DE-F9A0-4346-8BB6-8D1E410D8AC0}" destId="{64E91489-1043-4D87-A897-5A3DCE1D9209}" srcOrd="0" destOrd="0" presId="urn:microsoft.com/office/officeart/2011/layout/CircleProcess"/>
    <dgm:cxn modelId="{80D64BF4-993B-4C02-9B4E-3D320AD8C8B5}" type="presParOf" srcId="{7DEDB0BE-7956-48D4-83D1-2CF5E7290AAF}" destId="{EED6526F-A3E7-4EF2-B03D-E2954B1178D9}" srcOrd="16" destOrd="0" presId="urn:microsoft.com/office/officeart/2011/layout/CircleProcess"/>
    <dgm:cxn modelId="{D97888FB-E414-4FA7-9C14-E877165C5236}" type="presParOf" srcId="{EED6526F-A3E7-4EF2-B03D-E2954B1178D9}" destId="{556F3881-695B-4690-B121-8B6FCC0D6E09}" srcOrd="0" destOrd="0" presId="urn:microsoft.com/office/officeart/2011/layout/CircleProcess"/>
    <dgm:cxn modelId="{24368289-E4F1-477C-BE97-25B3E2215B4A}" type="presParOf" srcId="{7DEDB0BE-7956-48D4-83D1-2CF5E7290AAF}" destId="{BA9BB684-CFD0-4068-AA24-E8854E877921}" srcOrd="17" destOrd="0" presId="urn:microsoft.com/office/officeart/2011/layout/CircleProcess"/>
    <dgm:cxn modelId="{BE680552-E295-41DD-BEFB-B5B09EE474C6}" type="presParOf" srcId="{7DEDB0BE-7956-48D4-83D1-2CF5E7290AAF}" destId="{C100C47D-1224-4144-802B-24660E101121}" srcOrd="18" destOrd="0" presId="urn:microsoft.com/office/officeart/2011/layout/CircleProcess"/>
    <dgm:cxn modelId="{98B2E6A3-E471-4779-8F40-227F390260F6}" type="presParOf" srcId="{C100C47D-1224-4144-802B-24660E101121}" destId="{434FF00B-3581-4F76-9007-3CE2B5625940}" srcOrd="0" destOrd="0" presId="urn:microsoft.com/office/officeart/2011/layout/CircleProcess"/>
    <dgm:cxn modelId="{E367C390-E9A2-40F7-9B37-1AE4731B960B}" type="presParOf" srcId="{7DEDB0BE-7956-48D4-83D1-2CF5E7290AAF}" destId="{59D4452C-E41D-4DC4-96BF-959920AECB88}" srcOrd="19" destOrd="0" presId="urn:microsoft.com/office/officeart/2011/layout/CircleProcess"/>
    <dgm:cxn modelId="{9724AFCE-A2B1-41F2-A4E6-6277C20CD709}" type="presParOf" srcId="{59D4452C-E41D-4DC4-96BF-959920AECB88}" destId="{2746CE96-5C95-4E12-9A39-430B00FDD2F8}" srcOrd="0" destOrd="0" presId="urn:microsoft.com/office/officeart/2011/layout/CircleProcess"/>
    <dgm:cxn modelId="{ED8036B5-5226-4B67-8568-4AC4766C544E}" type="presParOf" srcId="{7DEDB0BE-7956-48D4-83D1-2CF5E7290AAF}" destId="{3736AB8D-14EC-41BF-A9D0-259627C8889F}" srcOrd="20" destOrd="0" presId="urn:microsoft.com/office/officeart/2011/layout/CircleProcess"/>
    <dgm:cxn modelId="{C82245DF-C79E-406D-A6D5-AB6A9D1BA4A9}" type="presParOf" srcId="{7DEDB0BE-7956-48D4-83D1-2CF5E7290AAF}" destId="{C91A8D04-D3E5-43AF-97B9-59401140ED4B}" srcOrd="21" destOrd="0" presId="urn:microsoft.com/office/officeart/2011/layout/CircleProcess"/>
    <dgm:cxn modelId="{0039F2CC-9475-4858-A770-E3D3C84720F0}" type="presParOf" srcId="{C91A8D04-D3E5-43AF-97B9-59401140ED4B}" destId="{6349D868-2717-4BED-BE9B-430FE3F58912}" srcOrd="0" destOrd="0" presId="urn:microsoft.com/office/officeart/2011/layout/CircleProcess"/>
    <dgm:cxn modelId="{90B3387A-7B09-4EA9-8998-B8A3A79C8BD0}" type="presParOf" srcId="{7DEDB0BE-7956-48D4-83D1-2CF5E7290AAF}" destId="{7C7C8BE8-0E49-410A-B280-7F0DECB8B439}" srcOrd="22" destOrd="0" presId="urn:microsoft.com/office/officeart/2011/layout/CircleProcess"/>
    <dgm:cxn modelId="{4273306E-57F2-459C-AAAB-84FEAE0AD60A}" type="presParOf" srcId="{7C7C8BE8-0E49-410A-B280-7F0DECB8B439}" destId="{C5CE57EE-DB26-450E-AB6C-D29FE2F4C7A1}" srcOrd="0" destOrd="0" presId="urn:microsoft.com/office/officeart/2011/layout/CircleProcess"/>
    <dgm:cxn modelId="{D329DC9F-7CBE-4402-8579-4C00F5379397}" type="presParOf" srcId="{7DEDB0BE-7956-48D4-83D1-2CF5E7290AAF}" destId="{5C018C9B-881E-4C8A-8D38-DAA7584D079C}" srcOrd="23" destOrd="0" presId="urn:microsoft.com/office/officeart/2011/layout/CircleProcess"/>
    <dgm:cxn modelId="{BAA1B430-EB78-4AAD-A58D-853A455CC391}" type="presParOf" srcId="{7DEDB0BE-7956-48D4-83D1-2CF5E7290AAF}" destId="{6BA134E1-8F4C-4C3F-ACAB-1C7890BCF9CA}" srcOrd="24" destOrd="0" presId="urn:microsoft.com/office/officeart/2011/layout/CircleProcess"/>
    <dgm:cxn modelId="{162960AD-3CA5-48BC-A918-DA30016EB017}" type="presParOf" srcId="{6BA134E1-8F4C-4C3F-ACAB-1C7890BCF9CA}" destId="{F7E3A6D2-193E-4E3E-B3F3-56FCA47D231B}" srcOrd="0" destOrd="0" presId="urn:microsoft.com/office/officeart/2011/layout/CircleProcess"/>
    <dgm:cxn modelId="{CB0ED965-6BAA-48A4-B7BF-89B16EFC21AC}" type="presParOf" srcId="{7DEDB0BE-7956-48D4-83D1-2CF5E7290AAF}" destId="{4B390839-3C9E-4EEE-B6C6-940D98FBBDD2}" srcOrd="25" destOrd="0" presId="urn:microsoft.com/office/officeart/2011/layout/CircleProcess"/>
    <dgm:cxn modelId="{E38EB198-E8E4-4933-AA4B-4FCD0DA75D8D}" type="presParOf" srcId="{4B390839-3C9E-4EEE-B6C6-940D98FBBDD2}" destId="{3B96806A-6A2A-4BE1-8FFB-D26A31A10D43}" srcOrd="0" destOrd="0" presId="urn:microsoft.com/office/officeart/2011/layout/CircleProcess"/>
    <dgm:cxn modelId="{330E8C72-9CEB-4199-A6D2-5D5C6EBC4E7E}" type="presParOf" srcId="{7DEDB0BE-7956-48D4-83D1-2CF5E7290AAF}" destId="{2B963EFF-EDAF-4F3A-97D8-D6F646A31498}" srcOrd="26" destOrd="0" presId="urn:microsoft.com/office/officeart/2011/layout/CircleProcess"/>
    <dgm:cxn modelId="{AD554EB1-88C0-4A11-B975-205FE499F8BA}" type="presParOf" srcId="{7DEDB0BE-7956-48D4-83D1-2CF5E7290AAF}" destId="{CD13CC5A-A4E9-44AF-B774-7AE50574ECDB}" srcOrd="27" destOrd="0" presId="urn:microsoft.com/office/officeart/2011/layout/CircleProcess"/>
    <dgm:cxn modelId="{CE08354C-1C8D-410D-A240-37F24B12816C}" type="presParOf" srcId="{CD13CC5A-A4E9-44AF-B774-7AE50574ECDB}" destId="{E12F704F-F5EA-436D-B0D3-5F2E458E0531}" srcOrd="0" destOrd="0" presId="urn:microsoft.com/office/officeart/2011/layout/CircleProcess"/>
    <dgm:cxn modelId="{5CD0FC93-ACAF-44AE-AE65-EBAAD272F348}" type="presParOf" srcId="{7DEDB0BE-7956-48D4-83D1-2CF5E7290AAF}" destId="{DF9CD2DF-9DFE-42FB-8A75-56AE0B9F8C34}" srcOrd="28" destOrd="0" presId="urn:microsoft.com/office/officeart/2011/layout/CircleProcess"/>
    <dgm:cxn modelId="{73C544D1-97CF-4303-9E94-FAF65C591353}" type="presParOf" srcId="{DF9CD2DF-9DFE-42FB-8A75-56AE0B9F8C34}" destId="{2779D4A7-EC25-41E0-9CF6-19ED10704EB7}" srcOrd="0" destOrd="0" presId="urn:microsoft.com/office/officeart/2011/layout/CircleProcess"/>
    <dgm:cxn modelId="{9A2B0268-DAA3-4AA5-92CA-FC5C01B2024E}" type="presParOf" srcId="{7DEDB0BE-7956-48D4-83D1-2CF5E7290AAF}" destId="{C726A968-5207-40C1-BF2C-482D55F0FD97}" srcOrd="29"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4A6063-ECC4-40CD-8CF2-F96004F15A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054A35-A70E-4901-A78A-33386D438284}">
      <dgm:prSet phldrT="[Text]" phldr="0"/>
      <dgm:spPr/>
      <dgm:t>
        <a:bodyPr/>
        <a:lstStyle/>
        <a:p>
          <a:r>
            <a:rPr lang="en-US" dirty="0"/>
            <a:t>Gives us your feedback!</a:t>
          </a:r>
        </a:p>
      </dgm:t>
    </dgm:pt>
    <dgm:pt modelId="{B19A240E-4F17-4439-9D1C-ECFECAE13C66}" type="parTrans" cxnId="{C09D5A78-44BD-476C-856B-280E5E6502C9}">
      <dgm:prSet/>
      <dgm:spPr/>
      <dgm:t>
        <a:bodyPr/>
        <a:lstStyle/>
        <a:p>
          <a:endParaRPr lang="en-US"/>
        </a:p>
      </dgm:t>
    </dgm:pt>
    <dgm:pt modelId="{26EBDADD-A4A2-4CA2-A14C-1EEF5ADF1140}" type="sibTrans" cxnId="{C09D5A78-44BD-476C-856B-280E5E6502C9}">
      <dgm:prSet/>
      <dgm:spPr/>
      <dgm:t>
        <a:bodyPr/>
        <a:lstStyle/>
        <a:p>
          <a:endParaRPr lang="en-US"/>
        </a:p>
      </dgm:t>
    </dgm:pt>
    <dgm:pt modelId="{66F532F1-EA0E-427B-8D4B-C74BD081A27D}">
      <dgm:prSet phldrT="[Text]" phldr="1"/>
      <dgm:spPr/>
      <dgm:t>
        <a:bodyPr/>
        <a:lstStyle/>
        <a:p>
          <a:endParaRPr lang="en-US"/>
        </a:p>
      </dgm:t>
    </dgm:pt>
    <dgm:pt modelId="{ED1D7277-D02A-428F-9F7F-859DDFCD6220}" type="parTrans" cxnId="{8172D4B9-9802-435C-AB39-357DC2377032}">
      <dgm:prSet/>
      <dgm:spPr/>
      <dgm:t>
        <a:bodyPr/>
        <a:lstStyle/>
        <a:p>
          <a:endParaRPr lang="en-US"/>
        </a:p>
      </dgm:t>
    </dgm:pt>
    <dgm:pt modelId="{17668FC7-E131-4C02-8037-B677703C78B1}" type="sibTrans" cxnId="{8172D4B9-9802-435C-AB39-357DC2377032}">
      <dgm:prSet/>
      <dgm:spPr/>
      <dgm:t>
        <a:bodyPr/>
        <a:lstStyle/>
        <a:p>
          <a:endParaRPr lang="en-US"/>
        </a:p>
      </dgm:t>
    </dgm:pt>
    <dgm:pt modelId="{6CF9A2B2-9AEA-452F-A377-5277F93A88E2}">
      <dgm:prSet phldrT="[Text]" phldr="1"/>
      <dgm:spPr/>
      <dgm:t>
        <a:bodyPr/>
        <a:lstStyle/>
        <a:p>
          <a:endParaRPr lang="en-US"/>
        </a:p>
      </dgm:t>
    </dgm:pt>
    <dgm:pt modelId="{AC8BD476-69D8-4B50-B5AB-9D17352F3A84}" type="parTrans" cxnId="{43F0996D-D073-448C-AD3B-53E87FC3CDBE}">
      <dgm:prSet/>
      <dgm:spPr/>
      <dgm:t>
        <a:bodyPr/>
        <a:lstStyle/>
        <a:p>
          <a:endParaRPr lang="en-US"/>
        </a:p>
      </dgm:t>
    </dgm:pt>
    <dgm:pt modelId="{7FCA12BD-D771-4527-8CF1-610872BC9E11}" type="sibTrans" cxnId="{43F0996D-D073-448C-AD3B-53E87FC3CDBE}">
      <dgm:prSet/>
      <dgm:spPr/>
      <dgm:t>
        <a:bodyPr/>
        <a:lstStyle/>
        <a:p>
          <a:endParaRPr lang="en-US"/>
        </a:p>
      </dgm:t>
    </dgm:pt>
    <dgm:pt modelId="{DE79518E-3DCB-45AD-A6BA-A48ADA8AE85D}">
      <dgm:prSet phldrT="[Text]" phldr="1"/>
      <dgm:spPr/>
      <dgm:t>
        <a:bodyPr/>
        <a:lstStyle/>
        <a:p>
          <a:endParaRPr lang="en-US"/>
        </a:p>
      </dgm:t>
    </dgm:pt>
    <dgm:pt modelId="{E5E46800-4BA7-4C1A-8673-680A379930F4}" type="parTrans" cxnId="{116AF1BC-D9A8-409F-93ED-829E9745BA9F}">
      <dgm:prSet/>
      <dgm:spPr/>
      <dgm:t>
        <a:bodyPr/>
        <a:lstStyle/>
        <a:p>
          <a:endParaRPr lang="en-US"/>
        </a:p>
      </dgm:t>
    </dgm:pt>
    <dgm:pt modelId="{51DA7E23-538D-41DC-9472-E25CD52C77AD}" type="sibTrans" cxnId="{116AF1BC-D9A8-409F-93ED-829E9745BA9F}">
      <dgm:prSet/>
      <dgm:spPr/>
      <dgm:t>
        <a:bodyPr/>
        <a:lstStyle/>
        <a:p>
          <a:endParaRPr lang="en-US"/>
        </a:p>
      </dgm:t>
    </dgm:pt>
    <dgm:pt modelId="{3EF2B0A9-1229-4EB4-A78A-2A4B3AE157AB}">
      <dgm:prSet phldrT="[Text]" phldr="1"/>
      <dgm:spPr/>
      <dgm:t>
        <a:bodyPr/>
        <a:lstStyle/>
        <a:p>
          <a:endParaRPr lang="en-US"/>
        </a:p>
      </dgm:t>
    </dgm:pt>
    <dgm:pt modelId="{DC99699F-B2E5-4CE7-A985-70B9327B960C}" type="parTrans" cxnId="{8373618D-5179-439C-886F-0E6BB61603FC}">
      <dgm:prSet/>
      <dgm:spPr/>
      <dgm:t>
        <a:bodyPr/>
        <a:lstStyle/>
        <a:p>
          <a:endParaRPr lang="en-US"/>
        </a:p>
      </dgm:t>
    </dgm:pt>
    <dgm:pt modelId="{A2FEF5CF-F51E-456D-82E5-8E465BAE8E12}" type="sibTrans" cxnId="{8373618D-5179-439C-886F-0E6BB61603FC}">
      <dgm:prSet/>
      <dgm:spPr/>
      <dgm:t>
        <a:bodyPr/>
        <a:lstStyle/>
        <a:p>
          <a:endParaRPr lang="en-US"/>
        </a:p>
      </dgm:t>
    </dgm:pt>
    <dgm:pt modelId="{39241349-DB37-416D-B294-1175B211493E}" type="pres">
      <dgm:prSet presAssocID="{124A6063-ECC4-40CD-8CF2-F96004F15A68}" presName="diagram" presStyleCnt="0">
        <dgm:presLayoutVars>
          <dgm:dir/>
          <dgm:resizeHandles val="exact"/>
        </dgm:presLayoutVars>
      </dgm:prSet>
      <dgm:spPr/>
    </dgm:pt>
    <dgm:pt modelId="{022CE14D-05A9-4235-B6A9-0677695BCE5C}" type="pres">
      <dgm:prSet presAssocID="{D4054A35-A70E-4901-A78A-33386D438284}" presName="node" presStyleLbl="node1" presStyleIdx="0" presStyleCnt="5">
        <dgm:presLayoutVars>
          <dgm:bulletEnabled val="1"/>
        </dgm:presLayoutVars>
      </dgm:prSet>
      <dgm:spPr/>
    </dgm:pt>
    <dgm:pt modelId="{1E1B1C2C-F6A2-4E63-962C-6D92DB3A228B}" type="pres">
      <dgm:prSet presAssocID="{26EBDADD-A4A2-4CA2-A14C-1EEF5ADF1140}" presName="sibTrans" presStyleCnt="0"/>
      <dgm:spPr/>
    </dgm:pt>
    <dgm:pt modelId="{538CF021-9933-4073-98F1-010E6C001163}" type="pres">
      <dgm:prSet presAssocID="{66F532F1-EA0E-427B-8D4B-C74BD081A27D}" presName="node" presStyleLbl="node1" presStyleIdx="1" presStyleCnt="5">
        <dgm:presLayoutVars>
          <dgm:bulletEnabled val="1"/>
        </dgm:presLayoutVars>
      </dgm:prSet>
      <dgm:spPr/>
    </dgm:pt>
    <dgm:pt modelId="{F7ABE93A-7DB9-419E-8A60-62BBD13689DA}" type="pres">
      <dgm:prSet presAssocID="{17668FC7-E131-4C02-8037-B677703C78B1}" presName="sibTrans" presStyleCnt="0"/>
      <dgm:spPr/>
    </dgm:pt>
    <dgm:pt modelId="{C1AB4979-9972-430D-B0E8-B3B5C876A3B2}" type="pres">
      <dgm:prSet presAssocID="{6CF9A2B2-9AEA-452F-A377-5277F93A88E2}" presName="node" presStyleLbl="node1" presStyleIdx="2" presStyleCnt="5">
        <dgm:presLayoutVars>
          <dgm:bulletEnabled val="1"/>
        </dgm:presLayoutVars>
      </dgm:prSet>
      <dgm:spPr/>
    </dgm:pt>
    <dgm:pt modelId="{0EA96BC9-6324-420A-B838-69D3B4DCDBCF}" type="pres">
      <dgm:prSet presAssocID="{7FCA12BD-D771-4527-8CF1-610872BC9E11}" presName="sibTrans" presStyleCnt="0"/>
      <dgm:spPr/>
    </dgm:pt>
    <dgm:pt modelId="{2F50F17F-65E7-43CA-841F-D0000E642C10}" type="pres">
      <dgm:prSet presAssocID="{DE79518E-3DCB-45AD-A6BA-A48ADA8AE85D}" presName="node" presStyleLbl="node1" presStyleIdx="3" presStyleCnt="5">
        <dgm:presLayoutVars>
          <dgm:bulletEnabled val="1"/>
        </dgm:presLayoutVars>
      </dgm:prSet>
      <dgm:spPr/>
    </dgm:pt>
    <dgm:pt modelId="{1EC2641D-2462-4EB4-9389-C274686CDCB1}" type="pres">
      <dgm:prSet presAssocID="{51DA7E23-538D-41DC-9472-E25CD52C77AD}" presName="sibTrans" presStyleCnt="0"/>
      <dgm:spPr/>
    </dgm:pt>
    <dgm:pt modelId="{D796D72D-B01F-4F02-A159-54ACB16EF801}" type="pres">
      <dgm:prSet presAssocID="{3EF2B0A9-1229-4EB4-A78A-2A4B3AE157AB}" presName="node" presStyleLbl="node1" presStyleIdx="4" presStyleCnt="5">
        <dgm:presLayoutVars>
          <dgm:bulletEnabled val="1"/>
        </dgm:presLayoutVars>
      </dgm:prSet>
      <dgm:spPr/>
    </dgm:pt>
  </dgm:ptLst>
  <dgm:cxnLst>
    <dgm:cxn modelId="{FDA52D30-16A9-4EB5-A3F0-2D385B866CCD}" type="presOf" srcId="{66F532F1-EA0E-427B-8D4B-C74BD081A27D}" destId="{538CF021-9933-4073-98F1-010E6C001163}" srcOrd="0" destOrd="0" presId="urn:microsoft.com/office/officeart/2005/8/layout/default"/>
    <dgm:cxn modelId="{72021360-2197-4A94-89BF-D2AF5F4F9DBA}" type="presOf" srcId="{124A6063-ECC4-40CD-8CF2-F96004F15A68}" destId="{39241349-DB37-416D-B294-1175B211493E}" srcOrd="0" destOrd="0" presId="urn:microsoft.com/office/officeart/2005/8/layout/default"/>
    <dgm:cxn modelId="{43F0996D-D073-448C-AD3B-53E87FC3CDBE}" srcId="{124A6063-ECC4-40CD-8CF2-F96004F15A68}" destId="{6CF9A2B2-9AEA-452F-A377-5277F93A88E2}" srcOrd="2" destOrd="0" parTransId="{AC8BD476-69D8-4B50-B5AB-9D17352F3A84}" sibTransId="{7FCA12BD-D771-4527-8CF1-610872BC9E11}"/>
    <dgm:cxn modelId="{C09D5A78-44BD-476C-856B-280E5E6502C9}" srcId="{124A6063-ECC4-40CD-8CF2-F96004F15A68}" destId="{D4054A35-A70E-4901-A78A-33386D438284}" srcOrd="0" destOrd="0" parTransId="{B19A240E-4F17-4439-9D1C-ECFECAE13C66}" sibTransId="{26EBDADD-A4A2-4CA2-A14C-1EEF5ADF1140}"/>
    <dgm:cxn modelId="{8373618D-5179-439C-886F-0E6BB61603FC}" srcId="{124A6063-ECC4-40CD-8CF2-F96004F15A68}" destId="{3EF2B0A9-1229-4EB4-A78A-2A4B3AE157AB}" srcOrd="4" destOrd="0" parTransId="{DC99699F-B2E5-4CE7-A985-70B9327B960C}" sibTransId="{A2FEF5CF-F51E-456D-82E5-8E465BAE8E12}"/>
    <dgm:cxn modelId="{C0B7F794-0C2E-40AE-91C7-7D9E05E91A8B}" type="presOf" srcId="{DE79518E-3DCB-45AD-A6BA-A48ADA8AE85D}" destId="{2F50F17F-65E7-43CA-841F-D0000E642C10}" srcOrd="0" destOrd="0" presId="urn:microsoft.com/office/officeart/2005/8/layout/default"/>
    <dgm:cxn modelId="{7F909DB8-C3D7-4F8A-88EC-8AA1167DBB35}" type="presOf" srcId="{6CF9A2B2-9AEA-452F-A377-5277F93A88E2}" destId="{C1AB4979-9972-430D-B0E8-B3B5C876A3B2}" srcOrd="0" destOrd="0" presId="urn:microsoft.com/office/officeart/2005/8/layout/default"/>
    <dgm:cxn modelId="{8172D4B9-9802-435C-AB39-357DC2377032}" srcId="{124A6063-ECC4-40CD-8CF2-F96004F15A68}" destId="{66F532F1-EA0E-427B-8D4B-C74BD081A27D}" srcOrd="1" destOrd="0" parTransId="{ED1D7277-D02A-428F-9F7F-859DDFCD6220}" sibTransId="{17668FC7-E131-4C02-8037-B677703C78B1}"/>
    <dgm:cxn modelId="{116AF1BC-D9A8-409F-93ED-829E9745BA9F}" srcId="{124A6063-ECC4-40CD-8CF2-F96004F15A68}" destId="{DE79518E-3DCB-45AD-A6BA-A48ADA8AE85D}" srcOrd="3" destOrd="0" parTransId="{E5E46800-4BA7-4C1A-8673-680A379930F4}" sibTransId="{51DA7E23-538D-41DC-9472-E25CD52C77AD}"/>
    <dgm:cxn modelId="{4135F0C0-F635-4C14-B0B4-E4E6E5A86CBC}" type="presOf" srcId="{D4054A35-A70E-4901-A78A-33386D438284}" destId="{022CE14D-05A9-4235-B6A9-0677695BCE5C}" srcOrd="0" destOrd="0" presId="urn:microsoft.com/office/officeart/2005/8/layout/default"/>
    <dgm:cxn modelId="{84F7F6F2-88B3-4A0C-BB62-8E5518F94BEA}" type="presOf" srcId="{3EF2B0A9-1229-4EB4-A78A-2A4B3AE157AB}" destId="{D796D72D-B01F-4F02-A159-54ACB16EF801}" srcOrd="0" destOrd="0" presId="urn:microsoft.com/office/officeart/2005/8/layout/default"/>
    <dgm:cxn modelId="{65EEA6C2-C6B5-4B91-BAD0-0955134B9BE3}" type="presParOf" srcId="{39241349-DB37-416D-B294-1175B211493E}" destId="{022CE14D-05A9-4235-B6A9-0677695BCE5C}" srcOrd="0" destOrd="0" presId="urn:microsoft.com/office/officeart/2005/8/layout/default"/>
    <dgm:cxn modelId="{52A3FF40-262B-4EF0-AD05-8691E2E25777}" type="presParOf" srcId="{39241349-DB37-416D-B294-1175B211493E}" destId="{1E1B1C2C-F6A2-4E63-962C-6D92DB3A228B}" srcOrd="1" destOrd="0" presId="urn:microsoft.com/office/officeart/2005/8/layout/default"/>
    <dgm:cxn modelId="{0C7E7CF0-C4F8-4EDD-A279-94AC21AC7EFC}" type="presParOf" srcId="{39241349-DB37-416D-B294-1175B211493E}" destId="{538CF021-9933-4073-98F1-010E6C001163}" srcOrd="2" destOrd="0" presId="urn:microsoft.com/office/officeart/2005/8/layout/default"/>
    <dgm:cxn modelId="{DDF81F58-5051-4FA4-A8A7-0580BAFDB0C5}" type="presParOf" srcId="{39241349-DB37-416D-B294-1175B211493E}" destId="{F7ABE93A-7DB9-419E-8A60-62BBD13689DA}" srcOrd="3" destOrd="0" presId="urn:microsoft.com/office/officeart/2005/8/layout/default"/>
    <dgm:cxn modelId="{DCBD87F5-46C2-4A0B-8A97-967C501BFA7D}" type="presParOf" srcId="{39241349-DB37-416D-B294-1175B211493E}" destId="{C1AB4979-9972-430D-B0E8-B3B5C876A3B2}" srcOrd="4" destOrd="0" presId="urn:microsoft.com/office/officeart/2005/8/layout/default"/>
    <dgm:cxn modelId="{5167A83D-2CD6-4109-B97A-4E493675D400}" type="presParOf" srcId="{39241349-DB37-416D-B294-1175B211493E}" destId="{0EA96BC9-6324-420A-B838-69D3B4DCDBCF}" srcOrd="5" destOrd="0" presId="urn:microsoft.com/office/officeart/2005/8/layout/default"/>
    <dgm:cxn modelId="{0C18978B-D170-4098-B852-DD44A81FD37B}" type="presParOf" srcId="{39241349-DB37-416D-B294-1175B211493E}" destId="{2F50F17F-65E7-43CA-841F-D0000E642C10}" srcOrd="6" destOrd="0" presId="urn:microsoft.com/office/officeart/2005/8/layout/default"/>
    <dgm:cxn modelId="{B93C8B6A-E908-4283-892E-3CDD7AC9249F}" type="presParOf" srcId="{39241349-DB37-416D-B294-1175B211493E}" destId="{1EC2641D-2462-4EB4-9389-C274686CDCB1}" srcOrd="7" destOrd="0" presId="urn:microsoft.com/office/officeart/2005/8/layout/default"/>
    <dgm:cxn modelId="{A8253529-ABE3-4140-A34A-ADE4A2FCFBAB}" type="presParOf" srcId="{39241349-DB37-416D-B294-1175B211493E}" destId="{D796D72D-B01F-4F02-A159-54ACB16EF80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29C11-5141-447E-B699-42576B57DB49}">
      <dsp:nvSpPr>
        <dsp:cNvPr id="0" name=""/>
        <dsp:cNvSpPr/>
      </dsp:nvSpPr>
      <dsp:spPr>
        <a:xfrm rot="10800000">
          <a:off x="1573169" y="1418"/>
          <a:ext cx="4889944" cy="1332713"/>
        </a:xfrm>
        <a:prstGeom prst="homePlate">
          <a:avLst/>
        </a:prstGeom>
        <a:solidFill>
          <a:srgbClr val="4BACC6">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90" tIns="99060" rIns="184912" bIns="990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kern="1200" dirty="0">
              <a:solidFill>
                <a:srgbClr val="FFFFFF"/>
              </a:solidFill>
              <a:latin typeface="Franklin Gothic Book"/>
              <a:ea typeface="+mn-ea"/>
              <a:cs typeface="+mn-cs"/>
            </a:rPr>
            <a:t>Please place your phone on mute unless you are speaking</a:t>
          </a:r>
        </a:p>
      </dsp:txBody>
      <dsp:txXfrm rot="10800000">
        <a:off x="1906347" y="1418"/>
        <a:ext cx="4556766" cy="1332713"/>
      </dsp:txXfrm>
    </dsp:sp>
    <dsp:sp modelId="{F22605B6-E82E-4054-AA4C-5E7DC27B4135}">
      <dsp:nvSpPr>
        <dsp:cNvPr id="0" name=""/>
        <dsp:cNvSpPr/>
      </dsp:nvSpPr>
      <dsp:spPr>
        <a:xfrm>
          <a:off x="898499" y="3404"/>
          <a:ext cx="1332713" cy="13327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5BD0663-B7AF-437D-BF8E-006AF1BE7D28}">
      <dsp:nvSpPr>
        <dsp:cNvPr id="0" name=""/>
        <dsp:cNvSpPr/>
      </dsp:nvSpPr>
      <dsp:spPr>
        <a:xfrm rot="10800000">
          <a:off x="1564856" y="1733943"/>
          <a:ext cx="4889944" cy="1332713"/>
        </a:xfrm>
        <a:prstGeom prst="homePlate">
          <a:avLst/>
        </a:prstGeom>
        <a:solidFill>
          <a:srgbClr val="4BACC6">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90" tIns="99060" rIns="184912" bIns="9906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kern="1200" dirty="0">
              <a:solidFill>
                <a:srgbClr val="FFFFFF"/>
              </a:solidFill>
              <a:latin typeface="Franklin Gothic Book"/>
              <a:ea typeface="+mn-ea"/>
              <a:cs typeface="+mn-cs"/>
            </a:rPr>
            <a:t>PLEASE turn on your video camera</a:t>
          </a:r>
        </a:p>
      </dsp:txBody>
      <dsp:txXfrm rot="10800000">
        <a:off x="1898034" y="1733943"/>
        <a:ext cx="4556766" cy="1332713"/>
      </dsp:txXfrm>
    </dsp:sp>
    <dsp:sp modelId="{EB1EB7D6-DF37-4A8D-A902-F13D3F542B77}">
      <dsp:nvSpPr>
        <dsp:cNvPr id="0" name=""/>
        <dsp:cNvSpPr/>
      </dsp:nvSpPr>
      <dsp:spPr>
        <a:xfrm>
          <a:off x="898499" y="1733943"/>
          <a:ext cx="1332713" cy="133271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DC714-C9FE-41D5-90CB-FE3BFD6F5F08}">
      <dsp:nvSpPr>
        <dsp:cNvPr id="0" name=""/>
        <dsp:cNvSpPr/>
      </dsp:nvSpPr>
      <dsp:spPr>
        <a:xfrm rot="10800000">
          <a:off x="1564856" y="3464481"/>
          <a:ext cx="4889944" cy="1332713"/>
        </a:xfrm>
        <a:prstGeom prst="homePlate">
          <a:avLst/>
        </a:prstGeom>
        <a:solidFill>
          <a:srgbClr val="4BACC6">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90"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Franklin Gothic Book"/>
              <a:ea typeface="+mn-ea"/>
              <a:cs typeface="+mn-cs"/>
            </a:rPr>
            <a:t>Feel free to use the chat bar throughout!</a:t>
          </a:r>
        </a:p>
      </dsp:txBody>
      <dsp:txXfrm rot="10800000">
        <a:off x="1898034" y="3464481"/>
        <a:ext cx="4556766" cy="1332713"/>
      </dsp:txXfrm>
    </dsp:sp>
    <dsp:sp modelId="{46A3EC43-A9B3-41B9-91A1-071253DFD170}">
      <dsp:nvSpPr>
        <dsp:cNvPr id="0" name=""/>
        <dsp:cNvSpPr/>
      </dsp:nvSpPr>
      <dsp:spPr>
        <a:xfrm>
          <a:off x="898499" y="3464481"/>
          <a:ext cx="1332713" cy="133271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D5BD5-DFF8-4888-9DED-0CF5BE6070B1}">
      <dsp:nvSpPr>
        <dsp:cNvPr id="0" name=""/>
        <dsp:cNvSpPr/>
      </dsp:nvSpPr>
      <dsp:spPr>
        <a:xfrm>
          <a:off x="4" y="0"/>
          <a:ext cx="8776634" cy="4572631"/>
        </a:xfrm>
        <a:prstGeom prst="right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A31D03-8214-4CEF-A9AF-D719D393EEEE}">
      <dsp:nvSpPr>
        <dsp:cNvPr id="0" name=""/>
        <dsp:cNvSpPr/>
      </dsp:nvSpPr>
      <dsp:spPr>
        <a:xfrm>
          <a:off x="4392" y="1371789"/>
          <a:ext cx="2112735" cy="182905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latin typeface="Calibri" panose="020F0502020204030204"/>
              <a:ea typeface="+mn-ea"/>
              <a:cs typeface="+mn-cs"/>
            </a:rPr>
            <a:t>No trauma symptoms</a:t>
          </a:r>
          <a:endParaRPr lang="en-US" sz="2300" b="1" i="0" kern="1200" dirty="0">
            <a:latin typeface="Calibri" panose="020F0502020204030204"/>
            <a:ea typeface="+mn-ea"/>
            <a:cs typeface="+mn-cs"/>
          </a:endParaRPr>
        </a:p>
      </dsp:txBody>
      <dsp:txXfrm>
        <a:off x="93679" y="1461076"/>
        <a:ext cx="1934161" cy="1650478"/>
      </dsp:txXfrm>
    </dsp:sp>
    <dsp:sp modelId="{4D6AE0D1-A454-4CA6-B6BE-4A1BD4913AEA}">
      <dsp:nvSpPr>
        <dsp:cNvPr id="0" name=""/>
        <dsp:cNvSpPr/>
      </dsp:nvSpPr>
      <dsp:spPr>
        <a:xfrm>
          <a:off x="2222765" y="1371789"/>
          <a:ext cx="2112735" cy="1829052"/>
        </a:xfrm>
        <a:prstGeom prst="roundRect">
          <a:avLst/>
        </a:prstGeom>
        <a:gradFill rotWithShape="0">
          <a:gsLst>
            <a:gs pos="0">
              <a:schemeClr val="accent4">
                <a:hueOff val="-1376199"/>
                <a:satOff val="3943"/>
                <a:lumOff val="6471"/>
                <a:alphaOff val="0"/>
                <a:satMod val="103000"/>
                <a:lumMod val="102000"/>
                <a:tint val="94000"/>
              </a:schemeClr>
            </a:gs>
            <a:gs pos="50000">
              <a:schemeClr val="accent4">
                <a:hueOff val="-1376199"/>
                <a:satOff val="3943"/>
                <a:lumOff val="6471"/>
                <a:alphaOff val="0"/>
                <a:satMod val="110000"/>
                <a:lumMod val="100000"/>
                <a:shade val="100000"/>
              </a:schemeClr>
            </a:gs>
            <a:gs pos="100000">
              <a:schemeClr val="accent4">
                <a:hueOff val="-1376199"/>
                <a:satOff val="3943"/>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Calibri" panose="020F0502020204030204"/>
              <a:ea typeface="+mn-ea"/>
              <a:cs typeface="+mn-cs"/>
            </a:rPr>
            <a:t>Trauma symptoms but no functional Impairment</a:t>
          </a:r>
          <a:endParaRPr lang="en-US" sz="2300" b="1" kern="1200" dirty="0">
            <a:latin typeface="Calibri" panose="020F0502020204030204"/>
            <a:ea typeface="+mn-ea"/>
            <a:cs typeface="+mn-cs"/>
          </a:endParaRPr>
        </a:p>
      </dsp:txBody>
      <dsp:txXfrm>
        <a:off x="2312052" y="1461076"/>
        <a:ext cx="1934161" cy="1650478"/>
      </dsp:txXfrm>
    </dsp:sp>
    <dsp:sp modelId="{7BBEA854-7043-47CC-9D67-CAE822DD1EAE}">
      <dsp:nvSpPr>
        <dsp:cNvPr id="0" name=""/>
        <dsp:cNvSpPr/>
      </dsp:nvSpPr>
      <dsp:spPr>
        <a:xfrm>
          <a:off x="4441137" y="1371789"/>
          <a:ext cx="2112735" cy="1829052"/>
        </a:xfrm>
        <a:prstGeom prst="roundRect">
          <a:avLst/>
        </a:prstGeom>
        <a:gradFill rotWithShape="0">
          <a:gsLst>
            <a:gs pos="0">
              <a:schemeClr val="accent4">
                <a:hueOff val="-2752399"/>
                <a:satOff val="7885"/>
                <a:lumOff val="12941"/>
                <a:alphaOff val="0"/>
                <a:satMod val="103000"/>
                <a:lumMod val="102000"/>
                <a:tint val="94000"/>
              </a:schemeClr>
            </a:gs>
            <a:gs pos="50000">
              <a:schemeClr val="accent4">
                <a:hueOff val="-2752399"/>
                <a:satOff val="7885"/>
                <a:lumOff val="12941"/>
                <a:alphaOff val="0"/>
                <a:satMod val="110000"/>
                <a:lumMod val="100000"/>
                <a:shade val="100000"/>
              </a:schemeClr>
            </a:gs>
            <a:gs pos="100000">
              <a:schemeClr val="accent4">
                <a:hueOff val="-2752399"/>
                <a:satOff val="7885"/>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a:ea typeface="+mn-ea"/>
              <a:cs typeface="+mn-cs"/>
            </a:rPr>
            <a:t>Trauma symptoms and functional impairment but no PTSD</a:t>
          </a:r>
          <a:endParaRPr lang="en-US" sz="2000" b="1" kern="1200" dirty="0">
            <a:latin typeface="Calibri" panose="020F0502020204030204"/>
            <a:ea typeface="+mn-ea"/>
            <a:cs typeface="+mn-cs"/>
          </a:endParaRPr>
        </a:p>
      </dsp:txBody>
      <dsp:txXfrm>
        <a:off x="4530424" y="1461076"/>
        <a:ext cx="1934161" cy="1650478"/>
      </dsp:txXfrm>
    </dsp:sp>
    <dsp:sp modelId="{3AD30633-F5B3-41D3-8782-FB26B36A01A3}">
      <dsp:nvSpPr>
        <dsp:cNvPr id="0" name=""/>
        <dsp:cNvSpPr/>
      </dsp:nvSpPr>
      <dsp:spPr>
        <a:xfrm>
          <a:off x="6663903" y="1365076"/>
          <a:ext cx="2112735" cy="1829052"/>
        </a:xfrm>
        <a:prstGeom prst="roundRect">
          <a:avLst/>
        </a:prstGeom>
        <a:gradFill rotWithShape="0">
          <a:gsLst>
            <a:gs pos="0">
              <a:schemeClr val="accent4">
                <a:hueOff val="-4128598"/>
                <a:satOff val="11828"/>
                <a:lumOff val="19412"/>
                <a:alphaOff val="0"/>
                <a:satMod val="103000"/>
                <a:lumMod val="102000"/>
                <a:tint val="94000"/>
              </a:schemeClr>
            </a:gs>
            <a:gs pos="50000">
              <a:schemeClr val="accent4">
                <a:hueOff val="-4128598"/>
                <a:satOff val="11828"/>
                <a:lumOff val="19412"/>
                <a:alphaOff val="0"/>
                <a:satMod val="110000"/>
                <a:lumMod val="100000"/>
                <a:shade val="100000"/>
              </a:schemeClr>
            </a:gs>
            <a:gs pos="100000">
              <a:schemeClr val="accent4">
                <a:hueOff val="-4128598"/>
                <a:satOff val="11828"/>
                <a:lumOff val="19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Calibri" panose="020F0502020204030204"/>
              <a:ea typeface="+mn-ea"/>
              <a:cs typeface="+mn-cs"/>
            </a:rPr>
            <a:t>PTSD</a:t>
          </a:r>
          <a:endParaRPr lang="en-US" sz="2300" b="1" kern="1200" dirty="0">
            <a:latin typeface="Calibri" panose="020F0502020204030204"/>
            <a:ea typeface="+mn-ea"/>
            <a:cs typeface="+mn-cs"/>
          </a:endParaRPr>
        </a:p>
      </dsp:txBody>
      <dsp:txXfrm>
        <a:off x="6753190" y="1454363"/>
        <a:ext cx="1934161" cy="1650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A2BCF-637E-46E7-AD6E-4B50A16216EC}">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8DC7F-7266-4C8C-8EE1-C2C6DA628FAF}">
      <dsp:nvSpPr>
        <dsp:cNvPr id="0" name=""/>
        <dsp:cNvSpPr/>
      </dsp:nvSpPr>
      <dsp:spPr>
        <a:xfrm>
          <a:off x="406400" y="30393"/>
          <a:ext cx="5689600" cy="1210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rtl="0">
            <a:lnSpc>
              <a:spcPct val="90000"/>
            </a:lnSpc>
            <a:spcBef>
              <a:spcPct val="0"/>
            </a:spcBef>
            <a:spcAft>
              <a:spcPct val="35000"/>
            </a:spcAft>
            <a:buNone/>
          </a:pPr>
          <a:r>
            <a:rPr lang="en-US" sz="4100" kern="1200" dirty="0">
              <a:latin typeface="Calibri Light" panose="020F0302020204030204"/>
            </a:rPr>
            <a:t>Direct Trauma</a:t>
          </a:r>
        </a:p>
      </dsp:txBody>
      <dsp:txXfrm>
        <a:off x="465483" y="89476"/>
        <a:ext cx="5571434" cy="1092154"/>
      </dsp:txXfrm>
    </dsp:sp>
    <dsp:sp modelId="{1AA98EFC-65B5-4CF6-8AB2-10BC572F102C}">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chemeClr val="accent3">
              <a:hueOff val="1970160"/>
              <a:satOff val="-26866"/>
              <a:lumOff val="8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507A2-66D7-47AA-A569-F86DECA56399}">
      <dsp:nvSpPr>
        <dsp:cNvPr id="0" name=""/>
        <dsp:cNvSpPr/>
      </dsp:nvSpPr>
      <dsp:spPr>
        <a:xfrm>
          <a:off x="406400" y="1890153"/>
          <a:ext cx="5689600" cy="1210320"/>
        </a:xfrm>
        <a:prstGeom prst="roundRect">
          <a:avLst/>
        </a:prstGeom>
        <a:solidFill>
          <a:schemeClr val="accent3">
            <a:hueOff val="1970160"/>
            <a:satOff val="-26866"/>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US" sz="4100" kern="1200" dirty="0"/>
            <a:t>Burnout</a:t>
          </a:r>
        </a:p>
      </dsp:txBody>
      <dsp:txXfrm>
        <a:off x="465483" y="1949236"/>
        <a:ext cx="5571434" cy="1092154"/>
      </dsp:txXfrm>
    </dsp:sp>
    <dsp:sp modelId="{9CE97C02-0E01-43C0-901C-A5297F62DE5C}">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chemeClr val="accent3">
              <a:hueOff val="3940321"/>
              <a:satOff val="-53732"/>
              <a:lumOff val="1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723796-71E8-498E-A369-EA82B5E355F6}">
      <dsp:nvSpPr>
        <dsp:cNvPr id="0" name=""/>
        <dsp:cNvSpPr/>
      </dsp:nvSpPr>
      <dsp:spPr>
        <a:xfrm>
          <a:off x="406400" y="3749913"/>
          <a:ext cx="5689600" cy="1210320"/>
        </a:xfrm>
        <a:prstGeom prst="roundRect">
          <a:avLst/>
        </a:prstGeom>
        <a:solidFill>
          <a:schemeClr val="accent3">
            <a:hueOff val="3940321"/>
            <a:satOff val="-53732"/>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US" sz="4100" kern="1200" dirty="0"/>
            <a:t>Moral Distress</a:t>
          </a:r>
        </a:p>
      </dsp:txBody>
      <dsp:txXfrm>
        <a:off x="465483" y="3808996"/>
        <a:ext cx="5571434"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6200A-5138-4A67-8754-4C4473AD040E}">
      <dsp:nvSpPr>
        <dsp:cNvPr id="0" name=""/>
        <dsp:cNvSpPr/>
      </dsp:nvSpPr>
      <dsp:spPr>
        <a:xfrm>
          <a:off x="0" y="-9"/>
          <a:ext cx="5235199" cy="452597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8026" y="792036"/>
        <a:ext cx="3839146" cy="2036687"/>
      </dsp:txXfrm>
    </dsp:sp>
    <dsp:sp modelId="{76AF26D8-34DF-41D4-8B38-6AE13A8DC9D6}">
      <dsp:nvSpPr>
        <dsp:cNvPr id="0" name=""/>
        <dsp:cNvSpPr/>
      </dsp:nvSpPr>
      <dsp:spPr>
        <a:xfrm>
          <a:off x="2361695" y="1048812"/>
          <a:ext cx="2715577" cy="2715577"/>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Organizational</a:t>
          </a:r>
        </a:p>
      </dsp:txBody>
      <dsp:txXfrm>
        <a:off x="3192209" y="1750336"/>
        <a:ext cx="1629346" cy="1493567"/>
      </dsp:txXfrm>
    </dsp:sp>
    <dsp:sp modelId="{F755BF34-3D2B-466F-B021-DCE820F66A7D}">
      <dsp:nvSpPr>
        <dsp:cNvPr id="0" name=""/>
        <dsp:cNvSpPr/>
      </dsp:nvSpPr>
      <dsp:spPr>
        <a:xfrm>
          <a:off x="338300" y="990454"/>
          <a:ext cx="2715577" cy="27155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Individual</a:t>
          </a:r>
        </a:p>
      </dsp:txBody>
      <dsp:txXfrm>
        <a:off x="594017" y="1691979"/>
        <a:ext cx="1629346" cy="149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3CB4D-606A-4564-B3B6-9E0747366D8D}">
      <dsp:nvSpPr>
        <dsp:cNvPr id="0" name=""/>
        <dsp:cNvSpPr/>
      </dsp:nvSpPr>
      <dsp:spPr>
        <a:xfrm>
          <a:off x="7655400" y="607186"/>
          <a:ext cx="797025" cy="797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17F0F-E0A9-4C4F-A57F-7BF72ECA0BEB}">
      <dsp:nvSpPr>
        <dsp:cNvPr id="0" name=""/>
        <dsp:cNvSpPr/>
      </dsp:nvSpPr>
      <dsp:spPr>
        <a:xfrm>
          <a:off x="7681326"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10</a:t>
          </a:r>
        </a:p>
      </dsp:txBody>
      <dsp:txXfrm>
        <a:off x="7787541" y="740117"/>
        <a:ext cx="531908" cy="531585"/>
      </dsp:txXfrm>
    </dsp:sp>
    <dsp:sp modelId="{7F4D476B-E82F-46EF-8403-27AF6F4DA661}">
      <dsp:nvSpPr>
        <dsp:cNvPr id="0" name=""/>
        <dsp:cNvSpPr/>
      </dsp:nvSpPr>
      <dsp:spPr>
        <a:xfrm rot="2700000">
          <a:off x="6831118"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CDB15-83AF-4855-A5D2-9D965F1E397C}">
      <dsp:nvSpPr>
        <dsp:cNvPr id="0" name=""/>
        <dsp:cNvSpPr/>
      </dsp:nvSpPr>
      <dsp:spPr>
        <a:xfrm>
          <a:off x="6857538"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9</a:t>
          </a:r>
        </a:p>
      </dsp:txBody>
      <dsp:txXfrm>
        <a:off x="6963752" y="740117"/>
        <a:ext cx="531908" cy="531585"/>
      </dsp:txXfrm>
    </dsp:sp>
    <dsp:sp modelId="{E39AAA02-D410-4ED6-9A65-00ABE1BC64E8}">
      <dsp:nvSpPr>
        <dsp:cNvPr id="0" name=""/>
        <dsp:cNvSpPr/>
      </dsp:nvSpPr>
      <dsp:spPr>
        <a:xfrm rot="2700000">
          <a:off x="6007329"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D58E7-B294-4AE3-82D0-C673EAA31AE5}">
      <dsp:nvSpPr>
        <dsp:cNvPr id="0" name=""/>
        <dsp:cNvSpPr/>
      </dsp:nvSpPr>
      <dsp:spPr>
        <a:xfrm>
          <a:off x="6033749"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8</a:t>
          </a:r>
        </a:p>
      </dsp:txBody>
      <dsp:txXfrm>
        <a:off x="6139963" y="740117"/>
        <a:ext cx="531908" cy="531585"/>
      </dsp:txXfrm>
    </dsp:sp>
    <dsp:sp modelId="{F3A45CCF-660A-4D27-A416-CC9BF449F703}">
      <dsp:nvSpPr>
        <dsp:cNvPr id="0" name=""/>
        <dsp:cNvSpPr/>
      </dsp:nvSpPr>
      <dsp:spPr>
        <a:xfrm rot="2700000">
          <a:off x="5182704"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3F437-CB75-445B-90F4-65A952B8A2D0}">
      <dsp:nvSpPr>
        <dsp:cNvPr id="0" name=""/>
        <dsp:cNvSpPr/>
      </dsp:nvSpPr>
      <dsp:spPr>
        <a:xfrm>
          <a:off x="5209961"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7</a:t>
          </a:r>
        </a:p>
      </dsp:txBody>
      <dsp:txXfrm>
        <a:off x="5316175" y="740117"/>
        <a:ext cx="531908" cy="531585"/>
      </dsp:txXfrm>
    </dsp:sp>
    <dsp:sp modelId="{E957464E-6E3B-48EF-BF59-AA6A4930665D}">
      <dsp:nvSpPr>
        <dsp:cNvPr id="0" name=""/>
        <dsp:cNvSpPr/>
      </dsp:nvSpPr>
      <dsp:spPr>
        <a:xfrm rot="2700000">
          <a:off x="4358916"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0740D-1AD8-4ECF-B312-646589580669}">
      <dsp:nvSpPr>
        <dsp:cNvPr id="0" name=""/>
        <dsp:cNvSpPr/>
      </dsp:nvSpPr>
      <dsp:spPr>
        <a:xfrm>
          <a:off x="4385336"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6</a:t>
          </a:r>
        </a:p>
      </dsp:txBody>
      <dsp:txXfrm>
        <a:off x="4491550" y="740117"/>
        <a:ext cx="531908" cy="531585"/>
      </dsp:txXfrm>
    </dsp:sp>
    <dsp:sp modelId="{64E91489-1043-4D87-A897-5A3DCE1D9209}">
      <dsp:nvSpPr>
        <dsp:cNvPr id="0" name=""/>
        <dsp:cNvSpPr/>
      </dsp:nvSpPr>
      <dsp:spPr>
        <a:xfrm rot="2700000">
          <a:off x="3535127"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F3881-695B-4690-B121-8B6FCC0D6E09}">
      <dsp:nvSpPr>
        <dsp:cNvPr id="0" name=""/>
        <dsp:cNvSpPr/>
      </dsp:nvSpPr>
      <dsp:spPr>
        <a:xfrm>
          <a:off x="3561547"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5</a:t>
          </a:r>
        </a:p>
      </dsp:txBody>
      <dsp:txXfrm>
        <a:off x="3667762" y="740117"/>
        <a:ext cx="531908" cy="531585"/>
      </dsp:txXfrm>
    </dsp:sp>
    <dsp:sp modelId="{434FF00B-3581-4F76-9007-3CE2B5625940}">
      <dsp:nvSpPr>
        <dsp:cNvPr id="0" name=""/>
        <dsp:cNvSpPr/>
      </dsp:nvSpPr>
      <dsp:spPr>
        <a:xfrm rot="2700000">
          <a:off x="2711339"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6CE96-5C95-4E12-9A39-430B00FDD2F8}">
      <dsp:nvSpPr>
        <dsp:cNvPr id="0" name=""/>
        <dsp:cNvSpPr/>
      </dsp:nvSpPr>
      <dsp:spPr>
        <a:xfrm>
          <a:off x="2737759"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4</a:t>
          </a:r>
        </a:p>
      </dsp:txBody>
      <dsp:txXfrm>
        <a:off x="2843973" y="740117"/>
        <a:ext cx="531908" cy="531585"/>
      </dsp:txXfrm>
    </dsp:sp>
    <dsp:sp modelId="{6349D868-2717-4BED-BE9B-430FE3F58912}">
      <dsp:nvSpPr>
        <dsp:cNvPr id="0" name=""/>
        <dsp:cNvSpPr/>
      </dsp:nvSpPr>
      <dsp:spPr>
        <a:xfrm rot="2700000">
          <a:off x="1886714"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E57EE-DB26-450E-AB6C-D29FE2F4C7A1}">
      <dsp:nvSpPr>
        <dsp:cNvPr id="0" name=""/>
        <dsp:cNvSpPr/>
      </dsp:nvSpPr>
      <dsp:spPr>
        <a:xfrm>
          <a:off x="1913970"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3</a:t>
          </a:r>
        </a:p>
      </dsp:txBody>
      <dsp:txXfrm>
        <a:off x="2020184" y="740117"/>
        <a:ext cx="531908" cy="531585"/>
      </dsp:txXfrm>
    </dsp:sp>
    <dsp:sp modelId="{F7E3A6D2-193E-4E3E-B3F3-56FCA47D231B}">
      <dsp:nvSpPr>
        <dsp:cNvPr id="0" name=""/>
        <dsp:cNvSpPr/>
      </dsp:nvSpPr>
      <dsp:spPr>
        <a:xfrm rot="2700000">
          <a:off x="1062925"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6806A-6A2A-4BE1-8FFB-D26A31A10D43}">
      <dsp:nvSpPr>
        <dsp:cNvPr id="0" name=""/>
        <dsp:cNvSpPr/>
      </dsp:nvSpPr>
      <dsp:spPr>
        <a:xfrm>
          <a:off x="1089345"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1196396" y="740117"/>
        <a:ext cx="531908" cy="531585"/>
      </dsp:txXfrm>
    </dsp:sp>
    <dsp:sp modelId="{E12F704F-F5EA-436D-B0D3-5F2E458E0531}">
      <dsp:nvSpPr>
        <dsp:cNvPr id="0" name=""/>
        <dsp:cNvSpPr/>
      </dsp:nvSpPr>
      <dsp:spPr>
        <a:xfrm rot="2700000">
          <a:off x="239137" y="607251"/>
          <a:ext cx="797176" cy="79717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9D4A7-EC25-41E0-9CF6-19ED10704EB7}">
      <dsp:nvSpPr>
        <dsp:cNvPr id="0" name=""/>
        <dsp:cNvSpPr/>
      </dsp:nvSpPr>
      <dsp:spPr>
        <a:xfrm>
          <a:off x="265557" y="633772"/>
          <a:ext cx="744336" cy="7442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371771" y="740117"/>
        <a:ext cx="531908" cy="531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CE14D-05A9-4235-B6A9-0677695BCE5C}">
      <dsp:nvSpPr>
        <dsp:cNvPr id="0" name=""/>
        <dsp:cNvSpPr/>
      </dsp:nvSpPr>
      <dsp:spPr>
        <a:xfrm>
          <a:off x="1220" y="239257"/>
          <a:ext cx="4760742" cy="2856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Gives us your feedback!</a:t>
          </a:r>
        </a:p>
      </dsp:txBody>
      <dsp:txXfrm>
        <a:off x="1220" y="239257"/>
        <a:ext cx="4760742" cy="2856445"/>
      </dsp:txXfrm>
    </dsp:sp>
    <dsp:sp modelId="{538CF021-9933-4073-98F1-010E6C001163}">
      <dsp:nvSpPr>
        <dsp:cNvPr id="0" name=""/>
        <dsp:cNvSpPr/>
      </dsp:nvSpPr>
      <dsp:spPr>
        <a:xfrm>
          <a:off x="5238037" y="239257"/>
          <a:ext cx="4760742" cy="2856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endParaRPr lang="en-US" sz="6200" kern="1200"/>
        </a:p>
      </dsp:txBody>
      <dsp:txXfrm>
        <a:off x="5238037" y="239257"/>
        <a:ext cx="4760742" cy="2856445"/>
      </dsp:txXfrm>
    </dsp:sp>
    <dsp:sp modelId="{C1AB4979-9972-430D-B0E8-B3B5C876A3B2}">
      <dsp:nvSpPr>
        <dsp:cNvPr id="0" name=""/>
        <dsp:cNvSpPr/>
      </dsp:nvSpPr>
      <dsp:spPr>
        <a:xfrm>
          <a:off x="1220" y="3571777"/>
          <a:ext cx="4760742" cy="2856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endParaRPr lang="en-US" sz="6200" kern="1200"/>
        </a:p>
      </dsp:txBody>
      <dsp:txXfrm>
        <a:off x="1220" y="3571777"/>
        <a:ext cx="4760742" cy="2856445"/>
      </dsp:txXfrm>
    </dsp:sp>
    <dsp:sp modelId="{2F50F17F-65E7-43CA-841F-D0000E642C10}">
      <dsp:nvSpPr>
        <dsp:cNvPr id="0" name=""/>
        <dsp:cNvSpPr/>
      </dsp:nvSpPr>
      <dsp:spPr>
        <a:xfrm>
          <a:off x="5238037" y="3571777"/>
          <a:ext cx="4760742" cy="2856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endParaRPr lang="en-US" sz="6200" kern="1200"/>
        </a:p>
      </dsp:txBody>
      <dsp:txXfrm>
        <a:off x="5238037" y="3571777"/>
        <a:ext cx="4760742" cy="2856445"/>
      </dsp:txXfrm>
    </dsp:sp>
    <dsp:sp modelId="{D796D72D-B01F-4F02-A159-54ACB16EF801}">
      <dsp:nvSpPr>
        <dsp:cNvPr id="0" name=""/>
        <dsp:cNvSpPr/>
      </dsp:nvSpPr>
      <dsp:spPr>
        <a:xfrm>
          <a:off x="2619628" y="6904296"/>
          <a:ext cx="4760742" cy="2856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endParaRPr lang="en-US" sz="6200" kern="1200"/>
        </a:p>
      </dsp:txBody>
      <dsp:txXfrm>
        <a:off x="2619628" y="6904296"/>
        <a:ext cx="4760742" cy="285644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B7C9F-15FB-49FF-A6FE-C21E1492D1CF}"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8A50E-792A-4C91-BE38-07FAB00882E5}" type="slidenum">
              <a:rPr lang="en-US" smtClean="0"/>
              <a:t>‹#›</a:t>
            </a:fld>
            <a:endParaRPr lang="en-US"/>
          </a:p>
        </p:txBody>
      </p:sp>
    </p:spTree>
    <p:extLst>
      <p:ext uri="{BB962C8B-B14F-4D97-AF65-F5344CB8AC3E}">
        <p14:creationId xmlns:p14="http://schemas.microsoft.com/office/powerpoint/2010/main" val="171258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Sign-in: </a:t>
            </a:r>
            <a:r>
              <a:rPr lang="en-US" sz="1200" b="0" i="0" kern="1200" dirty="0">
                <a:solidFill>
                  <a:schemeClr val="tx1"/>
                </a:solidFill>
                <a:effectLst/>
                <a:latin typeface="+mn-lt"/>
                <a:ea typeface="+mn-ea"/>
                <a:cs typeface="+mn-cs"/>
              </a:rPr>
              <a:t>https://uky.az1.qualtrics.com/jfe/form/SV_emNVmOg8CaljZYy</a:t>
            </a:r>
            <a:endParaRPr lang="en-US" dirty="0"/>
          </a:p>
          <a:p>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1</a:t>
            </a:fld>
            <a:endParaRPr lang="en-US"/>
          </a:p>
        </p:txBody>
      </p:sp>
    </p:spTree>
    <p:extLst>
      <p:ext uri="{BB962C8B-B14F-4D97-AF65-F5344CB8AC3E}">
        <p14:creationId xmlns:p14="http://schemas.microsoft.com/office/powerpoint/2010/main" val="236525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through each of these skill sets as we explore each session</a:t>
            </a:r>
          </a:p>
          <a:p>
            <a:r>
              <a:rPr lang="en-US" dirty="0"/>
              <a:t>Point out mnemonic- A CALM MIND  HELPS US COPE</a:t>
            </a:r>
          </a:p>
        </p:txBody>
      </p:sp>
      <p:sp>
        <p:nvSpPr>
          <p:cNvPr id="4" name="Slide Number Placeholder 3"/>
          <p:cNvSpPr>
            <a:spLocks noGrp="1"/>
          </p:cNvSpPr>
          <p:nvPr>
            <p:ph type="sldNum" sz="quarter" idx="5"/>
          </p:nvPr>
        </p:nvSpPr>
        <p:spPr/>
        <p:txBody>
          <a:bodyPr/>
          <a:lstStyle/>
          <a:p>
            <a:fld id="{A4BE2F14-BFCE-4235-99FA-AC3C01B241C3}" type="slidenum">
              <a:rPr lang="en-US" smtClean="0"/>
              <a:t>10</a:t>
            </a:fld>
            <a:endParaRPr lang="en-US"/>
          </a:p>
        </p:txBody>
      </p:sp>
    </p:spTree>
    <p:extLst>
      <p:ext uri="{BB962C8B-B14F-4D97-AF65-F5344CB8AC3E}">
        <p14:creationId xmlns:p14="http://schemas.microsoft.com/office/powerpoint/2010/main" val="84172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11</a:t>
            </a:fld>
            <a:endParaRPr lang="en-US"/>
          </a:p>
        </p:txBody>
      </p:sp>
    </p:spTree>
    <p:extLst>
      <p:ext uri="{BB962C8B-B14F-4D97-AF65-F5344CB8AC3E}">
        <p14:creationId xmlns:p14="http://schemas.microsoft.com/office/powerpoint/2010/main" val="30223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Chaos is all around us.  There is strife and high tension in our communities; organizations face challenges- threats to their functioning, leadership changes, job turnover; and as individuals we are negotiating the demands of our job with our personal lives that can be complicated, full and at times overwhelming.</a:t>
            </a:r>
          </a:p>
        </p:txBody>
      </p:sp>
      <p:sp>
        <p:nvSpPr>
          <p:cNvPr id="4" name="Slide Number Placeholder 3"/>
          <p:cNvSpPr>
            <a:spLocks noGrp="1"/>
          </p:cNvSpPr>
          <p:nvPr>
            <p:ph type="sldNum" sz="quarter" idx="5"/>
          </p:nvPr>
        </p:nvSpPr>
        <p:spPr/>
        <p:txBody>
          <a:bodyPr/>
          <a:lstStyle/>
          <a:p>
            <a:fld id="{3958A50E-792A-4C91-BE38-07FAB00882E5}" type="slidenum">
              <a:rPr lang="en-US" smtClean="0"/>
              <a:t>12</a:t>
            </a:fld>
            <a:endParaRPr lang="en-US"/>
          </a:p>
        </p:txBody>
      </p:sp>
    </p:spTree>
    <p:extLst>
      <p:ext uri="{BB962C8B-B14F-4D97-AF65-F5344CB8AC3E}">
        <p14:creationId xmlns:p14="http://schemas.microsoft.com/office/powerpoint/2010/main" val="135813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most pertinent to our topic today, being exposed to traumatic and tragic information in the context of a client encounter. Staying Calm is key to surviving and thriving in the face of occupational distress. When we can calm ourselves we stop negotiating with chaos</a:t>
            </a:r>
          </a:p>
        </p:txBody>
      </p:sp>
      <p:sp>
        <p:nvSpPr>
          <p:cNvPr id="4" name="Slide Number Placeholder 3"/>
          <p:cNvSpPr>
            <a:spLocks noGrp="1"/>
          </p:cNvSpPr>
          <p:nvPr>
            <p:ph type="sldNum" sz="quarter" idx="5"/>
          </p:nvPr>
        </p:nvSpPr>
        <p:spPr/>
        <p:txBody>
          <a:bodyPr/>
          <a:lstStyle/>
          <a:p>
            <a:fld id="{3958A50E-792A-4C91-BE38-07FAB00882E5}" type="slidenum">
              <a:rPr lang="en-US" smtClean="0"/>
              <a:t>13</a:t>
            </a:fld>
            <a:endParaRPr lang="en-US"/>
          </a:p>
        </p:txBody>
      </p:sp>
    </p:spTree>
    <p:extLst>
      <p:ext uri="{BB962C8B-B14F-4D97-AF65-F5344CB8AC3E}">
        <p14:creationId xmlns:p14="http://schemas.microsoft.com/office/powerpoint/2010/main" val="60908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 of a time this was true for you? </a:t>
            </a:r>
          </a:p>
          <a:p>
            <a:endParaRPr lang="en-US" dirty="0"/>
          </a:p>
          <a:p>
            <a:r>
              <a:rPr lang="en-US" dirty="0"/>
              <a:t>We have everything we need to manage the challenges of our days. But getting to our inner resources can be difficult.  When our brains tell us there is danger we automatically react to protect ourselves. That is a good thing. It keeps us alive and safe. But what if the threat is consistent and not really life threatening? What if it is threat adjacent?  Our clients trauma is not our trauma, but it reminds us of our vulnerability.  Our clients trauma is not our trauma but the essence of it- the loss, the fear, seems familiar to us. Our clients trauma is not our trauma, but it is shocking, and not easily forgotten because we are humans who want to hold on the integrity of the human experience. </a:t>
            </a:r>
          </a:p>
          <a:p>
            <a:r>
              <a:rPr lang="en-US" dirty="0"/>
              <a:t> We have everything we need to manage these challenges, if we can stay calm enough to access our inner resources. That is what session 1 is all about, what can we do to remain calm so we can access our inner resources to cope with the challenges of our work</a:t>
            </a:r>
          </a:p>
          <a:p>
            <a:endParaRPr lang="en-US" dirty="0"/>
          </a:p>
          <a:p>
            <a:r>
              <a:rPr lang="en-US" dirty="0"/>
              <a:t> </a:t>
            </a:r>
          </a:p>
        </p:txBody>
      </p:sp>
      <p:sp>
        <p:nvSpPr>
          <p:cNvPr id="4" name="Slide Number Placeholder 3"/>
          <p:cNvSpPr>
            <a:spLocks noGrp="1"/>
          </p:cNvSpPr>
          <p:nvPr>
            <p:ph type="sldNum" sz="quarter" idx="5"/>
          </p:nvPr>
        </p:nvSpPr>
        <p:spPr/>
        <p:txBody>
          <a:bodyPr/>
          <a:lstStyle/>
          <a:p>
            <a:fld id="{3958A50E-792A-4C91-BE38-07FAB00882E5}" type="slidenum">
              <a:rPr lang="en-US" smtClean="0"/>
              <a:t>14</a:t>
            </a:fld>
            <a:endParaRPr lang="en-US"/>
          </a:p>
        </p:txBody>
      </p:sp>
    </p:spTree>
    <p:extLst>
      <p:ext uri="{BB962C8B-B14F-4D97-AF65-F5344CB8AC3E}">
        <p14:creationId xmlns:p14="http://schemas.microsoft.com/office/powerpoint/2010/main" val="32635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Winnicot’s</a:t>
            </a:r>
            <a:r>
              <a:rPr lang="en-US" dirty="0"/>
              <a:t> (1958) concept of “the capacity to be alone in the presence of another,” which, in his view, is one of the most important indications of emotional maturity is </a:t>
            </a:r>
            <a:r>
              <a:rPr lang="en-US" dirty="0" err="1"/>
              <a:t>metaskill</a:t>
            </a:r>
            <a:r>
              <a:rPr lang="en-US" dirty="0"/>
              <a:t> we are embracing in this training. Winnicott suggests</a:t>
            </a:r>
          </a:p>
          <a:p>
            <a:r>
              <a:rPr lang="en-US" dirty="0"/>
              <a:t>that the capacity to be alone first develops in the presence of a reliable mother, but it can be learned throughout life, and we are calling on it now, in this training. </a:t>
            </a:r>
          </a:p>
          <a:p>
            <a:endParaRPr lang="en-US" dirty="0"/>
          </a:p>
          <a:p>
            <a:r>
              <a:rPr lang="en-US" dirty="0"/>
              <a:t>In this FOURC training we are teaching intrapersonal skills that require quiet reflection and mindful presence- because of the nature of STS, a condition that occurs at work, you might need to execute these skills in the midst of chaos, and on the job in the presence of others.</a:t>
            </a:r>
          </a:p>
          <a:p>
            <a:endParaRPr lang="en-US" dirty="0"/>
          </a:p>
          <a:p>
            <a:r>
              <a:rPr lang="en-US" dirty="0"/>
              <a:t>In a parallel process we will be asking you to do this during these training sessions. To lean into the support and opportunities that the group and this process provides, but to resist the urge to let your social anxiety/ or the pressure of performing in a group dominate. We are asking you to cultivate your capacity to be alone with your thoughts in this space- in doing so, you are practicing the skills we are attempting to teach. </a:t>
            </a:r>
          </a:p>
        </p:txBody>
      </p:sp>
      <p:sp>
        <p:nvSpPr>
          <p:cNvPr id="4" name="Slide Number Placeholder 3"/>
          <p:cNvSpPr>
            <a:spLocks noGrp="1"/>
          </p:cNvSpPr>
          <p:nvPr>
            <p:ph type="sldNum" sz="quarter" idx="5"/>
          </p:nvPr>
        </p:nvSpPr>
        <p:spPr/>
        <p:txBody>
          <a:bodyPr/>
          <a:lstStyle/>
          <a:p>
            <a:fld id="{3958A50E-792A-4C91-BE38-07FAB00882E5}" type="slidenum">
              <a:rPr lang="en-US" smtClean="0"/>
              <a:t>15</a:t>
            </a:fld>
            <a:endParaRPr lang="en-US"/>
          </a:p>
        </p:txBody>
      </p:sp>
    </p:spTree>
    <p:extLst>
      <p:ext uri="{BB962C8B-B14F-4D97-AF65-F5344CB8AC3E}">
        <p14:creationId xmlns:p14="http://schemas.microsoft.com/office/powerpoint/2010/main" val="245703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training and not therapy, so when you are reflecting and sharing with the group consider situations where the level of distress associated with the experience is a 5 or less on the SUDS (Subjective Units of Distress Scale) scale (your rating).  We want these exercises to be meaningful to you, but want to control the level of distress that reflections might generate.  Likewise, the details of a personal experience are less important than how the experience impacted you. So take care in sharing so that you do not inadvertently raise your level of stress.</a:t>
            </a:r>
          </a:p>
        </p:txBody>
      </p:sp>
      <p:sp>
        <p:nvSpPr>
          <p:cNvPr id="4" name="Slide Number Placeholder 3"/>
          <p:cNvSpPr>
            <a:spLocks noGrp="1"/>
          </p:cNvSpPr>
          <p:nvPr>
            <p:ph type="sldNum" sz="quarter" idx="5"/>
          </p:nvPr>
        </p:nvSpPr>
        <p:spPr/>
        <p:txBody>
          <a:bodyPr/>
          <a:lstStyle/>
          <a:p>
            <a:fld id="{3958A50E-792A-4C91-BE38-07FAB00882E5}" type="slidenum">
              <a:rPr lang="en-US" smtClean="0"/>
              <a:t>16</a:t>
            </a:fld>
            <a:endParaRPr lang="en-US"/>
          </a:p>
        </p:txBody>
      </p:sp>
    </p:spTree>
    <p:extLst>
      <p:ext uri="{BB962C8B-B14F-4D97-AF65-F5344CB8AC3E}">
        <p14:creationId xmlns:p14="http://schemas.microsoft.com/office/powerpoint/2010/main" val="139176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stress continuum by describing what you see from left to right</a:t>
            </a:r>
          </a:p>
          <a:p>
            <a:endParaRPr lang="en-US" dirty="0"/>
          </a:p>
          <a:p>
            <a:r>
              <a:rPr lang="en-US" dirty="0"/>
              <a:t>Note how performance at both ends of the continuum is diminished for very different reasons. It is highest when we are in the window of tolerance and begins to diminish thereafter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6CCFB-1FE7-4D41-BFC2-04D73E2845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96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happening in your body when we are experiencing high levels of stress (extreme stress)?</a:t>
            </a:r>
          </a:p>
          <a:p>
            <a:endParaRPr lang="en-US" dirty="0"/>
          </a:p>
          <a:p>
            <a:r>
              <a:rPr lang="en-US" dirty="0"/>
              <a:t>Increased respirations, and changes in heart rate- which can cause dizziness, or lightheadedness-</a:t>
            </a:r>
          </a:p>
          <a:p>
            <a:r>
              <a:rPr lang="en-US" dirty="0"/>
              <a:t>Sweaty palms and tingling sensation, may experience shaking of limbs   The shaking occurs because adrenaline that flood the system, This surge of energy primes muscles for immediate response, and the shaking is a physical release of that built-up tension. </a:t>
            </a:r>
          </a:p>
          <a:p>
            <a:r>
              <a:rPr lang="en-US" dirty="0"/>
              <a:t>Digestion slows because we don’t need to eat in an emergency, we may feel nauseous</a:t>
            </a:r>
          </a:p>
          <a:p>
            <a:r>
              <a:rPr lang="en-US" dirty="0"/>
              <a:t>Weakness in the knees or legs, a feeling you need to sit or you will fall. This is because of redirected blood flow (also called blood shunting), </a:t>
            </a:r>
            <a:r>
              <a:rPr lang="en-US" dirty="0" err="1"/>
              <a:t>hyperventialation</a:t>
            </a:r>
            <a:r>
              <a:rPr lang="en-US" dirty="0"/>
              <a:t> (which lowers carbon dioxide), and </a:t>
            </a:r>
            <a:r>
              <a:rPr lang="en-US" dirty="0" err="1"/>
              <a:t>vagus</a:t>
            </a:r>
            <a:r>
              <a:rPr lang="en-US" dirty="0"/>
              <a:t> nerve overstimulation which changes your hear rate, and can drop your blood pressure. </a:t>
            </a:r>
          </a:p>
          <a:p>
            <a:r>
              <a:rPr lang="en-US" dirty="0"/>
              <a:t>Auditory exclusion- </a:t>
            </a:r>
            <a:r>
              <a:rPr lang="en-US" sz="1200" b="0" i="0" kern="1200" dirty="0">
                <a:solidFill>
                  <a:schemeClr val="tx1"/>
                </a:solidFill>
                <a:effectLst/>
                <a:latin typeface="+mn-lt"/>
                <a:ea typeface="+mn-ea"/>
                <a:cs typeface="+mn-cs"/>
              </a:rPr>
              <a:t>diminished or complete loss of hearing for non-critical sounds, allowing focus on survival-related tasks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Sustained exposure to stress burns through energy reserves quickly, causing overall fatigue and a feeling of being physically drained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physiological responses cue us to the fact we are having a stress response and need to calm down. </a:t>
            </a:r>
            <a:endParaRPr lang="en-US" dirty="0"/>
          </a:p>
          <a:p>
            <a:endParaRPr lang="en-US" dirty="0"/>
          </a:p>
          <a:p>
            <a:r>
              <a:rPr lang="en-US" dirty="0"/>
              <a:t>Much of this is invisible to others, but can be extremely destabilizing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6CCFB-1FE7-4D41-BFC2-04D73E2845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85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work, it may be difficult to notice when someone around you is dysregulated, this looks different for everyone. Similarly, what we project to others may be different than how we feel on the inside. This can cause problems because others may misinterpret our feelings, and we may miss out on opportunities for support.  As you know being calm is not just about how we look on the outside.  Trainer can give a personal example.</a:t>
            </a:r>
          </a:p>
          <a:p>
            <a:endParaRPr lang="en-US" dirty="0"/>
          </a:p>
          <a:p>
            <a:r>
              <a:rPr lang="en-US" dirty="0"/>
              <a:t>Can you think of a time when you looked calm on the outside but felt significant distress on the inside..  Give a moment for reflection</a:t>
            </a:r>
          </a:p>
          <a:p>
            <a:endParaRPr lang="en-US" dirty="0"/>
          </a:p>
          <a:p>
            <a:r>
              <a:rPr lang="en-US" dirty="0"/>
              <a:t>It is important that we recognize that as professionals many have mastered the skill of being an emotional container- you know this right- no matter what is happening around you, you have taught yourself to look calm, cool and collected” so as not to escalate the situation. To hold space for others to process big feelings without hurting others.  But who holds space for you?  How does your calm demeanor bely your inner state.  How do we negotiate the balance between being an emotional container for others, and managing our own inner experience of alarm, distress and despair?  </a:t>
            </a:r>
          </a:p>
        </p:txBody>
      </p:sp>
      <p:sp>
        <p:nvSpPr>
          <p:cNvPr id="4" name="Slide Number Placeholder 3"/>
          <p:cNvSpPr>
            <a:spLocks noGrp="1"/>
          </p:cNvSpPr>
          <p:nvPr>
            <p:ph type="sldNum" sz="quarter" idx="5"/>
          </p:nvPr>
        </p:nvSpPr>
        <p:spPr/>
        <p:txBody>
          <a:bodyPr/>
          <a:lstStyle/>
          <a:p>
            <a:fld id="{3958A50E-792A-4C91-BE38-07FAB00882E5}" type="slidenum">
              <a:rPr lang="en-US" smtClean="0"/>
              <a:t>19</a:t>
            </a:fld>
            <a:endParaRPr lang="en-US"/>
          </a:p>
        </p:txBody>
      </p:sp>
    </p:spTree>
    <p:extLst>
      <p:ext uri="{BB962C8B-B14F-4D97-AF65-F5344CB8AC3E}">
        <p14:creationId xmlns:p14="http://schemas.microsoft.com/office/powerpoint/2010/main" val="111636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 welcome</a:t>
            </a:r>
          </a:p>
        </p:txBody>
      </p:sp>
      <p:sp>
        <p:nvSpPr>
          <p:cNvPr id="4" name="Slide Number Placeholder 3"/>
          <p:cNvSpPr>
            <a:spLocks noGrp="1"/>
          </p:cNvSpPr>
          <p:nvPr>
            <p:ph type="sldNum" sz="quarter" idx="10"/>
          </p:nvPr>
        </p:nvSpPr>
        <p:spPr/>
        <p:txBody>
          <a:bodyPr/>
          <a:lstStyle/>
          <a:p>
            <a:fld id="{784E0762-37F5-4DE0-947C-7B272DDF2B1B}" type="slidenum">
              <a:rPr lang="en-US" smtClean="0"/>
              <a:t>2</a:t>
            </a:fld>
            <a:endParaRPr lang="en-US"/>
          </a:p>
        </p:txBody>
      </p:sp>
    </p:spTree>
    <p:extLst>
      <p:ext uri="{BB962C8B-B14F-4D97-AF65-F5344CB8AC3E}">
        <p14:creationId xmlns:p14="http://schemas.microsoft.com/office/powerpoint/2010/main" val="330609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prstClr val="black"/>
                </a:solidFill>
                <a:effectLst/>
                <a:uLnTx/>
                <a:uFillTx/>
                <a:latin typeface="+mn-lt"/>
                <a:ea typeface="+mn-ea"/>
                <a:cs typeface="+mn-cs"/>
              </a:rPr>
              <a:t>Why are we talking about calming? Being calm is complicated and the cues we give others about our internal states can be masked by many things, inhibiting accesses to needed resources and responses- </a:t>
            </a:r>
          </a:p>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US" sz="3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prstClr val="black"/>
                </a:solidFill>
                <a:effectLst/>
                <a:uLnTx/>
                <a:uFillTx/>
                <a:latin typeface="+mn-lt"/>
                <a:ea typeface="+mn-ea"/>
                <a:cs typeface="+mn-cs"/>
              </a:rPr>
              <a:t>Now we don’t expect workplace exposures to activate the same intensity of crisis response, but we do know that perceived threat can activate our bodies natural stress response.  The sooner we can recognize it and activate our calming skills, the better off we will be. And we need to be able to ask for help in calming down when we feel </a:t>
            </a:r>
            <a:r>
              <a:rPr kumimoji="0" lang="en-US" sz="3300" b="0" i="0" u="none" strike="noStrike" kern="1200" cap="none" spc="0" normalizeH="0" baseline="0" noProof="0" dirty="0" err="1">
                <a:ln>
                  <a:noFill/>
                </a:ln>
                <a:solidFill>
                  <a:prstClr val="black"/>
                </a:solidFill>
                <a:effectLst/>
                <a:uLnTx/>
                <a:uFillTx/>
                <a:latin typeface="+mn-lt"/>
                <a:ea typeface="+mn-ea"/>
                <a:cs typeface="+mn-cs"/>
              </a:rPr>
              <a:t>dysregualted</a:t>
            </a:r>
            <a:r>
              <a:rPr kumimoji="0" lang="en-US" sz="33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US" sz="3300" b="0" i="0" u="none" strike="noStrike" kern="1200" cap="none" spc="0" normalizeH="0" baseline="0" noProof="0" dirty="0">
              <a:ln>
                <a:noFill/>
              </a:ln>
              <a:solidFill>
                <a:prstClr val="black"/>
              </a:solidFill>
              <a:effectLst/>
              <a:uLnTx/>
              <a:uFillTx/>
              <a:latin typeface="+mn-lt"/>
              <a:ea typeface="+mn-ea"/>
              <a:cs typeface="+mn-cs"/>
            </a:endParaRPr>
          </a:p>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In the peri-traumatic phase the subjective experiences of threat and panic (indirect trauma exposure hogs the attentional spotlight, and keeps our attention within a limited range of experience- we then begin to focus only on the negative and bottom up processing that overwhelms us with sensory experience. Dissociation can lead to poorly elaborated, fragmented and sensory-based memories of the exposure.  Cognitive and behavioral avoidance, negative appraisals of self and world, Rumination and persistent dissociation are associated with a more troubled trajectory</a:t>
            </a:r>
            <a:endParaRPr kumimoji="0" lang="en-US" sz="3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US" sz="3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prstClr val="black"/>
                </a:solidFill>
                <a:effectLst/>
                <a:uLnTx/>
                <a:uFillTx/>
                <a:latin typeface="+mn-lt"/>
                <a:ea typeface="+mn-ea"/>
                <a:cs typeface="+mn-cs"/>
              </a:rPr>
              <a:t>There are peri traumatic conditions may create demands that may overwhelm or interrupt adaptive coping. This could be due to  </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professional responsibilities that prohibit processing or attending to one’s emotional response in the moment because a client safety and needs come first </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Organizational resources may be limited or are not readily available to attenuate peri-trauma responses </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Professionals may feel they will be punished or stigmatized by acknowledging harm or utilizing coping resources</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T</a:t>
            </a:r>
            <a:r>
              <a:rPr lang="en-US" sz="3200" b="0" i="0" dirty="0" err="1">
                <a:solidFill>
                  <a:srgbClr val="000000"/>
                </a:solidFill>
                <a:effectLst/>
                <a:latin typeface="Cambria" panose="02040503050406030204" pitchFamily="18" charset="0"/>
              </a:rPr>
              <a:t>rauma</a:t>
            </a:r>
            <a:r>
              <a:rPr lang="en-US" sz="3200" b="0" i="0" dirty="0">
                <a:solidFill>
                  <a:srgbClr val="000000"/>
                </a:solidFill>
                <a:effectLst/>
                <a:latin typeface="Cambria" panose="02040503050406030204" pitchFamily="18" charset="0"/>
              </a:rPr>
              <a:t> exposure at work represents a violation or loss of territory (i.e. perception that work is a safe space).  One may assume that their workplace is safe, and not the place where physical or psychological harms will occur.  This is what we call poor expectation alignment</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lang="en-US" sz="3200" b="0" i="0" dirty="0">
                <a:solidFill>
                  <a:srgbClr val="000000"/>
                </a:solidFill>
                <a:effectLst/>
                <a:latin typeface="Cambria" panose="02040503050406030204" pitchFamily="18" charset="0"/>
              </a:rPr>
              <a:t>Indirect trauma exposure may represent a trauma-reactivation of primary traumas that occurred earlier in life or outside of work </a:t>
            </a:r>
          </a:p>
          <a:p>
            <a:pPr marL="990427" marR="0" lvl="1" indent="-380933" algn="l" defTabSz="1218987" rtl="0" eaLnBrk="1" fontAlgn="auto" latinLnBrk="0" hangingPunct="1">
              <a:lnSpc>
                <a:spcPct val="100000"/>
              </a:lnSpc>
              <a:spcBef>
                <a:spcPct val="20000"/>
              </a:spcBef>
              <a:spcAft>
                <a:spcPts val="0"/>
              </a:spcAft>
              <a:buClrTx/>
              <a:buSzTx/>
              <a:buFont typeface="Arial" pitchFamily="34" charset="0"/>
              <a:buChar char="–"/>
              <a:tabLst/>
              <a:defRPr/>
            </a:pPr>
            <a:r>
              <a:rPr lang="en-US" sz="3200" b="0" i="0" dirty="0">
                <a:solidFill>
                  <a:srgbClr val="000000"/>
                </a:solidFill>
                <a:effectLst/>
                <a:latin typeface="WordVisi_MSFontService"/>
              </a:rPr>
              <a:t>Indirect trauma exposure produces damaging effects on the professional’s sense of meaning, justice, and order, which can activate a stress response</a:t>
            </a: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20</a:t>
            </a:fld>
            <a:endParaRPr lang="en-US"/>
          </a:p>
        </p:txBody>
      </p:sp>
    </p:spTree>
    <p:extLst>
      <p:ext uri="{BB962C8B-B14F-4D97-AF65-F5344CB8AC3E}">
        <p14:creationId xmlns:p14="http://schemas.microsoft.com/office/powerpoint/2010/main" val="1874701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the goal- read slide</a:t>
            </a:r>
          </a:p>
        </p:txBody>
      </p:sp>
      <p:sp>
        <p:nvSpPr>
          <p:cNvPr id="4" name="Slide Number Placeholder 3"/>
          <p:cNvSpPr>
            <a:spLocks noGrp="1"/>
          </p:cNvSpPr>
          <p:nvPr>
            <p:ph type="sldNum" sz="quarter" idx="5"/>
          </p:nvPr>
        </p:nvSpPr>
        <p:spPr/>
        <p:txBody>
          <a:bodyPr/>
          <a:lstStyle/>
          <a:p>
            <a:fld id="{A4BE2F14-BFCE-4235-99FA-AC3C01B241C3}" type="slidenum">
              <a:rPr lang="en-US" smtClean="0"/>
              <a:t>21</a:t>
            </a:fld>
            <a:endParaRPr lang="en-US"/>
          </a:p>
        </p:txBody>
      </p:sp>
    </p:spTree>
    <p:extLst>
      <p:ext uri="{BB962C8B-B14F-4D97-AF65-F5344CB8AC3E}">
        <p14:creationId xmlns:p14="http://schemas.microsoft.com/office/powerpoint/2010/main" val="37380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skills we will focus on in Session 1 using our Mnemonic of CALM</a:t>
            </a:r>
          </a:p>
        </p:txBody>
      </p:sp>
      <p:sp>
        <p:nvSpPr>
          <p:cNvPr id="4" name="Slide Number Placeholder 3"/>
          <p:cNvSpPr>
            <a:spLocks noGrp="1"/>
          </p:cNvSpPr>
          <p:nvPr>
            <p:ph type="sldNum" sz="quarter" idx="5"/>
          </p:nvPr>
        </p:nvSpPr>
        <p:spPr/>
        <p:txBody>
          <a:bodyPr/>
          <a:lstStyle/>
          <a:p>
            <a:fld id="{A4BE2F14-BFCE-4235-99FA-AC3C01B241C3}" type="slidenum">
              <a:rPr lang="en-US" smtClean="0"/>
              <a:t>22</a:t>
            </a:fld>
            <a:endParaRPr lang="en-US"/>
          </a:p>
        </p:txBody>
      </p:sp>
    </p:spTree>
    <p:extLst>
      <p:ext uri="{BB962C8B-B14F-4D97-AF65-F5344CB8AC3E}">
        <p14:creationId xmlns:p14="http://schemas.microsoft.com/office/powerpoint/2010/main" val="129516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 connecting to self.  We will accomplish this through breathing alignment and some mindfulness self compassion.  There are other ways, but we selected these two strategies because they are easy to use, and highly effective</a:t>
            </a:r>
          </a:p>
        </p:txBody>
      </p:sp>
      <p:sp>
        <p:nvSpPr>
          <p:cNvPr id="4" name="Slide Number Placeholder 3"/>
          <p:cNvSpPr>
            <a:spLocks noGrp="1"/>
          </p:cNvSpPr>
          <p:nvPr>
            <p:ph type="sldNum" sz="quarter" idx="5"/>
          </p:nvPr>
        </p:nvSpPr>
        <p:spPr/>
        <p:txBody>
          <a:bodyPr/>
          <a:lstStyle/>
          <a:p>
            <a:fld id="{3958A50E-792A-4C91-BE38-07FAB00882E5}" type="slidenum">
              <a:rPr lang="en-US" smtClean="0"/>
              <a:t>23</a:t>
            </a:fld>
            <a:endParaRPr lang="en-US"/>
          </a:p>
        </p:txBody>
      </p:sp>
    </p:spTree>
    <p:extLst>
      <p:ext uri="{BB962C8B-B14F-4D97-AF65-F5344CB8AC3E}">
        <p14:creationId xmlns:p14="http://schemas.microsoft.com/office/powerpoint/2010/main" val="257600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a:t>
            </a:r>
          </a:p>
          <a:p>
            <a:endParaRPr lang="en-US" dirty="0"/>
          </a:p>
          <a:p>
            <a:r>
              <a:rPr lang="en-US" dirty="0"/>
              <a:t>Breathing Alignment- one of the first things that happens when we become distressed is our respiration changes. Remember an alarm response is caused by bottom up processing so we need a bottom up stress management technique to address this.  The “physiological sigh” is an example of a bottom-up stress management technique that can be used acutely to reduce stress or anxiety quickly and in any situation. It is helpful because you can use this in the moment, you don’t have to wait to get to a calm place.  This pattern of breathing is what our bodies normally do when we are crying very hard, are in a claustrophobic environment, or deep sleep.  This pattern of breathing signals our body that we need to calm down and self regulate our breathing.  When our carbon dioxide levels get too high,  our bodies automatically engage in a physiological sigh. Unfortunately, this breathing pattern doesn’t always come right when we need it, but we can activate it our selves.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How it works: A sigh starts out as a normal breath, but before you finish the exhale, you take a second breath on top of it, The first inhale fills the lungs, and the second inhale fully inflates the remaining alveoli (air sacs) in the lungs, maximizing oxygen intake.  This is then followed by an extended exhalation of </a:t>
            </a:r>
            <a:r>
              <a:rPr lang="en-US" dirty="0" err="1">
                <a:ea typeface="Calibri"/>
                <a:cs typeface="Calibri"/>
              </a:rPr>
              <a:t>atleast</a:t>
            </a:r>
            <a:r>
              <a:rPr lang="en-US" dirty="0">
                <a:ea typeface="Calibri"/>
                <a:cs typeface="Calibri"/>
              </a:rPr>
              <a:t> three seconds. The long, slow exhale helps to clear out excess carbon dioxide and activates the parasympathetic nervous system, which is responsible for the body's </a:t>
            </a:r>
            <a:r>
              <a:rPr lang="en-US" b="1" dirty="0">
                <a:ea typeface="Calibri"/>
                <a:cs typeface="Calibri"/>
              </a:rPr>
              <a:t>"rest and digest"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Calibri"/>
                <a:cs typeface="Calibri"/>
              </a:rPr>
              <a:t>Demonstrate this for the group- two or three times</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958A50E-792A-4C91-BE38-07FAB00882E5}" type="slidenum">
              <a:rPr lang="en-US" smtClean="0"/>
              <a:t>24</a:t>
            </a:fld>
            <a:endParaRPr lang="en-US"/>
          </a:p>
        </p:txBody>
      </p:sp>
    </p:spTree>
    <p:extLst>
      <p:ext uri="{BB962C8B-B14F-4D97-AF65-F5344CB8AC3E}">
        <p14:creationId xmlns:p14="http://schemas.microsoft.com/office/powerpoint/2010/main" val="268110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Lets practice together- (give directions. It is very important that there is a period of pause between physiological sighs so the person doesn’t hyperventilate)</a:t>
            </a:r>
          </a:p>
          <a:p>
            <a:endParaRPr lang="en-US" dirty="0">
              <a:ea typeface="Calibri"/>
              <a:cs typeface="Calibri"/>
            </a:endParaRPr>
          </a:p>
          <a:p>
            <a:endParaRPr lang="en-US" dirty="0">
              <a:ea typeface="Calibri"/>
              <a:cs typeface="Calibri"/>
            </a:endParaRPr>
          </a:p>
          <a:p>
            <a:r>
              <a:rPr lang="en-US" dirty="0">
                <a:ea typeface="Calibri"/>
                <a:cs typeface="Calibri"/>
              </a:rPr>
              <a:t>After the practice- there are some benefits to this approach </a:t>
            </a:r>
          </a:p>
          <a:p>
            <a:r>
              <a:rPr lang="en-US" dirty="0">
                <a:ea typeface="Calibri"/>
                <a:cs typeface="Calibri"/>
              </a:rPr>
              <a:t>Stress and Anxiety Reduction: By activating the parasympathetic nervous system, the physiological sigh can quickly lower heart rate, reduce feelings of stress and anxiety, and promote a sense of calm. </a:t>
            </a:r>
          </a:p>
          <a:p>
            <a:endParaRPr lang="en-US" dirty="0">
              <a:ea typeface="Calibri"/>
              <a:cs typeface="Calibri"/>
            </a:endParaRPr>
          </a:p>
          <a:p>
            <a:r>
              <a:rPr lang="en-US" dirty="0">
                <a:ea typeface="Calibri"/>
                <a:cs typeface="Calibri"/>
              </a:rPr>
              <a:t>Emotional Regulation: The technique can be used to reset emotional states, helping to regain composure during moments of overwhelm or anxiety. </a:t>
            </a:r>
          </a:p>
          <a:p>
            <a:endParaRPr lang="en-US" dirty="0">
              <a:ea typeface="Calibri"/>
              <a:cs typeface="Calibri"/>
            </a:endParaRPr>
          </a:p>
          <a:p>
            <a:r>
              <a:rPr lang="en-US" dirty="0">
                <a:ea typeface="Calibri"/>
                <a:cs typeface="Calibri"/>
              </a:rPr>
              <a:t>How did it feel to do this?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4BE2F14-BFCE-4235-99FA-AC3C01B241C3}" type="slidenum">
              <a:rPr lang="en-US" smtClean="0"/>
              <a:t>25</a:t>
            </a:fld>
            <a:endParaRPr lang="en-US"/>
          </a:p>
        </p:txBody>
      </p:sp>
    </p:spTree>
    <p:extLst>
      <p:ext uri="{BB962C8B-B14F-4D97-AF65-F5344CB8AC3E}">
        <p14:creationId xmlns:p14="http://schemas.microsoft.com/office/powerpoint/2010/main" val="145580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a:t>
            </a:r>
          </a:p>
          <a:p>
            <a:r>
              <a:rPr lang="en-US" dirty="0"/>
              <a:t>The Physiological Sigh is just one of gem in our treasure box of resources available to us- that doesn’t require anyone else or a special condition- we can access it whenever we want to calm down</a:t>
            </a:r>
          </a:p>
        </p:txBody>
      </p:sp>
      <p:sp>
        <p:nvSpPr>
          <p:cNvPr id="4" name="Slide Number Placeholder 3"/>
          <p:cNvSpPr>
            <a:spLocks noGrp="1"/>
          </p:cNvSpPr>
          <p:nvPr>
            <p:ph type="sldNum" sz="quarter" idx="5"/>
          </p:nvPr>
        </p:nvSpPr>
        <p:spPr/>
        <p:txBody>
          <a:bodyPr/>
          <a:lstStyle/>
          <a:p>
            <a:fld id="{3958A50E-792A-4C91-BE38-07FAB00882E5}" type="slidenum">
              <a:rPr lang="en-US" smtClean="0"/>
              <a:t>26</a:t>
            </a:fld>
            <a:endParaRPr lang="en-US"/>
          </a:p>
        </p:txBody>
      </p:sp>
    </p:spTree>
    <p:extLst>
      <p:ext uri="{BB962C8B-B14F-4D97-AF65-F5344CB8AC3E}">
        <p14:creationId xmlns:p14="http://schemas.microsoft.com/office/powerpoint/2010/main" val="168697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So we are going to practice another calming down technique- have people turn away from others if in person or can turn off cameras</a:t>
            </a:r>
          </a:p>
          <a:p>
            <a:endParaRPr lang="en-US" dirty="0"/>
          </a:p>
          <a:p>
            <a:endParaRPr lang="en-US" dirty="0"/>
          </a:p>
          <a:p>
            <a:r>
              <a:rPr lang="en-US" dirty="0"/>
              <a:t>We are going to start with a </a:t>
            </a:r>
            <a:r>
              <a:rPr lang="en-US" dirty="0" err="1"/>
              <a:t>metta</a:t>
            </a:r>
            <a:r>
              <a:rPr lang="en-US" dirty="0"/>
              <a:t> meditation- it is a mindfulness exercise that will help calm our bodies and minds. Research tells us that mindfulness meditations like the one we are going to do now may enhance or attention control, and help us self-regulate self-regulation (Tang et al., 2015;2016; Loucks et al., 2015; </a:t>
            </a:r>
            <a:r>
              <a:rPr lang="en-US" dirty="0" err="1"/>
              <a:t>Guendelman</a:t>
            </a:r>
            <a:r>
              <a:rPr lang="en-US" dirty="0"/>
              <a:t> et al., 2017) by increasing cognitive resources such as our ability to reappraise situations (Tang et al., 2016) and modifying how we processing events such as reducing or ruminations and enhancing our bodily awareness </a:t>
            </a:r>
            <a:r>
              <a:rPr lang="en-US" dirty="0" err="1"/>
              <a:t>Holzel</a:t>
            </a:r>
            <a:r>
              <a:rPr lang="en-US" dirty="0"/>
              <a:t> et al., 2011).  </a:t>
            </a:r>
          </a:p>
          <a:p>
            <a:endParaRPr lang="en-US" dirty="0"/>
          </a:p>
          <a:p>
            <a:r>
              <a:rPr lang="en-US" dirty="0"/>
              <a:t>Note: you can modify this based on time</a:t>
            </a:r>
          </a:p>
          <a:p>
            <a:endParaRPr lang="en-US" dirty="0"/>
          </a:p>
          <a:p>
            <a:r>
              <a:rPr lang="en-US" dirty="0"/>
              <a:t>Remarks</a:t>
            </a:r>
          </a:p>
          <a:p>
            <a:r>
              <a:rPr lang="en-US" dirty="0"/>
              <a:t>One of the most widely practiced</a:t>
            </a:r>
          </a:p>
          <a:p>
            <a:r>
              <a:rPr lang="en-US" dirty="0"/>
              <a:t>meditations in the world. It is an</a:t>
            </a:r>
          </a:p>
          <a:p>
            <a:r>
              <a:rPr lang="en-US" dirty="0"/>
              <a:t>exercise for beginners that you</a:t>
            </a:r>
          </a:p>
          <a:p>
            <a:r>
              <a:rPr lang="en-US" dirty="0"/>
              <a:t>can do for the rest of your life.</a:t>
            </a:r>
          </a:p>
          <a:p>
            <a:r>
              <a:rPr lang="en-US" dirty="0"/>
              <a:t>Developed by : CAPT Candace Y. Hander RDH MS Dec 19, 2017</a:t>
            </a:r>
          </a:p>
          <a:p>
            <a:endParaRPr lang="en-US" dirty="0"/>
          </a:p>
          <a:p>
            <a:r>
              <a:rPr lang="en-US" dirty="0"/>
              <a:t>1. Sit down, close your eyes, and direct your attention to your breathing.</a:t>
            </a:r>
          </a:p>
          <a:p>
            <a:r>
              <a:rPr lang="en-US" dirty="0"/>
              <a:t>2. Be aware of every breathing in and breathing out.</a:t>
            </a:r>
          </a:p>
          <a:p>
            <a:r>
              <a:rPr lang="en-US" dirty="0"/>
              <a:t>3. Let your breathing be something automatic and do not try to steer it.</a:t>
            </a:r>
          </a:p>
          <a:p>
            <a:r>
              <a:rPr lang="en-US" dirty="0"/>
              <a:t>4. Observe how the air slowly goes in through your nose, fills up your lungs, and goes out again.</a:t>
            </a:r>
          </a:p>
          <a:p>
            <a:r>
              <a:rPr lang="en-US" dirty="0"/>
              <a:t>5. Slowly withdraw all of your attention from all sounds in the room.</a:t>
            </a:r>
          </a:p>
          <a:p>
            <a:r>
              <a:rPr lang="en-US" dirty="0"/>
              <a:t>Loving-Kindness (Metta) Meditation</a:t>
            </a:r>
          </a:p>
          <a:p>
            <a:r>
              <a:rPr lang="en-US" dirty="0"/>
              <a:t>6. When, after a few breaths, you really feel at ease, you begin:</a:t>
            </a:r>
          </a:p>
          <a:p>
            <a:r>
              <a:rPr lang="en-US" dirty="0"/>
              <a:t>7. Begin by using visualization, and bring up a mental picture. See yourself smiling at your own</a:t>
            </a:r>
          </a:p>
          <a:p>
            <a:r>
              <a:rPr lang="en-US" dirty="0"/>
              <a:t>reflection.</a:t>
            </a:r>
          </a:p>
          <a:p>
            <a:r>
              <a:rPr lang="en-US" dirty="0"/>
              <a:t>8. Repeat the following phrase, silently:</a:t>
            </a:r>
          </a:p>
          <a:p>
            <a:r>
              <a:rPr lang="en-US" dirty="0"/>
              <a:t>May I be happy. May I be well. May I be safe. May I be peaceful and at ease.</a:t>
            </a:r>
          </a:p>
          <a:p>
            <a:r>
              <a:rPr lang="en-US" dirty="0"/>
              <a:t>May I be happy. May I be well. May I be safe. May I be peaceful and at ease.</a:t>
            </a:r>
          </a:p>
          <a:p>
            <a:r>
              <a:rPr lang="en-US" dirty="0"/>
              <a:t>May I be happy. May I be well. May I be safe. May I be peaceful and at ease.</a:t>
            </a:r>
          </a:p>
          <a:p>
            <a:r>
              <a:rPr lang="en-US" dirty="0"/>
              <a:t>As you say these phrases, sink into their intention and heartfelt meaning.</a:t>
            </a:r>
          </a:p>
          <a:p>
            <a:r>
              <a:rPr lang="en-US" dirty="0"/>
              <a:t>9. After a period of directing Loving-kindness towards yourself,</a:t>
            </a:r>
          </a:p>
          <a:p>
            <a:r>
              <a:rPr lang="en-US" dirty="0"/>
              <a:t>10. Imagine a person close to you who loves you very much. It can be someone past or present, living</a:t>
            </a:r>
          </a:p>
          <a:p>
            <a:r>
              <a:rPr lang="en-US" dirty="0"/>
              <a:t>or dead, it can also be a spiritual teacher of guide.</a:t>
            </a:r>
          </a:p>
          <a:p>
            <a:r>
              <a:rPr lang="en-US" dirty="0"/>
              <a:t>11. See that person in front of you, smiling back at you.</a:t>
            </a:r>
          </a:p>
          <a:p>
            <a:r>
              <a:rPr lang="en-US" dirty="0"/>
              <a:t>12. Imagine that person is sending you their warm wishes and love, wishing you perfect wellness and</a:t>
            </a:r>
          </a:p>
          <a:p>
            <a:r>
              <a:rPr lang="en-US" dirty="0"/>
              <a:t>happiness. With every breath, you feel the positive energy stream into your being.</a:t>
            </a:r>
          </a:p>
          <a:p>
            <a:r>
              <a:rPr lang="en-US" dirty="0"/>
              <a:t>13. Then imagine that you are also sending that same feeling of love, happiness, and well-being back</a:t>
            </a:r>
          </a:p>
          <a:p>
            <a:r>
              <a:rPr lang="en-US" dirty="0"/>
              <a:t>to that person.</a:t>
            </a:r>
          </a:p>
          <a:p>
            <a:r>
              <a:rPr lang="en-US" dirty="0"/>
              <a:t>14. Repeat the following phrase, silently:</a:t>
            </a:r>
          </a:p>
          <a:p>
            <a:r>
              <a:rPr lang="en-US" dirty="0"/>
              <a:t>May you be at ease, may you be happy, may you be at peace.</a:t>
            </a:r>
          </a:p>
          <a:p>
            <a:r>
              <a:rPr lang="en-US" dirty="0"/>
              <a:t>May you be at  ease, may you be happy, may you be at peace.</a:t>
            </a:r>
          </a:p>
          <a:p>
            <a:r>
              <a:rPr lang="en-US" dirty="0"/>
              <a:t>May you be at ease, may you be happy, may you be at peace.</a:t>
            </a:r>
          </a:p>
          <a:p>
            <a:r>
              <a:rPr lang="en-US" dirty="0"/>
              <a:t>As you say these phrases, sink into their intention and heartfelt meaning.</a:t>
            </a:r>
          </a:p>
          <a:p>
            <a:endParaRPr lang="en-US" dirty="0"/>
          </a:p>
          <a:p>
            <a:r>
              <a:rPr lang="en-US" dirty="0"/>
              <a:t>Think of the person that you are experiencing difficulty with, and see yourself with that person smiling</a:t>
            </a:r>
          </a:p>
          <a:p>
            <a:r>
              <a:rPr lang="en-US" dirty="0"/>
              <a:t>back at you. Repeat the following phrase silently:</a:t>
            </a:r>
          </a:p>
          <a:p>
            <a:r>
              <a:rPr lang="en-US" dirty="0"/>
              <a:t>Just as I wish to be, may you be happy, may you be healthy, may you be free from all pain.</a:t>
            </a:r>
          </a:p>
          <a:p>
            <a:r>
              <a:rPr lang="en-US" dirty="0"/>
              <a:t>Just as I wish to be, may you be happy, may you be healthy, may you be free from all pain.</a:t>
            </a:r>
          </a:p>
          <a:p>
            <a:r>
              <a:rPr lang="en-US" dirty="0"/>
              <a:t>Just as I wish to be, may you be happy, may you be healthy, may you be free from all pain.</a:t>
            </a:r>
          </a:p>
          <a:p>
            <a:r>
              <a:rPr lang="en-US" dirty="0"/>
              <a:t>As you say these phrases, sink into their intention and heartfelt meaning.</a:t>
            </a:r>
          </a:p>
          <a:p>
            <a:r>
              <a:rPr lang="en-US" dirty="0"/>
              <a:t>17. When you breathe in, take in this wonderful feeling of love, and when you breathe out, you</a:t>
            </a:r>
          </a:p>
          <a:p>
            <a:r>
              <a:rPr lang="en-US" dirty="0"/>
              <a:t>imagine that all negative feelings escape from your body together with the air you breathe out.</a:t>
            </a:r>
          </a:p>
          <a:p>
            <a:r>
              <a:rPr lang="en-US" dirty="0"/>
              <a:t>18. Now imagine all beings everywhere without distinction.</a:t>
            </a:r>
          </a:p>
          <a:p>
            <a:r>
              <a:rPr lang="en-US" dirty="0"/>
              <a:t>19. Repeat the following phrase silently:</a:t>
            </a:r>
          </a:p>
          <a:p>
            <a:r>
              <a:rPr lang="en-US" dirty="0"/>
              <a:t>May you be happy, may you be healthy, may you be free from all pain.</a:t>
            </a:r>
          </a:p>
          <a:p>
            <a:r>
              <a:rPr lang="en-US" dirty="0"/>
              <a:t>May you be happy, may you be healthy, may you be free from all pain.</a:t>
            </a:r>
          </a:p>
          <a:p>
            <a:r>
              <a:rPr lang="en-US" dirty="0"/>
              <a:t>May you be happy, may you be healthy, may you be free from all pain.</a:t>
            </a:r>
          </a:p>
          <a:p>
            <a:r>
              <a:rPr lang="en-US" dirty="0"/>
              <a:t>20. Slowly bring your attention back to your breath. Be aware of every breathing in and breathing out.</a:t>
            </a:r>
          </a:p>
          <a:p>
            <a:r>
              <a:rPr lang="en-US" dirty="0"/>
              <a:t>21. Slowly take your attention back to the rest of your body and the sounds in the room.</a:t>
            </a:r>
          </a:p>
          <a:p>
            <a:r>
              <a:rPr lang="en-US" dirty="0"/>
              <a:t>22. Move a little, stretch your muscles, and open your eyes.</a:t>
            </a:r>
          </a:p>
          <a:p>
            <a:r>
              <a:rPr lang="en-US" dirty="0"/>
              <a:t>23. Notice your state of mind, and how you feel after this meditation.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27</a:t>
            </a:fld>
            <a:endParaRPr lang="en-US"/>
          </a:p>
        </p:txBody>
      </p:sp>
    </p:spTree>
    <p:extLst>
      <p:ext uri="{BB962C8B-B14F-4D97-AF65-F5344CB8AC3E}">
        <p14:creationId xmlns:p14="http://schemas.microsoft.com/office/powerpoint/2010/main" val="580829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a:t>
            </a:r>
          </a:p>
          <a:p>
            <a:r>
              <a:rPr lang="en-US" dirty="0"/>
              <a:t>• It improves your</a:t>
            </a:r>
          </a:p>
          <a:p>
            <a:r>
              <a:rPr lang="en-US" dirty="0"/>
              <a:t>concentration</a:t>
            </a:r>
          </a:p>
          <a:p>
            <a:r>
              <a:rPr lang="en-US" dirty="0"/>
              <a:t>• It gives you a clear,</a:t>
            </a:r>
          </a:p>
          <a:p>
            <a:r>
              <a:rPr lang="en-US" dirty="0"/>
              <a:t>calm mind.</a:t>
            </a:r>
          </a:p>
          <a:p>
            <a:r>
              <a:rPr lang="en-US" dirty="0"/>
              <a:t>• It improves your</a:t>
            </a:r>
          </a:p>
          <a:p>
            <a:r>
              <a:rPr lang="en-US" dirty="0"/>
              <a:t>breathing.</a:t>
            </a:r>
          </a:p>
          <a:p>
            <a:r>
              <a:rPr lang="en-US" dirty="0"/>
              <a:t>• It changes your perspective.</a:t>
            </a:r>
          </a:p>
          <a:p>
            <a:r>
              <a:rPr lang="en-US" dirty="0"/>
              <a:t>• It stops bottom up processing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28</a:t>
            </a:fld>
            <a:endParaRPr lang="en-US"/>
          </a:p>
        </p:txBody>
      </p:sp>
    </p:spTree>
    <p:extLst>
      <p:ext uri="{BB962C8B-B14F-4D97-AF65-F5344CB8AC3E}">
        <p14:creationId xmlns:p14="http://schemas.microsoft.com/office/powerpoint/2010/main" val="353744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out discussion 5 min</a:t>
            </a:r>
          </a:p>
        </p:txBody>
      </p:sp>
      <p:sp>
        <p:nvSpPr>
          <p:cNvPr id="4" name="Slide Number Placeholder 3"/>
          <p:cNvSpPr>
            <a:spLocks noGrp="1"/>
          </p:cNvSpPr>
          <p:nvPr>
            <p:ph type="sldNum" sz="quarter" idx="5"/>
          </p:nvPr>
        </p:nvSpPr>
        <p:spPr/>
        <p:txBody>
          <a:bodyPr/>
          <a:lstStyle/>
          <a:p>
            <a:fld id="{3958A50E-792A-4C91-BE38-07FAB00882E5}" type="slidenum">
              <a:rPr lang="en-US" smtClean="0"/>
              <a:t>29</a:t>
            </a:fld>
            <a:endParaRPr lang="en-US"/>
          </a:p>
        </p:txBody>
      </p:sp>
    </p:spTree>
    <p:extLst>
      <p:ext uri="{BB962C8B-B14F-4D97-AF65-F5344CB8AC3E}">
        <p14:creationId xmlns:p14="http://schemas.microsoft.com/office/powerpoint/2010/main" val="34397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faculty names</a:t>
            </a:r>
          </a:p>
        </p:txBody>
      </p:sp>
      <p:sp>
        <p:nvSpPr>
          <p:cNvPr id="4" name="Slide Number Placeholder 3"/>
          <p:cNvSpPr>
            <a:spLocks noGrp="1"/>
          </p:cNvSpPr>
          <p:nvPr>
            <p:ph type="sldNum" sz="quarter" idx="5"/>
          </p:nvPr>
        </p:nvSpPr>
        <p:spPr/>
        <p:txBody>
          <a:bodyPr/>
          <a:lstStyle/>
          <a:p>
            <a:fld id="{3958A50E-792A-4C91-BE38-07FAB00882E5}" type="slidenum">
              <a:rPr lang="en-US" smtClean="0"/>
              <a:t>3</a:t>
            </a:fld>
            <a:endParaRPr lang="en-US"/>
          </a:p>
        </p:txBody>
      </p:sp>
    </p:spTree>
    <p:extLst>
      <p:ext uri="{BB962C8B-B14F-4D97-AF65-F5344CB8AC3E}">
        <p14:creationId xmlns:p14="http://schemas.microsoft.com/office/powerpoint/2010/main" val="2462052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3958A50E-792A-4C91-BE38-07FAB00882E5}" type="slidenum">
              <a:rPr lang="en-US" smtClean="0"/>
              <a:t>30</a:t>
            </a:fld>
            <a:endParaRPr lang="en-US"/>
          </a:p>
        </p:txBody>
      </p:sp>
    </p:spTree>
    <p:extLst>
      <p:ext uri="{BB962C8B-B14F-4D97-AF65-F5344CB8AC3E}">
        <p14:creationId xmlns:p14="http://schemas.microsoft.com/office/powerpoint/2010/main" val="381015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31</a:t>
            </a:fld>
            <a:endParaRPr lang="en-US"/>
          </a:p>
        </p:txBody>
      </p:sp>
    </p:spTree>
    <p:extLst>
      <p:ext uri="{BB962C8B-B14F-4D97-AF65-F5344CB8AC3E}">
        <p14:creationId xmlns:p14="http://schemas.microsoft.com/office/powerpoint/2010/main" val="2854068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“Attention regulates how you perceive your life, think your thoughts, feel your feelings, enjoy your memories, and daydream about the future.” Jha explains that each of us has a highly tuned, three-part “attention system” that acts like a master conductor in our brains and coordinates with our working memory system to stash ideas and experiences where we can find them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“attention system” is made up of three subsystems that work together, allowing you to successfully function in your own complex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Flashlight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That’s when your attention is focused and wherever you point it, that becomes brighter, highlighted, more salient in your mind. For example, let’s say you need your car keys. You walk around your apartment, looking for their, shape, texture and voila, there they are. Thank you, Flashlight.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Floodlight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Where the Flashlight is narrow and focused, the Floodlight is broad and open. Now that you’ve found your keys, you drive to the store. Your Floodlight is watching the road, looking out for stop signs, keeping an eye on your speed, watching out for pedestrians and cyclists. You’re not looking for anything in particular but you’re ready to whip out your Flashlight if you need to respond to something that needs your focused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Juggler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Juggler directs, oversees, and manages what you’re doing minute to minute. As Jha says, the Juggler “ensures that our actions are aligned with what we’re aiming to do.” That is, the Juggler keeps your goals in mind so your behavior stays on track and delivers (when you pull into the parking lot and check your text messages, the Juggler nudges you to stop scrolling and get to the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Pay attention to your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working memory enables these three subsystems to coordinate their roles inside your brain. “Your working memory is like a scratch pad. It is a kind of temporary “workspace” in the brain where you can manipulate the Flashlight, Floodlight, and Juggler information over very short periods of time, from a few seconds to a minute, max,” says Jha.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Anytime you pay attention (Flashlight, Floodlight, or Juggler), the information that’s being processed is temporarily stored in your working memory. Together, the attention and working memory systems form the contents of your conscious experience, and they enable you to use that information as you go through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attention is powerful, but it’s not invincible,”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to attention when we are threatened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attentional control theory asserts that stress places significant demands on an individual’s cognitive resources and impairs attentional processes (Eysenck, </a:t>
            </a:r>
            <a:r>
              <a:rPr kumimoji="0" lang="en-US" sz="1200" b="0" i="0" u="none" strike="noStrike" kern="1200" cap="none" spc="0" normalizeH="0" baseline="0" noProof="0" dirty="0" err="1">
                <a:ln>
                  <a:noFill/>
                </a:ln>
                <a:solidFill>
                  <a:prstClr val="black"/>
                </a:solidFill>
                <a:effectLst/>
                <a:uLnTx/>
                <a:uFillTx/>
                <a:latin typeface="+mn-lt"/>
                <a:ea typeface="+mn-ea"/>
                <a:cs typeface="+mn-cs"/>
              </a:rPr>
              <a:t>Derakshan</a:t>
            </a:r>
            <a:r>
              <a:rPr kumimoji="0" lang="en-US" sz="1200" b="0" i="0" u="none" strike="noStrike" kern="1200" cap="none" spc="0" normalizeH="0" baseline="0" noProof="0" dirty="0">
                <a:ln>
                  <a:noFill/>
                </a:ln>
                <a:solidFill>
                  <a:prstClr val="black"/>
                </a:solidFill>
                <a:effectLst/>
                <a:uLnTx/>
                <a:uFillTx/>
                <a:latin typeface="+mn-lt"/>
                <a:ea typeface="+mn-ea"/>
                <a:cs typeface="+mn-cs"/>
              </a:rPr>
              <a:t>, Santos, &amp; Calvo, 2007). It may be that stress enhances vigilance and attention towards threatening stimuli. So you become like a </a:t>
            </a:r>
            <a:r>
              <a:rPr kumimoji="0" lang="en-US" sz="1200" b="0" i="0" u="none" strike="noStrike" kern="1200" cap="none" spc="0" normalizeH="0" baseline="0" noProof="0" dirty="0" err="1">
                <a:ln>
                  <a:noFill/>
                </a:ln>
                <a:solidFill>
                  <a:prstClr val="black"/>
                </a:solidFill>
                <a:effectLst/>
                <a:uLnTx/>
                <a:uFillTx/>
                <a:latin typeface="+mn-lt"/>
                <a:ea typeface="+mn-ea"/>
                <a:cs typeface="+mn-cs"/>
              </a:rPr>
              <a:t>fliashlight</a:t>
            </a:r>
            <a:r>
              <a:rPr kumimoji="0" lang="en-US" sz="1200" b="0" i="0" u="none" strike="noStrike" kern="1200" cap="none" spc="0" normalizeH="0" baseline="0" noProof="0" dirty="0">
                <a:ln>
                  <a:noFill/>
                </a:ln>
                <a:solidFill>
                  <a:prstClr val="black"/>
                </a:solidFill>
                <a:effectLst/>
                <a:uLnTx/>
                <a:uFillTx/>
                <a:latin typeface="+mn-lt"/>
                <a:ea typeface="+mn-ea"/>
                <a:cs typeface="+mn-cs"/>
              </a:rPr>
              <a:t> and focus only on the threat and anything that looks like threat-  OR you could get stuck in your floodlight- so worried about the big picture you cannot focus or connect to tasks in front of you.  Threat also slows down the juggler, we forget to maintain balance because we are stuck in one mode or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this happens there are skills we can use to intentionally force ourselves  between flashlight and floodlight and bring the juggler onboard. A daily practice of mindfulness meditation—“anchoring your attention in the present moment and experiencing it without editorializing making up a story about what’s happening or will happen”—can clear mental fog, declutter the mind, and strengthen mental focus so you can experience more of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32</a:t>
            </a:fld>
            <a:endParaRPr lang="en-US"/>
          </a:p>
        </p:txBody>
      </p:sp>
    </p:spTree>
    <p:extLst>
      <p:ext uri="{BB962C8B-B14F-4D97-AF65-F5344CB8AC3E}">
        <p14:creationId xmlns:p14="http://schemas.microsoft.com/office/powerpoint/2010/main" val="2940615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latin typeface="Calibri"/>
                <a:ea typeface="Calibri" panose="020F0502020204030204" pitchFamily="34" charset="0"/>
                <a:cs typeface="Calibri"/>
              </a:rPr>
              <a:t>Perspective shifting and leveling are key- “A person that flies from their fear may find they have only taken a shortcut to meet it” JRR Tolkien but shifting perspective allows us to tolerate our fears in new ways</a:t>
            </a:r>
          </a:p>
          <a:p>
            <a:endParaRPr lang="en-US" dirty="0"/>
          </a:p>
          <a:p>
            <a:r>
              <a:rPr lang="en-US" dirty="0"/>
              <a:t>Get yourself in a comfortable position in your chair, and take a couple of deep breaths. </a:t>
            </a:r>
          </a:p>
          <a:p>
            <a:r>
              <a:rPr lang="en-US" dirty="0"/>
              <a:t>Lets start with the floodlight.  Look all around you, naming everything you see in detail (example: I see a three-story house with red brick and black roof, three dormers on the roof. There are green shrubs that surround 7 steps up to the front door. The drive way is on the left of the house. It is a pretty house.” You get the idea). When you want move to the next thing you see and describe it. Move from one thing to another this way as fast or as slow as you want. If your mind wanders just notice this and say to yourself “my mind is wandering” and then refocus on noticing and describing what you see”.</a:t>
            </a:r>
          </a:p>
          <a:p>
            <a:r>
              <a:rPr lang="en-US" dirty="0"/>
              <a:t>Now shift your attention to your hands, turn off your floodlight and get out your flashlight. Notice the shape of your fingers and the lines on your skin. Open and close your hands and notice how the skin stretch and relaxes as you do so.  Place your palms together and notice how it feels for your hands to touch. Notice if your hands are warm, cold or just right. If you notice you are judging your hands, just observe that and say “I am judging my hands but I don’t need to do that”.  Now put your hands right in front of  your face- notice the lines on your palms, the character of your hands. </a:t>
            </a:r>
          </a:p>
          <a:p>
            <a:r>
              <a:rPr lang="en-US" dirty="0"/>
              <a:t>Now close your eyes and turn your attention to your breath. How does it feel to breath deep and exhale. What happens to your ribcage, your sternum. How does it feel when you notice your breath coming in and out.  If your mind wanders and you find yourself opening your eyes and wanting to turn on the floodlight, just notice that, close your eyes and refocus on your breathing. Take 10 deep breaths, counting each one out loud with your eyes closed.</a:t>
            </a:r>
          </a:p>
          <a:p>
            <a:r>
              <a:rPr lang="en-US" dirty="0"/>
              <a:t>Now think of something positive in your life, a person, a condition, and thing and shine the flashlight on this positive aspect of your life.  Think of how this positive aspect of your life makes you feel. Shine the flashlight so that all facets of the person, place, thing or condition are highlighted.</a:t>
            </a:r>
            <a:endParaRPr lang="en-US" dirty="0">
              <a:cs typeface="Calibri"/>
            </a:endParaRPr>
          </a:p>
          <a:p>
            <a:r>
              <a:rPr lang="en-US" dirty="0"/>
              <a:t>Now open your eyes and thank your internal juggler for allowing you to be the master of your attentional spotlight.  Observe how well your internal juggler did its job and let you take the reins. Identify this ability to take attentional control as a skill that you can use when you need it. Remember both your flashlight and floodlight are useful and important for survival, but they can get stuck in the on position when we don’t need them and keep us stressed, even when the danger has passed. Thank yourself for engaging in this exercise. </a:t>
            </a:r>
            <a:endParaRPr lang="en-US" dirty="0">
              <a:cs typeface="Calibri"/>
            </a:endParaRPr>
          </a:p>
          <a:p>
            <a:r>
              <a:rPr lang="en-US" dirty="0"/>
              <a:t>Practicing this cognitive shifting creates muscle memory that can be useful after a stressful encounter at work.  When you are stressed and find yourself stuck in a painful encounter or hypervigilant in your environment, ask yourself- Is my floodlight or flashlight engaged” and practice shifting from one to another until you gain some balance. </a:t>
            </a:r>
          </a:p>
          <a:p>
            <a:endParaRPr lang="en-US" dirty="0"/>
          </a:p>
          <a:p>
            <a:r>
              <a:rPr lang="en-US" dirty="0"/>
              <a:t>Personal reflection- At work, when do I need to practice the flashlight/floodlight exercise????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958A50E-792A-4C91-BE38-07FAB00882E5}" type="slidenum">
              <a:rPr lang="en-US" smtClean="0"/>
              <a:t>33</a:t>
            </a:fld>
            <a:endParaRPr lang="en-US"/>
          </a:p>
        </p:txBody>
      </p:sp>
    </p:spTree>
    <p:extLst>
      <p:ext uri="{BB962C8B-B14F-4D97-AF65-F5344CB8AC3E}">
        <p14:creationId xmlns:p14="http://schemas.microsoft.com/office/powerpoint/2010/main" val="138880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 QR code here to do this as a </a:t>
            </a:r>
            <a:r>
              <a:rPr lang="en-US" dirty="0" err="1"/>
              <a:t>Mentimeter</a:t>
            </a:r>
            <a:r>
              <a:rPr lang="en-US" dirty="0"/>
              <a:t> activity. Alternatives would be group discussion or short break out</a:t>
            </a:r>
          </a:p>
        </p:txBody>
      </p:sp>
      <p:sp>
        <p:nvSpPr>
          <p:cNvPr id="4" name="Slide Number Placeholder 3"/>
          <p:cNvSpPr>
            <a:spLocks noGrp="1"/>
          </p:cNvSpPr>
          <p:nvPr>
            <p:ph type="sldNum" sz="quarter" idx="5"/>
          </p:nvPr>
        </p:nvSpPr>
        <p:spPr/>
        <p:txBody>
          <a:bodyPr/>
          <a:lstStyle/>
          <a:p>
            <a:fld id="{3958A50E-792A-4C91-BE38-07FAB00882E5}" type="slidenum">
              <a:rPr lang="en-US" smtClean="0"/>
              <a:t>34</a:t>
            </a:fld>
            <a:endParaRPr lang="en-US"/>
          </a:p>
        </p:txBody>
      </p:sp>
    </p:spTree>
    <p:extLst>
      <p:ext uri="{BB962C8B-B14F-4D97-AF65-F5344CB8AC3E}">
        <p14:creationId xmlns:p14="http://schemas.microsoft.com/office/powerpoint/2010/main" val="3717677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focus on letting it go- Sometimes in the midst of a threatening situation, we get a thought in our mind that can drive the way we feel without even realizing it.  Even if we notice we are thinking in a way that isn’t helpful it can be difficult to let go of the thought and achieve a calm state. The Leaves on a stream exercise is a cognitive </a:t>
            </a:r>
            <a:r>
              <a:rPr lang="en-US" dirty="0" err="1"/>
              <a:t>defusion</a:t>
            </a:r>
            <a:r>
              <a:rPr lang="en-US" dirty="0"/>
              <a:t> exercise that helps us focus on letting go of unwanted and unhelpful thoughts in a mindful way so we can calm ourselves. Cognitive </a:t>
            </a:r>
            <a:r>
              <a:rPr lang="en-US" dirty="0" err="1"/>
              <a:t>Defusion</a:t>
            </a:r>
            <a:r>
              <a:rPr lang="en-US" dirty="0"/>
              <a:t> is a technique of distancing ourselves from harmful thoughts, In this exercise we are going to focus on noticing them and letting them go.  The motto here is you are not your thoughts, your thoughts are not you.</a:t>
            </a:r>
          </a:p>
          <a:p>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35</a:t>
            </a:fld>
            <a:endParaRPr lang="en-US"/>
          </a:p>
        </p:txBody>
      </p:sp>
    </p:spTree>
    <p:extLst>
      <p:ext uri="{BB962C8B-B14F-4D97-AF65-F5344CB8AC3E}">
        <p14:creationId xmlns:p14="http://schemas.microsoft.com/office/powerpoint/2010/main" val="292438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8A50E-792A-4C91-BE38-07FAB0088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320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it feel to do this exercise of letting go?</a:t>
            </a:r>
          </a:p>
          <a:p>
            <a:endParaRPr lang="en-US" dirty="0"/>
          </a:p>
          <a:p>
            <a:r>
              <a:rPr lang="en-US" dirty="0"/>
              <a:t>What do you need to let go of at work?</a:t>
            </a:r>
          </a:p>
          <a:p>
            <a:endParaRPr lang="en-US" dirty="0"/>
          </a:p>
          <a:p>
            <a:r>
              <a:rPr lang="en-US" dirty="0"/>
              <a:t>Do this as a </a:t>
            </a:r>
            <a:r>
              <a:rPr lang="en-US" dirty="0" err="1"/>
              <a:t>Mentimeter</a:t>
            </a:r>
            <a:r>
              <a:rPr lang="en-US" dirty="0"/>
              <a:t> activity and insert QR code</a:t>
            </a:r>
          </a:p>
        </p:txBody>
      </p:sp>
      <p:sp>
        <p:nvSpPr>
          <p:cNvPr id="4" name="Slide Number Placeholder 3"/>
          <p:cNvSpPr>
            <a:spLocks noGrp="1"/>
          </p:cNvSpPr>
          <p:nvPr>
            <p:ph type="sldNum" sz="quarter" idx="5"/>
          </p:nvPr>
        </p:nvSpPr>
        <p:spPr/>
        <p:txBody>
          <a:bodyPr/>
          <a:lstStyle/>
          <a:p>
            <a:fld id="{3958A50E-792A-4C91-BE38-07FAB00882E5}" type="slidenum">
              <a:rPr lang="en-US" smtClean="0"/>
              <a:t>37</a:t>
            </a:fld>
            <a:endParaRPr lang="en-US"/>
          </a:p>
        </p:txBody>
      </p:sp>
    </p:spTree>
    <p:extLst>
      <p:ext uri="{BB962C8B-B14F-4D97-AF65-F5344CB8AC3E}">
        <p14:creationId xmlns:p14="http://schemas.microsoft.com/office/powerpoint/2010/main" val="1064934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on our final calming strategy which is to Make a Work Connection to reinforce these skills. We want to think about ways that the organization and our peers/supervisors can support the use of some of these calming down skills.  We would like to challenge you to reach out to an End of the Day Resilience Buddy.  This is a person who you will do end of the day check ins with and hold each other accountable for using the skills of connecting to the self, attentional control, and letting go.  This can be structured or unstructured but one way to get the conversation going is to meet at the end of the day via email, text, face to face, whenever and wherever is comfortable for you</a:t>
            </a:r>
          </a:p>
          <a:p>
            <a:endParaRPr lang="en-US" dirty="0"/>
          </a:p>
          <a:p>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38</a:t>
            </a:fld>
            <a:endParaRPr lang="en-US"/>
          </a:p>
        </p:txBody>
      </p:sp>
    </p:spTree>
    <p:extLst>
      <p:ext uri="{BB962C8B-B14F-4D97-AF65-F5344CB8AC3E}">
        <p14:creationId xmlns:p14="http://schemas.microsoft.com/office/powerpoint/2010/main" val="2850787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 End of the Day Resilience Buddy</a:t>
            </a:r>
          </a:p>
          <a:p>
            <a:endParaRPr lang="en-US" dirty="0"/>
          </a:p>
          <a:p>
            <a:r>
              <a:rPr lang="en-US" dirty="0"/>
              <a:t>•	What am I grateful for today?</a:t>
            </a:r>
          </a:p>
          <a:p>
            <a:r>
              <a:rPr lang="en-US" dirty="0"/>
              <a:t>•	What do I need to let go of?</a:t>
            </a:r>
          </a:p>
          <a:p>
            <a:r>
              <a:rPr lang="en-US" dirty="0"/>
              <a:t>•	 What is my intention for tomorrow?</a:t>
            </a:r>
          </a:p>
          <a:p>
            <a:endParaRPr lang="en-US" dirty="0"/>
          </a:p>
          <a:p>
            <a:endParaRPr lang="en-US" dirty="0"/>
          </a:p>
          <a:p>
            <a:r>
              <a:rPr lang="en-US" dirty="0"/>
              <a:t>Again- This can be done via email, over a cup of coffee, during a walk on a break- anyway you want to do it</a:t>
            </a:r>
          </a:p>
          <a:p>
            <a:endParaRPr lang="en-US" dirty="0"/>
          </a:p>
          <a:p>
            <a:r>
              <a:rPr lang="en-US" dirty="0"/>
              <a:t>Take a minute and identify someone at your workplace (or in a similar job) that could be your resilience </a:t>
            </a:r>
            <a:r>
              <a:rPr lang="en-US" dirty="0" err="1"/>
              <a:t>buddyWho</a:t>
            </a:r>
            <a:r>
              <a:rPr lang="en-US" dirty="0"/>
              <a:t> should you ask- you pick- it could be a friend or someone you want to connect with (a new member of your support network, a potential mentor, someone more senior to you, or someone that you think could use some support).  It should be voluntary to work</a:t>
            </a:r>
          </a:p>
          <a:p>
            <a:endParaRPr lang="en-US" dirty="0"/>
          </a:p>
          <a:p>
            <a:endParaRPr lang="en-US" dirty="0"/>
          </a:p>
        </p:txBody>
      </p:sp>
      <p:sp>
        <p:nvSpPr>
          <p:cNvPr id="4" name="Slide Number Placeholder 3"/>
          <p:cNvSpPr>
            <a:spLocks noGrp="1"/>
          </p:cNvSpPr>
          <p:nvPr>
            <p:ph type="sldNum" sz="quarter" idx="5"/>
          </p:nvPr>
        </p:nvSpPr>
        <p:spPr/>
        <p:txBody>
          <a:bodyPr/>
          <a:lstStyle/>
          <a:p>
            <a:fld id="{9E5F0E99-3151-4329-A1A5-1FBAD245B9E8}" type="slidenum">
              <a:rPr lang="en-US" smtClean="0"/>
              <a:t>39</a:t>
            </a:fld>
            <a:endParaRPr lang="en-US"/>
          </a:p>
        </p:txBody>
      </p:sp>
    </p:spTree>
    <p:extLst>
      <p:ext uri="{BB962C8B-B14F-4D97-AF65-F5344CB8AC3E}">
        <p14:creationId xmlns:p14="http://schemas.microsoft.com/office/powerpoint/2010/main" val="210998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 minutes at the start of the session for attendees to complete the FourC Assessment. Insert QR code or drop link </a:t>
            </a:r>
            <a:r>
              <a:rPr lang="en-US"/>
              <a:t>in chat</a:t>
            </a:r>
            <a:endParaRPr lang="en-US" dirty="0"/>
          </a:p>
        </p:txBody>
      </p:sp>
      <p:sp>
        <p:nvSpPr>
          <p:cNvPr id="4" name="Slide Number Placeholder 3"/>
          <p:cNvSpPr>
            <a:spLocks noGrp="1"/>
          </p:cNvSpPr>
          <p:nvPr>
            <p:ph type="sldNum" sz="quarter" idx="5"/>
          </p:nvPr>
        </p:nvSpPr>
        <p:spPr/>
        <p:txBody>
          <a:bodyPr/>
          <a:lstStyle/>
          <a:p>
            <a:fld id="{A4BE2F14-BFCE-4235-99FA-AC3C01B241C3}" type="slidenum">
              <a:rPr lang="en-US" smtClean="0"/>
              <a:t>4</a:t>
            </a:fld>
            <a:endParaRPr lang="en-US"/>
          </a:p>
        </p:txBody>
      </p:sp>
    </p:spTree>
    <p:extLst>
      <p:ext uri="{BB962C8B-B14F-4D97-AF65-F5344CB8AC3E}">
        <p14:creationId xmlns:p14="http://schemas.microsoft.com/office/powerpoint/2010/main" val="572688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Other questions resilience buddies could ask during this exchange:</a:t>
            </a:r>
          </a:p>
          <a:p>
            <a:endParaRPr lang="en-US" dirty="0"/>
          </a:p>
          <a:p>
            <a:r>
              <a:rPr lang="en-US" dirty="0"/>
              <a:t>What was the best part of my day today and who or what made it the best part? </a:t>
            </a:r>
          </a:p>
          <a:p>
            <a:r>
              <a:rPr lang="en-US" dirty="0"/>
              <a:t>What did this teach me?</a:t>
            </a:r>
          </a:p>
          <a:p>
            <a:r>
              <a:rPr lang="en-US" dirty="0"/>
              <a:t>What one thought helped me today?</a:t>
            </a:r>
          </a:p>
          <a:p>
            <a:r>
              <a:rPr lang="en-US" dirty="0"/>
              <a:t>Are there any words from a colleague that you are grateful for today?</a:t>
            </a:r>
          </a:p>
          <a:p>
            <a:r>
              <a:rPr lang="en-US" dirty="0"/>
              <a:t>What am I most proud of today? </a:t>
            </a:r>
          </a:p>
          <a:p>
            <a:endParaRPr lang="en-US" dirty="0"/>
          </a:p>
          <a:p>
            <a:r>
              <a:rPr lang="en-US" dirty="0"/>
              <a:t>Can you think of other good questions to ask?  Have them drop in chat.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F0E99-3151-4329-A1A5-1FBAD245B9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272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Organizational approaches to this exercise</a:t>
            </a:r>
          </a:p>
          <a:p>
            <a:endParaRPr lang="en-US" dirty="0"/>
          </a:p>
          <a:p>
            <a:r>
              <a:rPr lang="en-US" dirty="0"/>
              <a:t>1) If you are a supervisor, incorporate this into a check in with your supervisees during supervision. Model by sharing your own reflections; </a:t>
            </a:r>
          </a:p>
          <a:p>
            <a:r>
              <a:rPr lang="en-US" dirty="0"/>
              <a:t>2) These questions could be sent out via a Teams message asking your team or work group to reflect on these questions; </a:t>
            </a:r>
          </a:p>
          <a:p>
            <a:r>
              <a:rPr lang="en-US" dirty="0"/>
              <a:t>3) These questions can be posed during a staff meeting, with round robin reflections </a:t>
            </a:r>
          </a:p>
          <a:p>
            <a:endParaRPr lang="en-US" dirty="0"/>
          </a:p>
          <a:p>
            <a:r>
              <a:rPr lang="en-US" dirty="0"/>
              <a:t>Remember the goal is to increase self awareness, attentional control by attending to the positive, and letting go of what is no longer useful  but this exercise also has the benefit of creating social connection and support as well, and allowing us to recognize and shift our perspective.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F0E99-3151-4329-A1A5-1FBAD245B9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935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76EA5-702E-E16F-5A21-F0B5185F4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C3ADA-A7D8-6B2B-6B61-2F525F838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F51F8-7B15-5988-DDC7-6C532D7938EA}"/>
              </a:ext>
            </a:extLst>
          </p:cNvPr>
          <p:cNvSpPr>
            <a:spLocks noGrp="1"/>
          </p:cNvSpPr>
          <p:nvPr>
            <p:ph type="body" idx="1"/>
          </p:nvPr>
        </p:nvSpPr>
        <p:spPr/>
        <p:txBody>
          <a:bodyPr/>
          <a:lstStyle/>
          <a:p>
            <a:endParaRPr lang="en-US" dirty="0"/>
          </a:p>
          <a:p>
            <a:endParaRPr lang="en-US" dirty="0"/>
          </a:p>
          <a:p>
            <a:pPr marL="0" indent="0">
              <a:buFont typeface="Arial" panose="020B0604020202020204" pitchFamily="34" charset="0"/>
              <a:buNone/>
            </a:pPr>
            <a:r>
              <a:rPr lang="en-US" dirty="0"/>
              <a:t>What could senior leaders or supervisors do to integrate Buddy Reflections into the workplace culture  7 minutes</a:t>
            </a:r>
          </a:p>
          <a:p>
            <a:endParaRPr lang="en-US" dirty="0"/>
          </a:p>
          <a:p>
            <a:endParaRPr lang="en-US" dirty="0"/>
          </a:p>
        </p:txBody>
      </p:sp>
      <p:sp>
        <p:nvSpPr>
          <p:cNvPr id="4" name="Slide Number Placeholder 3">
            <a:extLst>
              <a:ext uri="{FF2B5EF4-FFF2-40B4-BE49-F238E27FC236}">
                <a16:creationId xmlns:a16="http://schemas.microsoft.com/office/drawing/2014/main" id="{296F48E0-B12F-BA7D-6557-5B8673E04D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F0E99-3151-4329-A1A5-1FBAD245B9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013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as round robin</a:t>
            </a:r>
          </a:p>
        </p:txBody>
      </p:sp>
      <p:sp>
        <p:nvSpPr>
          <p:cNvPr id="4" name="Slide Number Placeholder 3"/>
          <p:cNvSpPr>
            <a:spLocks noGrp="1"/>
          </p:cNvSpPr>
          <p:nvPr>
            <p:ph type="sldNum" sz="quarter" idx="5"/>
          </p:nvPr>
        </p:nvSpPr>
        <p:spPr/>
        <p:txBody>
          <a:bodyPr/>
          <a:lstStyle/>
          <a:p>
            <a:fld id="{3958A50E-792A-4C91-BE38-07FAB00882E5}" type="slidenum">
              <a:rPr lang="en-US" smtClean="0"/>
              <a:t>43</a:t>
            </a:fld>
            <a:endParaRPr lang="en-US"/>
          </a:p>
        </p:txBody>
      </p:sp>
    </p:spTree>
    <p:extLst>
      <p:ext uri="{BB962C8B-B14F-4D97-AF65-F5344CB8AC3E}">
        <p14:creationId xmlns:p14="http://schemas.microsoft.com/office/powerpoint/2010/main" val="290448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https://uky.az1.qualtrics.com/jfe/form/SV_3K927BDMcEoNE8e</a:t>
            </a:r>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44</a:t>
            </a:fld>
            <a:endParaRPr lang="en-US"/>
          </a:p>
        </p:txBody>
      </p:sp>
    </p:spTree>
    <p:extLst>
      <p:ext uri="{BB962C8B-B14F-4D97-AF65-F5344CB8AC3E}">
        <p14:creationId xmlns:p14="http://schemas.microsoft.com/office/powerpoint/2010/main" val="428289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8A50E-792A-4C91-BE38-07FAB00882E5}" type="slidenum">
              <a:rPr lang="en-US" smtClean="0"/>
              <a:t>5</a:t>
            </a:fld>
            <a:endParaRPr lang="en-US"/>
          </a:p>
        </p:txBody>
      </p:sp>
    </p:spTree>
    <p:extLst>
      <p:ext uri="{BB962C8B-B14F-4D97-AF65-F5344CB8AC3E}">
        <p14:creationId xmlns:p14="http://schemas.microsoft.com/office/powerpoint/2010/main" val="396650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STS refers to trauma reactions that mimic PTSD symptoms due to indirect trauma exposure- hearing about, seeing, and having to recount trauma details. Indirect exposure to aversive details (e.g., during the course of one’s work) can constitute a trauma exposure according to the DSM 5. These reactions fall on a continuum of responses for those with indirect exposure.  For some, mild or infrequent exposures may lead to no reactions, or mild transient reactions that last a brief time.  Others will experience trauma symptoms in the domains of intrusion, avoidance, alterations in cognitions and mood and alterations in arousal and reactivity but will not have any functional impairment.  The third group are those individuals with trauma symptoms that do impact daily functioning but these symptoms are not severe enough or broad enough for the individual to meet criteria for PTSD.  And finally the most affected group are those who have these trauma symptoms that are severe and widespread, that have impacted their functioning and lasted </a:t>
            </a:r>
            <a:r>
              <a:rPr lang="en-US" dirty="0" err="1"/>
              <a:t>atleast</a:t>
            </a:r>
            <a:r>
              <a:rPr lang="en-US" dirty="0"/>
              <a:t> a month, and that meet criteria for PTSD.  These individuals are those who indirect exposures are chronic and severe.  So when we talk about STS, we are referring to responses that would fall along this continuum.  STS can manifest as PTSD but is not reducible to PTSD.</a:t>
            </a:r>
          </a:p>
        </p:txBody>
      </p:sp>
      <p:sp>
        <p:nvSpPr>
          <p:cNvPr id="4" name="Slide Number Placeholder 3"/>
          <p:cNvSpPr>
            <a:spLocks noGrp="1"/>
          </p:cNvSpPr>
          <p:nvPr>
            <p:ph type="sldNum" sz="quarter" idx="5"/>
          </p:nvPr>
        </p:nvSpPr>
        <p:spPr/>
        <p:txBody>
          <a:bodyPr/>
          <a:lstStyle/>
          <a:p>
            <a:fld id="{3958A50E-792A-4C91-BE38-07FAB00882E5}" type="slidenum">
              <a:rPr lang="en-US" smtClean="0"/>
              <a:t>6</a:t>
            </a:fld>
            <a:endParaRPr lang="en-US"/>
          </a:p>
        </p:txBody>
      </p:sp>
    </p:spTree>
    <p:extLst>
      <p:ext uri="{BB962C8B-B14F-4D97-AF65-F5344CB8AC3E}">
        <p14:creationId xmlns:p14="http://schemas.microsoft.com/office/powerpoint/2010/main" val="349693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conditions we are also concerned about- define each</a:t>
            </a:r>
          </a:p>
          <a:p>
            <a:endParaRPr lang="en-US" dirty="0"/>
          </a:p>
          <a:p>
            <a:r>
              <a:rPr lang="en-US" dirty="0"/>
              <a:t>Direct trauma exposure are experiences that meet Criterion A for PTSD (by the DSM 5) that is exposure to actual or threatened death, serious injury, or sexual violence. This exposure can be direct, witnessed, learned about via a close friend/</a:t>
            </a:r>
          </a:p>
          <a:p>
            <a:r>
              <a:rPr lang="en-US" dirty="0"/>
              <a:t>family member (if violent/accidental).  As we mentioned, Indirect exposure to aversive details (e.g., during the course of one’s work) can constitute a trauma exposure but the experience is indirect.  Example- being threatened by a client at work.</a:t>
            </a:r>
          </a:p>
          <a:p>
            <a:endParaRPr lang="en-US" dirty="0"/>
          </a:p>
          <a:p>
            <a:r>
              <a:rPr lang="en-US" dirty="0"/>
              <a:t>Burnout is a state of chronic emotional, physical, and mental exhaustion caused by prolonged, unmanaged stress, typically stemming from work, caregiving, or other high-pressure situations. It is not due to a trauma exposure. You can experience burnout regardless of where you work.  Example: some workers may feel overworked and underpaid, and over time begin to lose the satisfaction associated with the work, they might become cynical, and detached from the job. But this is different than experiencing trauma symptoms due to indirect exposure at work.</a:t>
            </a:r>
          </a:p>
          <a:p>
            <a:endParaRPr lang="en-US" dirty="0"/>
          </a:p>
          <a:p>
            <a:r>
              <a:rPr lang="en-US" sz="1200" b="0" u="none" strike="noStrike" kern="1200" dirty="0">
                <a:solidFill>
                  <a:schemeClr val="tx1"/>
                </a:solidFill>
                <a:effectLst/>
                <a:latin typeface="+mn-lt"/>
                <a:ea typeface="+mn-ea"/>
                <a:cs typeface="+mn-cs"/>
              </a:rPr>
              <a:t>Moral distress is </a:t>
            </a:r>
            <a:r>
              <a:rPr lang="en-US" dirty="0"/>
              <a:t>the psychological, emotional, and physical suffering that occurs when a person knows the ethically correct action to take but feels constrained from acting on it. Commonly experienced in helping professions , it stems from institutional barriers, such as lack of resources, hierarchy, or policies that force individuals to act against their core values</a:t>
            </a:r>
          </a:p>
          <a:p>
            <a:endParaRPr lang="en-US" dirty="0"/>
          </a:p>
          <a:p>
            <a:r>
              <a:rPr lang="en-US" dirty="0"/>
              <a:t>These conditions are discreet but can co-exist</a:t>
            </a:r>
          </a:p>
        </p:txBody>
      </p:sp>
      <p:sp>
        <p:nvSpPr>
          <p:cNvPr id="4" name="Slide Number Placeholder 3"/>
          <p:cNvSpPr>
            <a:spLocks noGrp="1"/>
          </p:cNvSpPr>
          <p:nvPr>
            <p:ph type="sldNum" sz="quarter" idx="5"/>
          </p:nvPr>
        </p:nvSpPr>
        <p:spPr/>
        <p:txBody>
          <a:bodyPr/>
          <a:lstStyle/>
          <a:p>
            <a:fld id="{3958A50E-792A-4C91-BE38-07FAB00882E5}" type="slidenum">
              <a:rPr lang="en-US" smtClean="0"/>
              <a:t>7</a:t>
            </a:fld>
            <a:endParaRPr lang="en-US"/>
          </a:p>
        </p:txBody>
      </p:sp>
    </p:spTree>
    <p:extLst>
      <p:ext uri="{BB962C8B-B14F-4D97-AF65-F5344CB8AC3E}">
        <p14:creationId xmlns:p14="http://schemas.microsoft.com/office/powerpoint/2010/main" val="36616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model, we are considering things from the pre (before exposure), peri (during exposure) and post (after exposure) perspective.  Indirect exposures at work can occur frequently and repeatedly, but we know that there are things we can do in the pre exposure phase to build our skills and reactions to exposure that can make our responses in the peri and post phases smoother, because we have build up our skills and have some muscle memory to guide us.  As we go through the training we will point out when (in terms of these phases) skill development and utilization is most useful.  </a:t>
            </a:r>
          </a:p>
          <a:p>
            <a:endParaRPr lang="en-US" dirty="0"/>
          </a:p>
          <a:p>
            <a:r>
              <a:rPr lang="en-US" dirty="0"/>
              <a:t>We also know that individuals do not operate in isolation. We are part of organizational systems that have a role to play in creating healthy and safe environments for us to work in.  These organizations are embedded in the larger socioecological context that influences how organizations operate and how we respond to things that happen at work.  For example, if there is a lot of violence in the community and child services are not valued, the organization will be impacted by that. Likewise, the employees of this organization will be differentially impacted by these conditions, and may interpret events at work through that lens.  In this training, we will focus on individual and organizational applications of these skills, with recognition that these larger systems will and do have an impact.</a:t>
            </a:r>
          </a:p>
        </p:txBody>
      </p:sp>
      <p:sp>
        <p:nvSpPr>
          <p:cNvPr id="4" name="Slide Number Placeholder 3"/>
          <p:cNvSpPr>
            <a:spLocks noGrp="1"/>
          </p:cNvSpPr>
          <p:nvPr>
            <p:ph type="sldNum" sz="quarter" idx="5"/>
          </p:nvPr>
        </p:nvSpPr>
        <p:spPr/>
        <p:txBody>
          <a:bodyPr/>
          <a:lstStyle/>
          <a:p>
            <a:fld id="{3958A50E-792A-4C91-BE38-07FAB00882E5}" type="slidenum">
              <a:rPr lang="en-US" smtClean="0"/>
              <a:t>8</a:t>
            </a:fld>
            <a:endParaRPr lang="en-US"/>
          </a:p>
        </p:txBody>
      </p:sp>
    </p:spTree>
    <p:extLst>
      <p:ext uri="{BB962C8B-B14F-4D97-AF65-F5344CB8AC3E}">
        <p14:creationId xmlns:p14="http://schemas.microsoft.com/office/powerpoint/2010/main" val="159859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goals </a:t>
            </a:r>
          </a:p>
          <a:p>
            <a:endParaRPr lang="en-US" dirty="0"/>
          </a:p>
          <a:p>
            <a:r>
              <a:rPr lang="en-US" dirty="0"/>
              <a:t>Goal 1- Targets skills in the peri phase but practice in the pre stage really helps</a:t>
            </a:r>
          </a:p>
          <a:p>
            <a:r>
              <a:rPr lang="en-US" dirty="0"/>
              <a:t>Goal 2.  Peri and post</a:t>
            </a:r>
          </a:p>
          <a:p>
            <a:r>
              <a:rPr lang="en-US" dirty="0"/>
              <a:t>Goal 3.  Peri and post but works best if networks are already established</a:t>
            </a:r>
          </a:p>
          <a:p>
            <a:r>
              <a:rPr lang="en-US" dirty="0"/>
              <a:t>Goal 4. Pre and peri, reaffirming this in the post</a:t>
            </a:r>
          </a:p>
        </p:txBody>
      </p:sp>
      <p:sp>
        <p:nvSpPr>
          <p:cNvPr id="4" name="Slide Number Placeholder 3"/>
          <p:cNvSpPr>
            <a:spLocks noGrp="1"/>
          </p:cNvSpPr>
          <p:nvPr>
            <p:ph type="sldNum" sz="quarter" idx="5"/>
          </p:nvPr>
        </p:nvSpPr>
        <p:spPr/>
        <p:txBody>
          <a:bodyPr/>
          <a:lstStyle/>
          <a:p>
            <a:fld id="{A4BE2F14-BFCE-4235-99FA-AC3C01B241C3}" type="slidenum">
              <a:rPr lang="en-US" smtClean="0"/>
              <a:t>9</a:t>
            </a:fld>
            <a:endParaRPr lang="en-US"/>
          </a:p>
        </p:txBody>
      </p:sp>
    </p:spTree>
    <p:extLst>
      <p:ext uri="{BB962C8B-B14F-4D97-AF65-F5344CB8AC3E}">
        <p14:creationId xmlns:p14="http://schemas.microsoft.com/office/powerpoint/2010/main" val="33393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3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endParaRPr lang="en-US"/>
          </a:p>
        </p:txBody>
      </p:sp>
    </p:spTree>
    <p:extLst>
      <p:ext uri="{BB962C8B-B14F-4D97-AF65-F5344CB8AC3E}">
        <p14:creationId xmlns:p14="http://schemas.microsoft.com/office/powerpoint/2010/main" val="350359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endParaRPr lang="en-US"/>
          </a:p>
        </p:txBody>
      </p:sp>
      <p:sp>
        <p:nvSpPr>
          <p:cNvPr id="6" name="Text Placeholder 5">
            <a:extLst>
              <a:ext uri="{FF2B5EF4-FFF2-40B4-BE49-F238E27FC236}">
                <a16:creationId xmlns:a16="http://schemas.microsoft.com/office/drawing/2014/main" id="{B3EDA3E6-A432-72A6-9A61-2DFF8D98DF5F}"/>
              </a:ext>
            </a:extLst>
          </p:cNvPr>
          <p:cNvSpPr>
            <a:spLocks noGrp="1"/>
          </p:cNvSpPr>
          <p:nvPr>
            <p:ph type="body" sz="quarter" idx="11" hasCustomPrompt="1"/>
          </p:nvPr>
        </p:nvSpPr>
        <p:spPr>
          <a:xfrm>
            <a:off x="657225" y="3036888"/>
            <a:ext cx="2460625" cy="3211512"/>
          </a:xfrm>
          <a:prstGeom prst="rect">
            <a:avLst/>
          </a:prstGeom>
        </p:spPr>
        <p:txBody>
          <a:bodyPr/>
          <a:lstStyle>
            <a:lvl1pPr marL="0" indent="0">
              <a:buNone/>
              <a:defRPr sz="20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Sidebar text</a:t>
            </a:r>
          </a:p>
        </p:txBody>
      </p:sp>
    </p:spTree>
    <p:extLst>
      <p:ext uri="{BB962C8B-B14F-4D97-AF65-F5344CB8AC3E}">
        <p14:creationId xmlns:p14="http://schemas.microsoft.com/office/powerpoint/2010/main" val="293138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F0B9EB-425A-9B33-B3DC-D1D93838E2C4}"/>
              </a:ext>
            </a:extLst>
          </p:cNvPr>
          <p:cNvSpPr>
            <a:spLocks noGrp="1"/>
          </p:cNvSpPr>
          <p:nvPr>
            <p:ph type="ctrTitle" hasCustomPrompt="1"/>
          </p:nvPr>
        </p:nvSpPr>
        <p:spPr>
          <a:xfrm>
            <a:off x="2885660" y="1484879"/>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7" name="Subtitle 2">
            <a:extLst>
              <a:ext uri="{FF2B5EF4-FFF2-40B4-BE49-F238E27FC236}">
                <a16:creationId xmlns:a16="http://schemas.microsoft.com/office/drawing/2014/main" id="{1CF077F5-F9C6-5C7F-E618-D0D8F8A70C3F}"/>
              </a:ext>
            </a:extLst>
          </p:cNvPr>
          <p:cNvSpPr>
            <a:spLocks noGrp="1"/>
          </p:cNvSpPr>
          <p:nvPr>
            <p:ph type="subTitle" idx="1" hasCustomPrompt="1"/>
          </p:nvPr>
        </p:nvSpPr>
        <p:spPr>
          <a:xfrm>
            <a:off x="2885660" y="2362994"/>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425843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379794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95325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394263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61968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173207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BA6046-92CF-5F08-DA2C-9D137ED42FC7}"/>
              </a:ext>
            </a:extLst>
          </p:cNvPr>
          <p:cNvSpPr txBox="1"/>
          <p:nvPr userDrawn="1"/>
        </p:nvSpPr>
        <p:spPr>
          <a:xfrm>
            <a:off x="785192" y="2721114"/>
            <a:ext cx="4830417" cy="707886"/>
          </a:xfrm>
          <a:prstGeom prst="rect">
            <a:avLst/>
          </a:prstGeom>
          <a:noFill/>
        </p:spPr>
        <p:txBody>
          <a:bodyPr wrap="square" rtlCol="0">
            <a:spAutoFit/>
          </a:bodyPr>
          <a:lstStyle/>
          <a:p>
            <a:r>
              <a:rPr lang="en-US" sz="4000" b="1" spc="800" baseline="0">
                <a:solidFill>
                  <a:schemeClr val="accent4"/>
                </a:solidFill>
                <a:latin typeface="Roboto" panose="02000000000000000000" pitchFamily="2" charset="0"/>
                <a:ea typeface="Roboto" panose="02000000000000000000" pitchFamily="2" charset="0"/>
                <a:cs typeface="Roboto" panose="02000000000000000000" pitchFamily="2" charset="0"/>
              </a:rPr>
              <a:t>CALMING</a:t>
            </a:r>
          </a:p>
        </p:txBody>
      </p:sp>
    </p:spTree>
    <p:extLst>
      <p:ext uri="{BB962C8B-B14F-4D97-AF65-F5344CB8AC3E}">
        <p14:creationId xmlns:p14="http://schemas.microsoft.com/office/powerpoint/2010/main" val="3633179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A logo for occupational trauma&#10;&#10;Description automatically generated">
            <a:extLst>
              <a:ext uri="{FF2B5EF4-FFF2-40B4-BE49-F238E27FC236}">
                <a16:creationId xmlns:a16="http://schemas.microsoft.com/office/drawing/2014/main" id="{D121771F-CF49-DC41-8F5B-0EBCFCE04E69}"/>
              </a:ext>
            </a:extLst>
          </p:cNvPr>
          <p:cNvPicPr>
            <a:picLocks noChangeAspect="1"/>
          </p:cNvPicPr>
          <p:nvPr userDrawn="1"/>
        </p:nvPicPr>
        <p:blipFill>
          <a:blip r:embed="rId2"/>
          <a:stretch>
            <a:fillRect/>
          </a:stretch>
        </p:blipFill>
        <p:spPr>
          <a:xfrm>
            <a:off x="-2029" y="0"/>
            <a:ext cx="12194029" cy="6162261"/>
          </a:xfrm>
          <a:prstGeom prst="rect">
            <a:avLst/>
          </a:prstGeom>
        </p:spPr>
      </p:pic>
    </p:spTree>
    <p:extLst>
      <p:ext uri="{BB962C8B-B14F-4D97-AF65-F5344CB8AC3E}">
        <p14:creationId xmlns:p14="http://schemas.microsoft.com/office/powerpoint/2010/main" val="347638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AB-9675-D07B-65C5-AC83AEAE610C}"/>
              </a:ext>
            </a:extLst>
          </p:cNvPr>
          <p:cNvSpPr>
            <a:spLocks noGrp="1"/>
          </p:cNvSpPr>
          <p:nvPr>
            <p:ph type="title" hasCustomPrompt="1"/>
          </p:nvPr>
        </p:nvSpPr>
        <p:spPr>
          <a:xfrm>
            <a:off x="1186070" y="951535"/>
            <a:ext cx="7460973" cy="668544"/>
          </a:xfrm>
          <a:prstGeom prst="rect">
            <a:avLst/>
          </a:prstGeom>
        </p:spPr>
        <p:txBody>
          <a:bodyPr/>
          <a:lstStyle>
            <a:lvl1pPr>
              <a:defRPr sz="4000" b="1" spc="100" baseline="0">
                <a:solidFill>
                  <a:schemeClr val="accent4"/>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11" name="Text Placeholder 10">
            <a:extLst>
              <a:ext uri="{FF2B5EF4-FFF2-40B4-BE49-F238E27FC236}">
                <a16:creationId xmlns:a16="http://schemas.microsoft.com/office/drawing/2014/main" id="{731EE14F-D3C2-A8D5-2A36-6B8E6E24695E}"/>
              </a:ext>
            </a:extLst>
          </p:cNvPr>
          <p:cNvSpPr>
            <a:spLocks noGrp="1"/>
          </p:cNvSpPr>
          <p:nvPr>
            <p:ph type="body" sz="quarter" idx="11" hasCustomPrompt="1"/>
          </p:nvPr>
        </p:nvSpPr>
        <p:spPr>
          <a:xfrm>
            <a:off x="1185863" y="1809818"/>
            <a:ext cx="7461250" cy="809625"/>
          </a:xfrm>
          <a:prstGeom prst="rect">
            <a:avLst/>
          </a:prstGeom>
        </p:spPr>
        <p:txBody>
          <a:bodyPr/>
          <a:lstStyle>
            <a:lvl1pPr marL="0" indent="0">
              <a:buNone/>
              <a:defRPr sz="2300" b="1" spc="100" baseline="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Subhead</a:t>
            </a:r>
          </a:p>
        </p:txBody>
      </p:sp>
      <p:sp>
        <p:nvSpPr>
          <p:cNvPr id="13" name="Text Placeholder 12">
            <a:extLst>
              <a:ext uri="{FF2B5EF4-FFF2-40B4-BE49-F238E27FC236}">
                <a16:creationId xmlns:a16="http://schemas.microsoft.com/office/drawing/2014/main" id="{C4E2216A-F37D-56B3-E8A9-793D46B2FAB2}"/>
              </a:ext>
            </a:extLst>
          </p:cNvPr>
          <p:cNvSpPr>
            <a:spLocks noGrp="1"/>
          </p:cNvSpPr>
          <p:nvPr>
            <p:ph type="body" sz="quarter" idx="12" hasCustomPrompt="1"/>
          </p:nvPr>
        </p:nvSpPr>
        <p:spPr>
          <a:xfrm>
            <a:off x="1185863" y="2767013"/>
            <a:ext cx="9775825" cy="2262187"/>
          </a:xfrm>
          <a:prstGeom prst="rect">
            <a:avLst/>
          </a:prstGeom>
        </p:spPr>
        <p:txBody>
          <a:bodyPr/>
          <a:lstStyle>
            <a:lvl1pPr marL="0" indent="0">
              <a:buNone/>
              <a:defRPr sz="18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Text here</a:t>
            </a:r>
          </a:p>
        </p:txBody>
      </p:sp>
    </p:spTree>
    <p:extLst>
      <p:ext uri="{BB962C8B-B14F-4D97-AF65-F5344CB8AC3E}">
        <p14:creationId xmlns:p14="http://schemas.microsoft.com/office/powerpoint/2010/main" val="222689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endParaRPr lang="en-US"/>
          </a:p>
        </p:txBody>
      </p:sp>
    </p:spTree>
    <p:extLst>
      <p:ext uri="{BB962C8B-B14F-4D97-AF65-F5344CB8AC3E}">
        <p14:creationId xmlns:p14="http://schemas.microsoft.com/office/powerpoint/2010/main" val="272980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AB-9675-D07B-65C5-AC83AEAE610C}"/>
              </a:ext>
            </a:extLst>
          </p:cNvPr>
          <p:cNvSpPr>
            <a:spLocks noGrp="1"/>
          </p:cNvSpPr>
          <p:nvPr>
            <p:ph type="title" hasCustomPrompt="1"/>
          </p:nvPr>
        </p:nvSpPr>
        <p:spPr>
          <a:xfrm>
            <a:off x="1186070" y="951535"/>
            <a:ext cx="7460973" cy="668544"/>
          </a:xfrm>
          <a:prstGeom prst="rect">
            <a:avLst/>
          </a:prstGeom>
        </p:spPr>
        <p:txBody>
          <a:bodyPr/>
          <a:lstStyle>
            <a:lvl1pPr>
              <a:defRPr sz="4000" b="1" spc="100" baseline="0">
                <a:solidFill>
                  <a:schemeClr val="accent4"/>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11" name="Text Placeholder 10">
            <a:extLst>
              <a:ext uri="{FF2B5EF4-FFF2-40B4-BE49-F238E27FC236}">
                <a16:creationId xmlns:a16="http://schemas.microsoft.com/office/drawing/2014/main" id="{731EE14F-D3C2-A8D5-2A36-6B8E6E24695E}"/>
              </a:ext>
            </a:extLst>
          </p:cNvPr>
          <p:cNvSpPr>
            <a:spLocks noGrp="1"/>
          </p:cNvSpPr>
          <p:nvPr>
            <p:ph type="body" sz="quarter" idx="11" hasCustomPrompt="1"/>
          </p:nvPr>
        </p:nvSpPr>
        <p:spPr>
          <a:xfrm>
            <a:off x="1185863" y="1809818"/>
            <a:ext cx="7461250" cy="809625"/>
          </a:xfrm>
          <a:prstGeom prst="rect">
            <a:avLst/>
          </a:prstGeom>
        </p:spPr>
        <p:txBody>
          <a:bodyPr/>
          <a:lstStyle>
            <a:lvl1pPr marL="0" indent="0">
              <a:buNone/>
              <a:defRPr sz="2300" b="1" spc="100" baseline="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Subhead</a:t>
            </a:r>
          </a:p>
        </p:txBody>
      </p:sp>
      <p:sp>
        <p:nvSpPr>
          <p:cNvPr id="13" name="Text Placeholder 12">
            <a:extLst>
              <a:ext uri="{FF2B5EF4-FFF2-40B4-BE49-F238E27FC236}">
                <a16:creationId xmlns:a16="http://schemas.microsoft.com/office/drawing/2014/main" id="{C4E2216A-F37D-56B3-E8A9-793D46B2FAB2}"/>
              </a:ext>
            </a:extLst>
          </p:cNvPr>
          <p:cNvSpPr>
            <a:spLocks noGrp="1"/>
          </p:cNvSpPr>
          <p:nvPr>
            <p:ph type="body" sz="quarter" idx="12" hasCustomPrompt="1"/>
          </p:nvPr>
        </p:nvSpPr>
        <p:spPr>
          <a:xfrm>
            <a:off x="1185863" y="2767013"/>
            <a:ext cx="9775825" cy="2262187"/>
          </a:xfrm>
          <a:prstGeom prst="rect">
            <a:avLst/>
          </a:prstGeom>
        </p:spPr>
        <p:txBody>
          <a:bodyPr/>
          <a:lstStyle>
            <a:lvl1pPr marL="0" indent="0">
              <a:buNone/>
              <a:defRPr sz="18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Text here</a:t>
            </a:r>
          </a:p>
        </p:txBody>
      </p:sp>
    </p:spTree>
    <p:extLst>
      <p:ext uri="{BB962C8B-B14F-4D97-AF65-F5344CB8AC3E}">
        <p14:creationId xmlns:p14="http://schemas.microsoft.com/office/powerpoint/2010/main" val="419193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0731DF-19EF-9E67-DD26-978768BC9EA2}"/>
              </a:ext>
            </a:extLst>
          </p:cNvPr>
          <p:cNvSpPr txBox="1"/>
          <p:nvPr userDrawn="1"/>
        </p:nvSpPr>
        <p:spPr>
          <a:xfrm>
            <a:off x="785192" y="1918252"/>
            <a:ext cx="4830417" cy="707886"/>
          </a:xfrm>
          <a:prstGeom prst="rect">
            <a:avLst/>
          </a:prstGeom>
          <a:noFill/>
        </p:spPr>
        <p:txBody>
          <a:bodyPr wrap="square" rtlCol="0">
            <a:spAutoFit/>
          </a:bodyPr>
          <a:lstStyle/>
          <a:p>
            <a:r>
              <a:rPr lang="en-US" sz="4000" b="1" spc="700" baseline="0">
                <a:solidFill>
                  <a:schemeClr val="accent3"/>
                </a:solidFill>
                <a:latin typeface="Roboto" panose="02000000000000000000" pitchFamily="2" charset="0"/>
                <a:ea typeface="Roboto" panose="02000000000000000000" pitchFamily="2" charset="0"/>
                <a:cs typeface="Roboto" panose="02000000000000000000" pitchFamily="2" charset="0"/>
              </a:rPr>
              <a:t>CONNECTION</a:t>
            </a:r>
          </a:p>
        </p:txBody>
      </p:sp>
    </p:spTree>
    <p:extLst>
      <p:ext uri="{BB962C8B-B14F-4D97-AF65-F5344CB8AC3E}">
        <p14:creationId xmlns:p14="http://schemas.microsoft.com/office/powerpoint/2010/main" val="2996813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5EF0-D6C5-F004-3791-368F2BD6110F}"/>
              </a:ext>
            </a:extLst>
          </p:cNvPr>
          <p:cNvSpPr>
            <a:spLocks noGrp="1"/>
          </p:cNvSpPr>
          <p:nvPr>
            <p:ph type="title" hasCustomPrompt="1"/>
          </p:nvPr>
        </p:nvSpPr>
        <p:spPr>
          <a:xfrm>
            <a:off x="838200" y="1875872"/>
            <a:ext cx="10515600" cy="1325563"/>
          </a:xfrm>
          <a:prstGeom prst="rect">
            <a:avLst/>
          </a:prstGeom>
        </p:spPr>
        <p:txBody>
          <a:bodyPr/>
          <a:lstStyle>
            <a:lvl1pPr>
              <a:defRPr sz="4000" b="1" spc="600">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Tree>
    <p:extLst>
      <p:ext uri="{BB962C8B-B14F-4D97-AF65-F5344CB8AC3E}">
        <p14:creationId xmlns:p14="http://schemas.microsoft.com/office/powerpoint/2010/main" val="2320244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ED3A69-4699-FE6F-7EDD-044B7887A4B5}"/>
              </a:ext>
            </a:extLst>
          </p:cNvPr>
          <p:cNvSpPr txBox="1"/>
          <p:nvPr userDrawn="1"/>
        </p:nvSpPr>
        <p:spPr>
          <a:xfrm>
            <a:off x="785192" y="1918252"/>
            <a:ext cx="4830417" cy="1323439"/>
          </a:xfrm>
          <a:prstGeom prst="rect">
            <a:avLst/>
          </a:prstGeom>
          <a:noFill/>
        </p:spPr>
        <p:txBody>
          <a:bodyPr wrap="square" rtlCol="0">
            <a:spAutoFit/>
          </a:bodyPr>
          <a:lstStyle/>
          <a:p>
            <a:r>
              <a:rPr lang="en-US" sz="4000" b="1" spc="700" baseline="0">
                <a:solidFill>
                  <a:schemeClr val="accent3"/>
                </a:solidFill>
                <a:latin typeface="Roboto" panose="02000000000000000000" pitchFamily="2" charset="0"/>
                <a:ea typeface="Roboto" panose="02000000000000000000" pitchFamily="2" charset="0"/>
                <a:cs typeface="Roboto" panose="02000000000000000000" pitchFamily="2" charset="0"/>
              </a:rPr>
              <a:t>COGNITIVE</a:t>
            </a:r>
          </a:p>
          <a:p>
            <a:r>
              <a:rPr lang="en-US" sz="4000" b="1" spc="700" baseline="0">
                <a:solidFill>
                  <a:schemeClr val="accent3"/>
                </a:solidFill>
                <a:latin typeface="Roboto" panose="02000000000000000000" pitchFamily="2" charset="0"/>
                <a:ea typeface="Roboto" panose="02000000000000000000" pitchFamily="2" charset="0"/>
                <a:cs typeface="Roboto" panose="02000000000000000000" pitchFamily="2" charset="0"/>
              </a:rPr>
              <a:t>COPING</a:t>
            </a:r>
          </a:p>
        </p:txBody>
      </p:sp>
    </p:spTree>
    <p:extLst>
      <p:ext uri="{BB962C8B-B14F-4D97-AF65-F5344CB8AC3E}">
        <p14:creationId xmlns:p14="http://schemas.microsoft.com/office/powerpoint/2010/main" val="2719330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144D-1DEC-D3CB-17B3-31A517639B91}"/>
              </a:ext>
            </a:extLst>
          </p:cNvPr>
          <p:cNvSpPr>
            <a:spLocks noGrp="1"/>
          </p:cNvSpPr>
          <p:nvPr>
            <p:ph type="title" hasCustomPrompt="1"/>
          </p:nvPr>
        </p:nvSpPr>
        <p:spPr>
          <a:xfrm>
            <a:off x="868018" y="2120693"/>
            <a:ext cx="5582478" cy="2616614"/>
          </a:xfrm>
          <a:prstGeom prst="rect">
            <a:avLst/>
          </a:prstGeom>
        </p:spPr>
        <p:txBody>
          <a:bodyPr/>
          <a:lstStyle>
            <a:lvl1pPr>
              <a:defRPr sz="4000" b="1" spc="600">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a:t>
            </a:r>
          </a:p>
        </p:txBody>
      </p:sp>
    </p:spTree>
    <p:extLst>
      <p:ext uri="{BB962C8B-B14F-4D97-AF65-F5344CB8AC3E}">
        <p14:creationId xmlns:p14="http://schemas.microsoft.com/office/powerpoint/2010/main" val="1951272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414408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3811199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2280276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2323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3396307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219875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F0B9EB-425A-9B33-B3DC-D1D93838E2C4}"/>
              </a:ext>
            </a:extLst>
          </p:cNvPr>
          <p:cNvSpPr>
            <a:spLocks noGrp="1"/>
          </p:cNvSpPr>
          <p:nvPr>
            <p:ph type="ctrTitle" hasCustomPrompt="1"/>
          </p:nvPr>
        </p:nvSpPr>
        <p:spPr>
          <a:xfrm>
            <a:off x="2885660" y="1484879"/>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7" name="Subtitle 2">
            <a:extLst>
              <a:ext uri="{FF2B5EF4-FFF2-40B4-BE49-F238E27FC236}">
                <a16:creationId xmlns:a16="http://schemas.microsoft.com/office/drawing/2014/main" id="{1CF077F5-F9C6-5C7F-E618-D0D8F8A70C3F}"/>
              </a:ext>
            </a:extLst>
          </p:cNvPr>
          <p:cNvSpPr>
            <a:spLocks noGrp="1"/>
          </p:cNvSpPr>
          <p:nvPr>
            <p:ph type="subTitle" idx="1" hasCustomPrompt="1"/>
          </p:nvPr>
        </p:nvSpPr>
        <p:spPr>
          <a:xfrm>
            <a:off x="2885660" y="2362994"/>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9441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endParaRPr lang="en-US"/>
          </a:p>
        </p:txBody>
      </p:sp>
    </p:spTree>
    <p:extLst>
      <p:ext uri="{BB962C8B-B14F-4D97-AF65-F5344CB8AC3E}">
        <p14:creationId xmlns:p14="http://schemas.microsoft.com/office/powerpoint/2010/main" val="2380899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BA6046-92CF-5F08-DA2C-9D137ED42FC7}"/>
              </a:ext>
            </a:extLst>
          </p:cNvPr>
          <p:cNvSpPr txBox="1"/>
          <p:nvPr userDrawn="1"/>
        </p:nvSpPr>
        <p:spPr>
          <a:xfrm>
            <a:off x="785192" y="2721114"/>
            <a:ext cx="4830417" cy="707886"/>
          </a:xfrm>
          <a:prstGeom prst="rect">
            <a:avLst/>
          </a:prstGeom>
          <a:noFill/>
        </p:spPr>
        <p:txBody>
          <a:bodyPr wrap="square" rtlCol="0">
            <a:spAutoFit/>
          </a:bodyPr>
          <a:lstStyle/>
          <a:p>
            <a:r>
              <a:rPr lang="en-US" sz="4000" b="1" spc="800" baseline="0">
                <a:solidFill>
                  <a:schemeClr val="accent4"/>
                </a:solidFill>
                <a:latin typeface="Roboto" panose="02000000000000000000" pitchFamily="2" charset="0"/>
                <a:ea typeface="Roboto" panose="02000000000000000000" pitchFamily="2" charset="0"/>
                <a:cs typeface="Roboto" panose="02000000000000000000" pitchFamily="2" charset="0"/>
              </a:rPr>
              <a:t>CALMING</a:t>
            </a:r>
          </a:p>
        </p:txBody>
      </p:sp>
    </p:spTree>
    <p:extLst>
      <p:ext uri="{BB962C8B-B14F-4D97-AF65-F5344CB8AC3E}">
        <p14:creationId xmlns:p14="http://schemas.microsoft.com/office/powerpoint/2010/main" val="2084838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8CBB-D005-34C4-88D6-D9863DFCB34D}"/>
              </a:ext>
            </a:extLst>
          </p:cNvPr>
          <p:cNvSpPr>
            <a:spLocks noGrp="1"/>
          </p:cNvSpPr>
          <p:nvPr>
            <p:ph type="title" hasCustomPrompt="1"/>
          </p:nvPr>
        </p:nvSpPr>
        <p:spPr>
          <a:xfrm>
            <a:off x="1046921" y="2766218"/>
            <a:ext cx="10515600" cy="1325563"/>
          </a:xfrm>
          <a:prstGeom prst="rect">
            <a:avLst/>
          </a:prstGeom>
        </p:spPr>
        <p:txBody>
          <a:bodyPr/>
          <a:lstStyle>
            <a:lvl1pPr>
              <a:defRPr sz="4000" b="1" spc="600">
                <a:solidFill>
                  <a:schemeClr val="accent4"/>
                </a:solidFill>
                <a:latin typeface="Roboto" panose="02000000000000000000" pitchFamily="2" charset="0"/>
                <a:ea typeface="Roboto" panose="02000000000000000000" pitchFamily="2" charset="0"/>
                <a:cs typeface="Roboto" panose="02000000000000000000" pitchFamily="2" charset="0"/>
              </a:defRPr>
            </a:lvl1pPr>
          </a:lstStyle>
          <a:p>
            <a:r>
              <a:rPr lang="en-US"/>
              <a:t>TITLE</a:t>
            </a:r>
          </a:p>
        </p:txBody>
      </p:sp>
    </p:spTree>
    <p:extLst>
      <p:ext uri="{BB962C8B-B14F-4D97-AF65-F5344CB8AC3E}">
        <p14:creationId xmlns:p14="http://schemas.microsoft.com/office/powerpoint/2010/main" val="1461919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1067596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112487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333741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30903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187299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112475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F0B9EB-425A-9B33-B3DC-D1D93838E2C4}"/>
              </a:ext>
            </a:extLst>
          </p:cNvPr>
          <p:cNvSpPr>
            <a:spLocks noGrp="1"/>
          </p:cNvSpPr>
          <p:nvPr>
            <p:ph type="ctrTitle" hasCustomPrompt="1"/>
          </p:nvPr>
        </p:nvSpPr>
        <p:spPr>
          <a:xfrm>
            <a:off x="2885660" y="1484879"/>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7" name="Subtitle 2">
            <a:extLst>
              <a:ext uri="{FF2B5EF4-FFF2-40B4-BE49-F238E27FC236}">
                <a16:creationId xmlns:a16="http://schemas.microsoft.com/office/drawing/2014/main" id="{1CF077F5-F9C6-5C7F-E618-D0D8F8A70C3F}"/>
              </a:ext>
            </a:extLst>
          </p:cNvPr>
          <p:cNvSpPr>
            <a:spLocks noGrp="1"/>
          </p:cNvSpPr>
          <p:nvPr>
            <p:ph type="subTitle" idx="1" hasCustomPrompt="1"/>
          </p:nvPr>
        </p:nvSpPr>
        <p:spPr>
          <a:xfrm>
            <a:off x="2885660" y="2362994"/>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354360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endParaRPr lang="en-US"/>
          </a:p>
        </p:txBody>
      </p:sp>
    </p:spTree>
    <p:extLst>
      <p:ext uri="{BB962C8B-B14F-4D97-AF65-F5344CB8AC3E}">
        <p14:creationId xmlns:p14="http://schemas.microsoft.com/office/powerpoint/2010/main" val="3439301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8D465-BFD2-6C29-0778-F4D5FF8DE117}"/>
              </a:ext>
            </a:extLst>
          </p:cNvPr>
          <p:cNvSpPr txBox="1"/>
          <p:nvPr userDrawn="1"/>
        </p:nvSpPr>
        <p:spPr>
          <a:xfrm>
            <a:off x="944218" y="1180549"/>
            <a:ext cx="4830417" cy="707886"/>
          </a:xfrm>
          <a:prstGeom prst="rect">
            <a:avLst/>
          </a:prstGeom>
          <a:noFill/>
        </p:spPr>
        <p:txBody>
          <a:bodyPr wrap="square" rtlCol="0">
            <a:spAutoFit/>
          </a:bodyPr>
          <a:lstStyle/>
          <a:p>
            <a:r>
              <a:rPr lang="en-US" sz="4000" b="1" spc="800" baseline="0">
                <a:solidFill>
                  <a:schemeClr val="accent1"/>
                </a:solidFill>
                <a:latin typeface="Roboto" panose="02000000000000000000" pitchFamily="2" charset="0"/>
                <a:ea typeface="Roboto" panose="02000000000000000000" pitchFamily="2" charset="0"/>
                <a:cs typeface="Roboto" panose="02000000000000000000" pitchFamily="2" charset="0"/>
              </a:rPr>
              <a:t>COMPETENCY</a:t>
            </a:r>
          </a:p>
        </p:txBody>
      </p:sp>
    </p:spTree>
    <p:extLst>
      <p:ext uri="{BB962C8B-B14F-4D97-AF65-F5344CB8AC3E}">
        <p14:creationId xmlns:p14="http://schemas.microsoft.com/office/powerpoint/2010/main" val="556659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CEEE-2AFA-F8A0-5E7D-B93EAD37CA9A}"/>
              </a:ext>
            </a:extLst>
          </p:cNvPr>
          <p:cNvSpPr>
            <a:spLocks noGrp="1"/>
          </p:cNvSpPr>
          <p:nvPr>
            <p:ph type="title" hasCustomPrompt="1"/>
          </p:nvPr>
        </p:nvSpPr>
        <p:spPr>
          <a:xfrm>
            <a:off x="1002323" y="1123812"/>
            <a:ext cx="10515600" cy="1325563"/>
          </a:xfrm>
          <a:prstGeom prst="rect">
            <a:avLst/>
          </a:prstGeom>
        </p:spPr>
        <p:txBody>
          <a:bodyPr/>
          <a:lstStyle>
            <a:lvl1pPr>
              <a:defRPr sz="4000" b="1" spc="6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Tree>
    <p:extLst>
      <p:ext uri="{BB962C8B-B14F-4D97-AF65-F5344CB8AC3E}">
        <p14:creationId xmlns:p14="http://schemas.microsoft.com/office/powerpoint/2010/main" val="328358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409216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656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222495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F0B9EB-425A-9B33-B3DC-D1D93838E2C4}"/>
              </a:ext>
            </a:extLst>
          </p:cNvPr>
          <p:cNvSpPr>
            <a:spLocks noGrp="1"/>
          </p:cNvSpPr>
          <p:nvPr>
            <p:ph type="ctrTitle" hasCustomPrompt="1"/>
          </p:nvPr>
        </p:nvSpPr>
        <p:spPr>
          <a:xfrm>
            <a:off x="2885660" y="1484879"/>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7" name="Subtitle 2">
            <a:extLst>
              <a:ext uri="{FF2B5EF4-FFF2-40B4-BE49-F238E27FC236}">
                <a16:creationId xmlns:a16="http://schemas.microsoft.com/office/drawing/2014/main" id="{1CF077F5-F9C6-5C7F-E618-D0D8F8A70C3F}"/>
              </a:ext>
            </a:extLst>
          </p:cNvPr>
          <p:cNvSpPr>
            <a:spLocks noGrp="1"/>
          </p:cNvSpPr>
          <p:nvPr>
            <p:ph type="subTitle" idx="1" hasCustomPrompt="1"/>
          </p:nvPr>
        </p:nvSpPr>
        <p:spPr>
          <a:xfrm>
            <a:off x="2885660" y="2362994"/>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219963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A813-7BC7-6489-3B5E-746E1A393993}"/>
              </a:ext>
            </a:extLst>
          </p:cNvPr>
          <p:cNvSpPr>
            <a:spLocks noGrp="1"/>
          </p:cNvSpPr>
          <p:nvPr>
            <p:ph type="ctrTitle" hasCustomPrompt="1"/>
          </p:nvPr>
        </p:nvSpPr>
        <p:spPr>
          <a:xfrm>
            <a:off x="3641034" y="1365610"/>
            <a:ext cx="8478079" cy="766763"/>
          </a:xfrm>
          <a:prstGeom prst="rect">
            <a:avLst/>
          </a:prstGeom>
        </p:spPr>
        <p:txBody>
          <a:bodyPr anchor="b"/>
          <a:lstStyle>
            <a:lvl1pPr algn="l">
              <a:defRPr sz="45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r>
              <a:rPr lang="en-US"/>
              <a:t>Title here</a:t>
            </a:r>
          </a:p>
        </p:txBody>
      </p:sp>
      <p:sp>
        <p:nvSpPr>
          <p:cNvPr id="3" name="Subtitle 2">
            <a:extLst>
              <a:ext uri="{FF2B5EF4-FFF2-40B4-BE49-F238E27FC236}">
                <a16:creationId xmlns:a16="http://schemas.microsoft.com/office/drawing/2014/main" id="{B01A26EE-F22A-2C7C-7935-25FB5C1B634B}"/>
              </a:ext>
            </a:extLst>
          </p:cNvPr>
          <p:cNvSpPr>
            <a:spLocks noGrp="1"/>
          </p:cNvSpPr>
          <p:nvPr>
            <p:ph type="subTitle" idx="1" hasCustomPrompt="1"/>
          </p:nvPr>
        </p:nvSpPr>
        <p:spPr>
          <a:xfrm>
            <a:off x="3641034" y="2243725"/>
            <a:ext cx="8478079" cy="1655762"/>
          </a:xfrm>
          <a:prstGeom prst="rect">
            <a:avLst/>
          </a:prstGeom>
        </p:spPr>
        <p:txBody>
          <a:bodyPr/>
          <a:lstStyle>
            <a:lvl1pPr marL="0" indent="0" algn="l">
              <a:buNone/>
              <a:defRPr sz="24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
        <p:nvSpPr>
          <p:cNvPr id="10" name="Picture Placeholder 9">
            <a:extLst>
              <a:ext uri="{FF2B5EF4-FFF2-40B4-BE49-F238E27FC236}">
                <a16:creationId xmlns:a16="http://schemas.microsoft.com/office/drawing/2014/main" id="{912952F2-7BC9-5777-6042-990EE05E8010}"/>
              </a:ext>
            </a:extLst>
          </p:cNvPr>
          <p:cNvSpPr>
            <a:spLocks noGrp="1"/>
          </p:cNvSpPr>
          <p:nvPr>
            <p:ph type="pic" sz="quarter" idx="10"/>
          </p:nvPr>
        </p:nvSpPr>
        <p:spPr>
          <a:xfrm>
            <a:off x="344488" y="316272"/>
            <a:ext cx="2967037" cy="2098675"/>
          </a:xfrm>
          <a:prstGeom prst="rect">
            <a:avLst/>
          </a:prstGeom>
        </p:spPr>
        <p:txBody>
          <a:bodyPr/>
          <a:lstStyle/>
          <a:p>
            <a:r>
              <a:rPr lang="en-US"/>
              <a:t>Click icon to add picture</a:t>
            </a:r>
          </a:p>
        </p:txBody>
      </p:sp>
    </p:spTree>
    <p:extLst>
      <p:ext uri="{BB962C8B-B14F-4D97-AF65-F5344CB8AC3E}">
        <p14:creationId xmlns:p14="http://schemas.microsoft.com/office/powerpoint/2010/main" val="372274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jpe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6.jpe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8.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jpe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close-up of a logo&#10;&#10;Description automatically generated">
            <a:extLst>
              <a:ext uri="{FF2B5EF4-FFF2-40B4-BE49-F238E27FC236}">
                <a16:creationId xmlns:a16="http://schemas.microsoft.com/office/drawing/2014/main" id="{58DA06F2-9809-92A3-A4F7-3FECC6B9708E}"/>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577126401"/>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80" r:id="rId3"/>
    <p:sldLayoutId id="2147483681" r:id="rId4"/>
    <p:sldLayoutId id="2147483682" r:id="rId5"/>
    <p:sldLayoutId id="2147483683" r:id="rId6"/>
    <p:sldLayoutId id="2147483684" r:id="rId7"/>
    <p:sldLayoutId id="2147483685" r:id="rId8"/>
    <p:sldLayoutId id="214748368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0854F1-7558-BE86-A0A2-CAAE99384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091C2-A68A-A840-92CD-A427A3EED67C}" type="datetimeFigureOut">
              <a:rPr lang="en-US" smtClean="0"/>
              <a:t>6/23/2026</a:t>
            </a:fld>
            <a:endParaRPr lang="en-US"/>
          </a:p>
        </p:txBody>
      </p:sp>
      <p:sp>
        <p:nvSpPr>
          <p:cNvPr id="5" name="Footer Placeholder 4">
            <a:extLst>
              <a:ext uri="{FF2B5EF4-FFF2-40B4-BE49-F238E27FC236}">
                <a16:creationId xmlns:a16="http://schemas.microsoft.com/office/drawing/2014/main" id="{29E467D3-5E65-887F-0987-5A1E8F8E7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C9324D-FD5B-6C10-F605-B10F9903F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DCFE9-AAD1-6343-954A-60FB9D85C12D}" type="slidenum">
              <a:rPr lang="en-US" smtClean="0"/>
              <a:t>‹#›</a:t>
            </a:fld>
            <a:endParaRPr lang="en-US"/>
          </a:p>
        </p:txBody>
      </p:sp>
      <p:pic>
        <p:nvPicPr>
          <p:cNvPr id="8" name="Picture 7" descr="A blue and white square&#10;&#10;Description automatically generated with medium confidence">
            <a:extLst>
              <a:ext uri="{FF2B5EF4-FFF2-40B4-BE49-F238E27FC236}">
                <a16:creationId xmlns:a16="http://schemas.microsoft.com/office/drawing/2014/main" id="{52D74AFA-81DA-4F28-A174-CDD373E5ABBB}"/>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586955701"/>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6" r:id="rId3"/>
    <p:sldLayoutId id="2147483674" r:id="rId4"/>
    <p:sldLayoutId id="2147483675" r:id="rId5"/>
    <p:sldLayoutId id="2147483676" r:id="rId6"/>
    <p:sldLayoutId id="2147483677" r:id="rId7"/>
    <p:sldLayoutId id="2147483678" r:id="rId8"/>
    <p:sldLayoutId id="2147483679" r:id="rId9"/>
    <p:sldLayoutId id="2147483649"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A group of people climbing a mountain&#10;&#10;Description automatically generated">
            <a:extLst>
              <a:ext uri="{FF2B5EF4-FFF2-40B4-BE49-F238E27FC236}">
                <a16:creationId xmlns:a16="http://schemas.microsoft.com/office/drawing/2014/main" id="{50492288-9490-FED3-67E4-1798FB2C1C31}"/>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6" name="Picture 15" descr="A group of people climbing a mountain&#10;&#10;Description automatically generated">
            <a:extLst>
              <a:ext uri="{FF2B5EF4-FFF2-40B4-BE49-F238E27FC236}">
                <a16:creationId xmlns:a16="http://schemas.microsoft.com/office/drawing/2014/main" id="{5587674E-2DAE-7F46-7040-EB9E35013878}"/>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902135984"/>
      </p:ext>
    </p:extLst>
  </p:cSld>
  <p:clrMap bg1="lt1" tx1="dk1" bg2="lt2" tx2="dk2" accent1="accent1" accent2="accent2" accent3="accent3" accent4="accent4" accent5="accent5" accent6="accent6" hlink="hlink" folHlink="folHlink"/>
  <p:sldLayoutIdLst>
    <p:sldLayoutId id="2147483651"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puzzle&#10;&#10;Description automatically generated">
            <a:extLst>
              <a:ext uri="{FF2B5EF4-FFF2-40B4-BE49-F238E27FC236}">
                <a16:creationId xmlns:a16="http://schemas.microsoft.com/office/drawing/2014/main" id="{814C2114-A06F-6569-0050-BFB535FE0AEB}"/>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2123728780"/>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white circle with a circle in the middle&#10;&#10;Description automatically generated">
            <a:extLst>
              <a:ext uri="{FF2B5EF4-FFF2-40B4-BE49-F238E27FC236}">
                <a16:creationId xmlns:a16="http://schemas.microsoft.com/office/drawing/2014/main" id="{1BA6B49F-A2CF-188C-0887-3F92C912969E}"/>
              </a:ext>
            </a:extLst>
          </p:cNvPr>
          <p:cNvPicPr>
            <a:picLocks noChangeAspect="1"/>
          </p:cNvPicPr>
          <p:nvPr userDrawn="1"/>
        </p:nvPicPr>
        <p:blipFill>
          <a:blip r:embed="rId11"/>
          <a:stretch>
            <a:fillRect/>
          </a:stretch>
        </p:blipFill>
        <p:spPr>
          <a:xfrm>
            <a:off x="0" y="0"/>
            <a:ext cx="12192000" cy="6858000"/>
          </a:xfrm>
          <a:prstGeom prst="rect">
            <a:avLst/>
          </a:prstGeom>
        </p:spPr>
      </p:pic>
      <p:pic>
        <p:nvPicPr>
          <p:cNvPr id="14" name="Picture 13" descr="A white circle with a circle in the middle&#10;&#10;Description automatically generated">
            <a:extLst>
              <a:ext uri="{FF2B5EF4-FFF2-40B4-BE49-F238E27FC236}">
                <a16:creationId xmlns:a16="http://schemas.microsoft.com/office/drawing/2014/main" id="{FF8F5F7E-BF11-FEF1-04C7-8F83601FDC40}"/>
              </a:ext>
            </a:extLst>
          </p:cNvPr>
          <p:cNvPicPr>
            <a:picLocks noChangeAspect="1"/>
          </p:cNvPicPr>
          <p:nvPr userDrawn="1"/>
        </p:nvPicPr>
        <p:blipFill>
          <a:blip r:embed="rId12"/>
          <a:stretch>
            <a:fillRect/>
          </a:stretch>
        </p:blipFill>
        <p:spPr>
          <a:xfrm>
            <a:off x="0" y="0"/>
            <a:ext cx="12192000" cy="6858000"/>
          </a:xfrm>
          <a:prstGeom prst="rect">
            <a:avLst/>
          </a:prstGeom>
        </p:spPr>
      </p:pic>
    </p:spTree>
    <p:extLst>
      <p:ext uri="{BB962C8B-B14F-4D97-AF65-F5344CB8AC3E}">
        <p14:creationId xmlns:p14="http://schemas.microsoft.com/office/powerpoint/2010/main" val="2600722932"/>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69" r:id="rId3"/>
    <p:sldLayoutId id="2147483670" r:id="rId4"/>
    <p:sldLayoutId id="2147483671" r:id="rId5"/>
    <p:sldLayoutId id="2147483672" r:id="rId6"/>
    <p:sldLayoutId id="2147483673" r:id="rId7"/>
    <p:sldLayoutId id="2147483694" r:id="rId8"/>
    <p:sldLayoutId id="214748369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lose-up of several arrows hitting a target&#10;&#10;Description automatically generated">
            <a:extLst>
              <a:ext uri="{FF2B5EF4-FFF2-40B4-BE49-F238E27FC236}">
                <a16:creationId xmlns:a16="http://schemas.microsoft.com/office/drawing/2014/main" id="{52270AB2-D1AE-2BEA-ACFE-1C0D991CAC85}"/>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0" name="Picture 9" descr="Several darts hitting the bullseye&#10;&#10;Description automatically generated">
            <a:extLst>
              <a:ext uri="{FF2B5EF4-FFF2-40B4-BE49-F238E27FC236}">
                <a16:creationId xmlns:a16="http://schemas.microsoft.com/office/drawing/2014/main" id="{7895F3B9-D2F1-0470-7FC8-D417EAC80AAD}"/>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965336650"/>
      </p:ext>
    </p:extLst>
  </p:cSld>
  <p:clrMap bg1="lt1" tx1="dk1" bg2="lt2" tx2="dk2" accent1="accent1" accent2="accent2" accent3="accent3" accent4="accent4" accent5="accent5" accent6="accent6" hlink="hlink" folHlink="folHlink"/>
  <p:sldLayoutIdLst>
    <p:sldLayoutId id="2147483657"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pexels.com/photo/beach-boat-daylight-fun-45788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creativecommons.org/licenses/by-nc-nd/3.0/" TargetMode="External"/><Relationship Id="rId4" Type="http://schemas.openxmlformats.org/officeDocument/2006/relationships/hyperlink" Target="http://d-c-p-niszczyciel.deviantart.com/art/Alone-in-the-Crowd-680012566" TargetMode="Externa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6.jpg"/><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publicdomainpictures.net/view-image.php?image=213459&amp;picture=fondo-de-jabon" TargetMode="External"/><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blogs.ubc.ca/communicatingscience2018w109/2018/10/06/stress-no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hyperlink" Target="https://creativecommons.org/licenses/by-nc-nd/3.0/" TargetMode="External"/><Relationship Id="rId4" Type="http://schemas.openxmlformats.org/officeDocument/2006/relationships/hyperlink" Target="https://epitemnein-epitomic.blogspot.com/2011/12/psalm-56-walking-in-light-of-life.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hyperlink" Target="https://spspsyclub.commons.gc.cuny.edu/resources/"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hyperlink" Target="https://creativecommons.org/licenses/by-nd/3.0/" TargetMode="External"/><Relationship Id="rId4" Type="http://schemas.openxmlformats.org/officeDocument/2006/relationships/hyperlink" Target="http://aryaworks.altervista.org/arya/it/progett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hyperlink" Target="https://www.revelagroup.com/blog/take-a-brea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37.png"/><Relationship Id="rId7" Type="http://schemas.openxmlformats.org/officeDocument/2006/relationships/hyperlink" Target="https://www.geograph.org.uk/photo/4935260"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hyperlink" Target="https://creativecommons.org/licenses/by-nc/3.0/" TargetMode="External"/><Relationship Id="rId10" Type="http://schemas.openxmlformats.org/officeDocument/2006/relationships/hyperlink" Target="https://www.publicdomainpictures.net/view-image.php?image=273696&amp;picture=circus-pirate-juggler" TargetMode="External"/><Relationship Id="rId4" Type="http://schemas.openxmlformats.org/officeDocument/2006/relationships/hyperlink" Target="https://chuckbaclagon.blogspot.com/2013/12/may-light-shine.html" TargetMode="External"/><Relationship Id="rId9"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video" Target="https://www.youtube.com/embed/YlPjM9ItwH0?feature=oembed" TargetMode="Externa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pixabay.com/vectors/scribbling-writing-student-write-15221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A8BF9-8826-4387-92E8-B5BD4D900719}"/>
              </a:ext>
            </a:extLst>
          </p:cNvPr>
          <p:cNvPicPr>
            <a:picLocks noChangeAspect="1"/>
          </p:cNvPicPr>
          <p:nvPr/>
        </p:nvPicPr>
        <p:blipFill rotWithShape="1">
          <a:blip r:embed="rId3"/>
          <a:srcRect l="-1" t="27454" r="-572" b="16118"/>
          <a:stretch/>
        </p:blipFill>
        <p:spPr>
          <a:xfrm>
            <a:off x="306486" y="2081719"/>
            <a:ext cx="5977581" cy="4338536"/>
          </a:xfrm>
          <a:prstGeom prst="rect">
            <a:avLst/>
          </a:prstGeom>
        </p:spPr>
      </p:pic>
      <p:sp>
        <p:nvSpPr>
          <p:cNvPr id="3" name="TextBox 2">
            <a:extLst>
              <a:ext uri="{FF2B5EF4-FFF2-40B4-BE49-F238E27FC236}">
                <a16:creationId xmlns:a16="http://schemas.microsoft.com/office/drawing/2014/main" id="{AD580004-DA20-430C-802A-52C637E3D632}"/>
              </a:ext>
            </a:extLst>
          </p:cNvPr>
          <p:cNvSpPr txBox="1"/>
          <p:nvPr/>
        </p:nvSpPr>
        <p:spPr>
          <a:xfrm>
            <a:off x="6539167" y="883277"/>
            <a:ext cx="5117690" cy="2800767"/>
          </a:xfrm>
          <a:prstGeom prst="rect">
            <a:avLst/>
          </a:prstGeom>
          <a:noFill/>
        </p:spPr>
        <p:txBody>
          <a:bodyPr wrap="square" rtlCol="0">
            <a:spAutoFit/>
          </a:bodyPr>
          <a:lstStyle/>
          <a:p>
            <a:pPr algn="ctr"/>
            <a:r>
              <a:rPr lang="en-US" sz="4000" b="1" dirty="0"/>
              <a:t>FourC Occupational Distress</a:t>
            </a:r>
          </a:p>
          <a:p>
            <a:pPr algn="ctr"/>
            <a:r>
              <a:rPr lang="en-US" sz="3200" dirty="0"/>
              <a:t>Center on Trauma and Children</a:t>
            </a:r>
          </a:p>
          <a:p>
            <a:pPr algn="ctr"/>
            <a:endParaRPr lang="en-US" sz="3200" dirty="0"/>
          </a:p>
        </p:txBody>
      </p:sp>
      <p:sp>
        <p:nvSpPr>
          <p:cNvPr id="4" name="TextBox 3">
            <a:extLst>
              <a:ext uri="{FF2B5EF4-FFF2-40B4-BE49-F238E27FC236}">
                <a16:creationId xmlns:a16="http://schemas.microsoft.com/office/drawing/2014/main" id="{C8D8CB5B-77C4-8AC4-4A5D-76FBD6EAFB1D}"/>
              </a:ext>
            </a:extLst>
          </p:cNvPr>
          <p:cNvSpPr txBox="1"/>
          <p:nvPr/>
        </p:nvSpPr>
        <p:spPr>
          <a:xfrm>
            <a:off x="6455397" y="5350625"/>
            <a:ext cx="5285229" cy="369332"/>
          </a:xfrm>
          <a:prstGeom prst="rect">
            <a:avLst/>
          </a:prstGeom>
          <a:noFill/>
        </p:spPr>
        <p:txBody>
          <a:bodyPr wrap="none" rtlCol="0">
            <a:spAutoFit/>
          </a:bodyPr>
          <a:lstStyle/>
          <a:p>
            <a:r>
              <a:rPr lang="en-US" dirty="0"/>
              <a:t>Scan the QR code to sign in, or use the link in the chat.</a:t>
            </a:r>
          </a:p>
        </p:txBody>
      </p:sp>
      <p:pic>
        <p:nvPicPr>
          <p:cNvPr id="5" name="Picture 4">
            <a:extLst>
              <a:ext uri="{FF2B5EF4-FFF2-40B4-BE49-F238E27FC236}">
                <a16:creationId xmlns:a16="http://schemas.microsoft.com/office/drawing/2014/main" id="{8426C2A9-CAB0-5A3E-62CB-07437A67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512" y="3429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3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78724" y="3515898"/>
            <a:ext cx="2380845" cy="1897299"/>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H</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Help-seeking attitudes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E</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Engage Supervisors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L-</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Lower Exposure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PS</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Peer Support</a:t>
            </a:r>
          </a:p>
        </p:txBody>
      </p:sp>
      <p:grpSp>
        <p:nvGrpSpPr>
          <p:cNvPr id="3" name="Group 2"/>
          <p:cNvGrpSpPr/>
          <p:nvPr/>
        </p:nvGrpSpPr>
        <p:grpSpPr>
          <a:xfrm>
            <a:off x="3198817" y="3109284"/>
            <a:ext cx="2941748" cy="2295056"/>
            <a:chOff x="3261378" y="3116436"/>
            <a:chExt cx="2270478" cy="2295056"/>
          </a:xfrm>
        </p:grpSpPr>
        <p:sp>
          <p:nvSpPr>
            <p:cNvPr id="4" name="Rectangle 3"/>
            <p:cNvSpPr/>
            <p:nvPr/>
          </p:nvSpPr>
          <p:spPr>
            <a:xfrm>
              <a:off x="3261378" y="3116436"/>
              <a:ext cx="2265304" cy="365759"/>
            </a:xfrm>
            <a:prstGeom prst="rect">
              <a:avLst/>
            </a:prstGeom>
            <a:solidFill>
              <a:schemeClr val="accent3"/>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(Cognitive) Coping</a:t>
              </a:r>
            </a:p>
          </p:txBody>
        </p:sp>
        <p:sp>
          <p:nvSpPr>
            <p:cNvPr id="5" name="Rectangle 4"/>
            <p:cNvSpPr/>
            <p:nvPr/>
          </p:nvSpPr>
          <p:spPr>
            <a:xfrm>
              <a:off x="3261379" y="3489348"/>
              <a:ext cx="2270477" cy="19221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M- </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Manage Intrusions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I </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Identify Unhelpful Appraisals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N</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Notice, name and accept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D</a:t>
              </a: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 Determine org response</a:t>
              </a:r>
            </a:p>
          </p:txBody>
        </p:sp>
      </p:grpSp>
      <p:grpSp>
        <p:nvGrpSpPr>
          <p:cNvPr id="6" name="Group 5"/>
          <p:cNvGrpSpPr/>
          <p:nvPr/>
        </p:nvGrpSpPr>
        <p:grpSpPr>
          <a:xfrm>
            <a:off x="6178724" y="3116437"/>
            <a:ext cx="4907918" cy="2287903"/>
            <a:chOff x="3702682" y="1369697"/>
            <a:chExt cx="4907918" cy="2287903"/>
          </a:xfrm>
        </p:grpSpPr>
        <p:sp>
          <p:nvSpPr>
            <p:cNvPr id="7" name="Rectangle 6"/>
            <p:cNvSpPr/>
            <p:nvPr/>
          </p:nvSpPr>
          <p:spPr>
            <a:xfrm>
              <a:off x="3702682" y="1369697"/>
              <a:ext cx="2380845" cy="365759"/>
            </a:xfrm>
            <a:prstGeom prst="rect">
              <a:avLst/>
            </a:prstGeom>
            <a:solidFill>
              <a:schemeClr val="accent2"/>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a:ea typeface="+mn-ea"/>
                  <a:cs typeface="+mn-cs"/>
                </a:rPr>
                <a:t>Connection</a:t>
              </a:r>
            </a:p>
          </p:txBody>
        </p:sp>
        <p:sp>
          <p:nvSpPr>
            <p:cNvPr id="8" name="Rectangle 7"/>
            <p:cNvSpPr/>
            <p:nvPr/>
          </p:nvSpPr>
          <p:spPr>
            <a:xfrm>
              <a:off x="6159844" y="1735456"/>
              <a:ext cx="2450756" cy="19221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Co</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P</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   Problem-solving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E</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Enhance Skills</a:t>
              </a:r>
            </a:p>
          </p:txBody>
        </p:sp>
      </p:grpSp>
      <p:grpSp>
        <p:nvGrpSpPr>
          <p:cNvPr id="9" name="Group 8"/>
          <p:cNvGrpSpPr/>
          <p:nvPr/>
        </p:nvGrpSpPr>
        <p:grpSpPr>
          <a:xfrm>
            <a:off x="692894" y="3123590"/>
            <a:ext cx="2527938" cy="2287903"/>
            <a:chOff x="588004" y="1369697"/>
            <a:chExt cx="2527938" cy="2287903"/>
          </a:xfrm>
        </p:grpSpPr>
        <p:sp>
          <p:nvSpPr>
            <p:cNvPr id="10" name="Rectangle 9"/>
            <p:cNvSpPr/>
            <p:nvPr/>
          </p:nvSpPr>
          <p:spPr>
            <a:xfrm>
              <a:off x="588004" y="1369697"/>
              <a:ext cx="2383796" cy="365759"/>
            </a:xfrm>
            <a:prstGeom prst="rect">
              <a:avLst/>
            </a:prstGeom>
            <a:solidFill>
              <a:schemeClr val="accent4"/>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a:ea typeface="+mn-ea"/>
                  <a:cs typeface="+mn-cs"/>
                </a:rPr>
                <a:t>Calming</a:t>
              </a:r>
            </a:p>
          </p:txBody>
        </p:sp>
        <p:sp>
          <p:nvSpPr>
            <p:cNvPr id="11" name="Rectangle 10"/>
            <p:cNvSpPr/>
            <p:nvPr/>
          </p:nvSpPr>
          <p:spPr>
            <a:xfrm>
              <a:off x="588004" y="1735456"/>
              <a:ext cx="2527938" cy="19221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C</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Connect to 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A</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Attention to the Positive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L</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Leave it at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M</a:t>
              </a: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 Make a connection</a:t>
              </a:r>
            </a:p>
          </p:txBody>
        </p:sp>
      </p:grpSp>
      <p:sp>
        <p:nvSpPr>
          <p:cNvPr id="12" name="Oval 11"/>
          <p:cNvSpPr/>
          <p:nvPr/>
        </p:nvSpPr>
        <p:spPr>
          <a:xfrm>
            <a:off x="1268123" y="4822042"/>
            <a:ext cx="1164596" cy="1164596"/>
          </a:xfrm>
          <a:prstGeom prst="ellipse">
            <a:avLst/>
          </a:prstGeom>
          <a:solidFill>
            <a:schemeClr val="accent4"/>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1</a:t>
            </a:r>
          </a:p>
        </p:txBody>
      </p:sp>
      <p:sp>
        <p:nvSpPr>
          <p:cNvPr id="13" name="Oval 12"/>
          <p:cNvSpPr/>
          <p:nvPr/>
        </p:nvSpPr>
        <p:spPr>
          <a:xfrm>
            <a:off x="3940229" y="4822042"/>
            <a:ext cx="1164596" cy="1164596"/>
          </a:xfrm>
          <a:prstGeom prst="ellips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2</a:t>
            </a:r>
          </a:p>
        </p:txBody>
      </p:sp>
      <p:sp>
        <p:nvSpPr>
          <p:cNvPr id="14" name="Oval 13"/>
          <p:cNvSpPr/>
          <p:nvPr/>
        </p:nvSpPr>
        <p:spPr>
          <a:xfrm>
            <a:off x="6629717" y="4822042"/>
            <a:ext cx="1164596" cy="1164596"/>
          </a:xfrm>
          <a:prstGeom prst="ellipse">
            <a:avLst/>
          </a:prstGeom>
          <a:solidFill>
            <a:schemeClr val="accent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3</a:t>
            </a:r>
          </a:p>
        </p:txBody>
      </p:sp>
      <p:sp>
        <p:nvSpPr>
          <p:cNvPr id="15" name="Rectangle 14"/>
          <p:cNvSpPr/>
          <p:nvPr/>
        </p:nvSpPr>
        <p:spPr>
          <a:xfrm>
            <a:off x="8635887" y="3093720"/>
            <a:ext cx="2450756" cy="365759"/>
          </a:xfrm>
          <a:prstGeom prst="rect">
            <a:avLst/>
          </a:prstGeom>
          <a:solidFill>
            <a:schemeClr val="accent6"/>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a:ea typeface="+mn-ea"/>
                <a:cs typeface="+mn-cs"/>
              </a:rPr>
              <a:t>Competency</a:t>
            </a:r>
          </a:p>
        </p:txBody>
      </p:sp>
      <p:sp>
        <p:nvSpPr>
          <p:cNvPr id="18" name="Oval 17"/>
          <p:cNvSpPr/>
          <p:nvPr/>
        </p:nvSpPr>
        <p:spPr>
          <a:xfrm>
            <a:off x="9284433" y="4822042"/>
            <a:ext cx="1164596" cy="1164596"/>
          </a:xfrm>
          <a:prstGeom prst="ellipse">
            <a:avLst/>
          </a:prstGeom>
          <a:solidFill>
            <a:schemeClr val="accent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4</a:t>
            </a:r>
          </a:p>
        </p:txBody>
      </p:sp>
      <p:sp>
        <p:nvSpPr>
          <p:cNvPr id="2" name="TextBox 1">
            <a:extLst>
              <a:ext uri="{FF2B5EF4-FFF2-40B4-BE49-F238E27FC236}">
                <a16:creationId xmlns:a16="http://schemas.microsoft.com/office/drawing/2014/main" id="{3F152C69-1B52-426A-928D-6CB9E917D5A0}"/>
              </a:ext>
            </a:extLst>
          </p:cNvPr>
          <p:cNvSpPr txBox="1"/>
          <p:nvPr/>
        </p:nvSpPr>
        <p:spPr>
          <a:xfrm>
            <a:off x="3076689" y="1554914"/>
            <a:ext cx="105500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err="1">
                <a:ln>
                  <a:noFill/>
                </a:ln>
                <a:solidFill>
                  <a:prstClr val="black"/>
                </a:solidFill>
                <a:effectLst/>
                <a:uLnTx/>
                <a:uFillTx/>
                <a:latin typeface="Calibri"/>
                <a:ea typeface="+mn-ea"/>
                <a:cs typeface="+mn-cs"/>
              </a:rPr>
              <a:t>FourC</a:t>
            </a:r>
            <a:r>
              <a:rPr kumimoji="0" lang="en-US" sz="4800" b="0" i="0" u="none" strike="noStrike" kern="1200" cap="none" spc="0" normalizeH="0" baseline="0" noProof="0">
                <a:ln>
                  <a:noFill/>
                </a:ln>
                <a:solidFill>
                  <a:prstClr val="black"/>
                </a:solidFill>
                <a:effectLst/>
                <a:uLnTx/>
                <a:uFillTx/>
                <a:latin typeface="Calibri"/>
                <a:ea typeface="+mn-ea"/>
                <a:cs typeface="+mn-cs"/>
              </a:rPr>
              <a:t> Occupational Trauma Skills</a:t>
            </a:r>
          </a:p>
        </p:txBody>
      </p:sp>
    </p:spTree>
    <p:extLst>
      <p:ext uri="{BB962C8B-B14F-4D97-AF65-F5344CB8AC3E}">
        <p14:creationId xmlns:p14="http://schemas.microsoft.com/office/powerpoint/2010/main" val="230215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Spa setting of candles">
            <a:extLst>
              <a:ext uri="{FF2B5EF4-FFF2-40B4-BE49-F238E27FC236}">
                <a16:creationId xmlns:a16="http://schemas.microsoft.com/office/drawing/2014/main" id="{10BFC9FE-3A14-0A59-055B-E5F63CD0BD55}"/>
              </a:ext>
            </a:extLst>
          </p:cNvPr>
          <p:cNvPicPr>
            <a:picLocks noChangeAspect="1"/>
          </p:cNvPicPr>
          <p:nvPr/>
        </p:nvPicPr>
        <p:blipFill>
          <a:blip r:embed="rId3"/>
          <a:srcRect r="6237"/>
          <a:stretch/>
        </p:blipFill>
        <p:spPr>
          <a:xfrm>
            <a:off x="2522358" y="10"/>
            <a:ext cx="9669642" cy="6857990"/>
          </a:xfrm>
          <a:prstGeom prst="rect">
            <a:avLst/>
          </a:prstGeom>
        </p:spPr>
      </p:pic>
      <p:sp>
        <p:nvSpPr>
          <p:cNvPr id="71" name="Rectangle 7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B61543-5A24-49BB-9BC7-BC9FFB9D203F}"/>
              </a:ext>
            </a:extLst>
          </p:cNvPr>
          <p:cNvSpPr txBox="1"/>
          <p:nvPr/>
        </p:nvSpPr>
        <p:spPr>
          <a:xfrm>
            <a:off x="952228"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a:latin typeface="+mj-lt"/>
                <a:ea typeface="+mj-ea"/>
                <a:cs typeface="+mj-cs"/>
              </a:rPr>
              <a:t>Calming Session 1</a:t>
            </a:r>
          </a:p>
        </p:txBody>
      </p:sp>
    </p:spTree>
    <p:extLst>
      <p:ext uri="{BB962C8B-B14F-4D97-AF65-F5344CB8AC3E}">
        <p14:creationId xmlns:p14="http://schemas.microsoft.com/office/powerpoint/2010/main" val="400329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ught squiggles of little boy">
            <a:extLst>
              <a:ext uri="{FF2B5EF4-FFF2-40B4-BE49-F238E27FC236}">
                <a16:creationId xmlns:a16="http://schemas.microsoft.com/office/drawing/2014/main" id="{F7945D80-1474-609B-3CDF-090DCA0D50BA}"/>
              </a:ext>
            </a:extLst>
          </p:cNvPr>
          <p:cNvPicPr>
            <a:picLocks noChangeAspect="1"/>
          </p:cNvPicPr>
          <p:nvPr/>
        </p:nvPicPr>
        <p:blipFill>
          <a:blip r:embed="rId3"/>
          <a:stretch>
            <a:fillRect/>
          </a:stretch>
        </p:blipFill>
        <p:spPr>
          <a:xfrm>
            <a:off x="3010911" y="1246910"/>
            <a:ext cx="6858000" cy="5208568"/>
          </a:xfrm>
          <a:prstGeom prst="rect">
            <a:avLst/>
          </a:prstGeom>
        </p:spPr>
      </p:pic>
    </p:spTree>
    <p:extLst>
      <p:ext uri="{BB962C8B-B14F-4D97-AF65-F5344CB8AC3E}">
        <p14:creationId xmlns:p14="http://schemas.microsoft.com/office/powerpoint/2010/main" val="305177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71D771-9349-48D9-9071-1DABDFAD61F0}"/>
              </a:ext>
            </a:extLst>
          </p:cNvPr>
          <p:cNvPicPr>
            <a:picLocks noChangeAspect="1"/>
          </p:cNvPicPr>
          <p:nvPr/>
        </p:nvPicPr>
        <p:blipFill>
          <a:blip r:embed="rId3"/>
          <a:stretch>
            <a:fillRect/>
          </a:stretch>
        </p:blipFill>
        <p:spPr>
          <a:xfrm>
            <a:off x="4413778" y="1512254"/>
            <a:ext cx="5760720" cy="3833492"/>
          </a:xfrm>
          <a:prstGeom prst="rect">
            <a:avLst/>
          </a:prstGeom>
        </p:spPr>
      </p:pic>
    </p:spTree>
    <p:extLst>
      <p:ext uri="{BB962C8B-B14F-4D97-AF65-F5344CB8AC3E}">
        <p14:creationId xmlns:p14="http://schemas.microsoft.com/office/powerpoint/2010/main" val="153364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D8F241-4032-4B6B-97BA-1F6698315257}"/>
              </a:ext>
            </a:extLst>
          </p:cNvPr>
          <p:cNvPicPr>
            <a:picLocks noChangeAspect="1"/>
          </p:cNvPicPr>
          <p:nvPr/>
        </p:nvPicPr>
        <p:blipFill>
          <a:blip r:embed="rId3">
            <a:extLst>
              <a:ext uri="{837473B0-CC2E-450A-ABE3-18F120FF3D39}">
                <a1611:picAttrSrcUrl xmlns:a1611="http://schemas.microsoft.com/office/drawing/2016/11/main" r:id="rId4"/>
              </a:ext>
            </a:extLst>
          </a:blip>
          <a:srcRect r="5882"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A5EF46-7707-43AE-8B4D-D6D07F3B4671}"/>
              </a:ext>
            </a:extLst>
          </p:cNvPr>
          <p:cNvSpPr/>
          <p:nvPr/>
        </p:nvSpPr>
        <p:spPr>
          <a:xfrm>
            <a:off x="700490" y="2296490"/>
            <a:ext cx="3822189" cy="2255485"/>
          </a:xfrm>
          <a:prstGeom prst="rect">
            <a:avLst/>
          </a:prstGeom>
        </p:spPr>
        <p:txBody>
          <a:bodyPr vert="horz" lIns="91440" tIns="45720" rIns="91440" bIns="45720" rtlCol="0" anchor="t">
            <a:noAutofit/>
          </a:bodyPr>
          <a:lstStyle/>
          <a:p>
            <a:pPr>
              <a:lnSpc>
                <a:spcPct val="90000"/>
              </a:lnSpc>
              <a:spcAft>
                <a:spcPts val="600"/>
              </a:spcAft>
            </a:pPr>
            <a:r>
              <a:rPr lang="en-US" sz="2400"/>
              <a:t>"In the light of calm and steady self-awareness, inner energies wake up and work miracles without any effort on your part"</a:t>
            </a:r>
            <a:endParaRPr lang="en-US" sz="2400">
              <a:ea typeface="Calibri"/>
              <a:cs typeface="Calibri"/>
            </a:endParaRPr>
          </a:p>
          <a:p>
            <a:pPr>
              <a:lnSpc>
                <a:spcPct val="90000"/>
              </a:lnSpc>
              <a:spcAft>
                <a:spcPts val="600"/>
              </a:spcAft>
            </a:pPr>
            <a:r>
              <a:rPr lang="en-US" sz="2400"/>
              <a:t>       Maharaj</a:t>
            </a:r>
            <a:endParaRPr lang="en-US" sz="2400">
              <a:ea typeface="Calibri"/>
              <a:cs typeface="Calibri"/>
            </a:endParaRPr>
          </a:p>
        </p:txBody>
      </p:sp>
    </p:spTree>
    <p:extLst>
      <p:ext uri="{BB962C8B-B14F-4D97-AF65-F5344CB8AC3E}">
        <p14:creationId xmlns:p14="http://schemas.microsoft.com/office/powerpoint/2010/main" val="105407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 name="Freeform: Shape 19">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BE2BD82E-F91F-42E2-8FF6-37F19A680325}"/>
              </a:ext>
            </a:extLst>
          </p:cNvPr>
          <p:cNvPicPr>
            <a:picLocks noChangeAspect="1"/>
          </p:cNvPicPr>
          <p:nvPr/>
        </p:nvPicPr>
        <p:blipFill>
          <a:blip r:embed="rId3">
            <a:extLst>
              <a:ext uri="{837473B0-CC2E-450A-ABE3-18F120FF3D39}">
                <a1611:picAttrSrcUrl xmlns:a1611="http://schemas.microsoft.com/office/drawing/2016/11/main" r:id="rId4"/>
              </a:ext>
            </a:extLst>
          </a:blip>
          <a:srcRect l="3333" r="3045" b="-2"/>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4" name="Freeform: Shape 23">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E7D5B1-AF15-4F5C-B041-1E5E72DB467A}"/>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AC6ADC62-F52D-47ED-9B3F-E2B31E20889F}"/>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d-c-p-niszczyciel.deviantart.com/art/Alone-in-the-Crowd-6800125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TextBox 2">
            <a:extLst>
              <a:ext uri="{FF2B5EF4-FFF2-40B4-BE49-F238E27FC236}">
                <a16:creationId xmlns:a16="http://schemas.microsoft.com/office/drawing/2014/main" id="{2E72708C-E58E-4B4E-8002-89BB46C1B3AE}"/>
              </a:ext>
            </a:extLst>
          </p:cNvPr>
          <p:cNvSpPr txBox="1"/>
          <p:nvPr/>
        </p:nvSpPr>
        <p:spPr>
          <a:xfrm>
            <a:off x="115051" y="1990164"/>
            <a:ext cx="2529723" cy="2308324"/>
          </a:xfrm>
          <a:prstGeom prst="rect">
            <a:avLst/>
          </a:prstGeom>
          <a:noFill/>
        </p:spPr>
        <p:txBody>
          <a:bodyPr wrap="square" rtlCol="0">
            <a:spAutoFit/>
          </a:bodyPr>
          <a:lstStyle/>
          <a:p>
            <a:r>
              <a:rPr lang="en-US" sz="3600" dirty="0"/>
              <a:t>Disclaimer:  Alone in the presence of another</a:t>
            </a:r>
          </a:p>
        </p:txBody>
      </p:sp>
    </p:spTree>
    <p:extLst>
      <p:ext uri="{BB962C8B-B14F-4D97-AF65-F5344CB8AC3E}">
        <p14:creationId xmlns:p14="http://schemas.microsoft.com/office/powerpoint/2010/main" val="328450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6465-97FE-47A9-B787-1B636B759A9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C395F70-C7E2-45E9-9FDD-704A73073D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726957" cy="8503920"/>
          </a:xfrm>
          <a:prstGeom prst="rect">
            <a:avLst/>
          </a:prstGeom>
        </p:spPr>
      </p:pic>
      <p:sp>
        <p:nvSpPr>
          <p:cNvPr id="5" name="TextBox 4">
            <a:extLst>
              <a:ext uri="{FF2B5EF4-FFF2-40B4-BE49-F238E27FC236}">
                <a16:creationId xmlns:a16="http://schemas.microsoft.com/office/drawing/2014/main" id="{92560B1A-3616-45AE-B0B2-57382DB0F726}"/>
              </a:ext>
            </a:extLst>
          </p:cNvPr>
          <p:cNvSpPr txBox="1"/>
          <p:nvPr/>
        </p:nvSpPr>
        <p:spPr>
          <a:xfrm>
            <a:off x="2214563" y="771525"/>
            <a:ext cx="8001000" cy="928687"/>
          </a:xfrm>
          <a:prstGeom prst="rect">
            <a:avLst/>
          </a:prstGeom>
          <a:solidFill>
            <a:schemeClr val="bg1"/>
          </a:solidFill>
        </p:spPr>
        <p:txBody>
          <a:bodyPr wrap="square" rtlCol="0">
            <a:spAutoFit/>
          </a:bodyPr>
          <a:lstStyle/>
          <a:p>
            <a:r>
              <a:rPr lang="en-US" sz="5400" dirty="0"/>
              <a:t>Pay Attention to Your SUDS</a:t>
            </a:r>
          </a:p>
        </p:txBody>
      </p:sp>
      <p:graphicFrame>
        <p:nvGraphicFramePr>
          <p:cNvPr id="6" name="Diagram 5">
            <a:extLst>
              <a:ext uri="{FF2B5EF4-FFF2-40B4-BE49-F238E27FC236}">
                <a16:creationId xmlns:a16="http://schemas.microsoft.com/office/drawing/2014/main" id="{ABD020BD-1FA0-4B0B-80C5-0738AE9B8238}"/>
              </a:ext>
            </a:extLst>
          </p:cNvPr>
          <p:cNvGraphicFramePr/>
          <p:nvPr>
            <p:extLst>
              <p:ext uri="{D42A27DB-BD31-4B8C-83A1-F6EECF244321}">
                <p14:modId xmlns:p14="http://schemas.microsoft.com/office/powerpoint/2010/main" val="3321267224"/>
              </p:ext>
            </p:extLst>
          </p:nvPr>
        </p:nvGraphicFramePr>
        <p:xfrm>
          <a:off x="1951831" y="2471737"/>
          <a:ext cx="8526463" cy="2011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Arrow: Left 6">
            <a:extLst>
              <a:ext uri="{FF2B5EF4-FFF2-40B4-BE49-F238E27FC236}">
                <a16:creationId xmlns:a16="http://schemas.microsoft.com/office/drawing/2014/main" id="{19285945-7E0F-4385-9753-C47939BC2B36}"/>
              </a:ext>
            </a:extLst>
          </p:cNvPr>
          <p:cNvSpPr/>
          <p:nvPr/>
        </p:nvSpPr>
        <p:spPr>
          <a:xfrm>
            <a:off x="2214563" y="2471737"/>
            <a:ext cx="3693033"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95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17B56B-2E7F-4666-9D9E-C38AC061BF49}"/>
              </a:ext>
            </a:extLst>
          </p:cNvPr>
          <p:cNvPicPr>
            <a:picLocks noGrp="1" noChangeAspect="1"/>
          </p:cNvPicPr>
          <p:nvPr>
            <p:ph idx="1"/>
          </p:nvPr>
        </p:nvPicPr>
        <p:blipFill>
          <a:blip r:embed="rId3"/>
          <a:stretch>
            <a:fillRect/>
          </a:stretch>
        </p:blipFill>
        <p:spPr>
          <a:xfrm>
            <a:off x="1668516" y="405318"/>
            <a:ext cx="8686800" cy="5794085"/>
          </a:xfrm>
          <a:prstGeom prst="rect">
            <a:avLst/>
          </a:prstGeom>
        </p:spPr>
      </p:pic>
      <p:sp>
        <p:nvSpPr>
          <p:cNvPr id="9" name="TextBox 8">
            <a:extLst>
              <a:ext uri="{FF2B5EF4-FFF2-40B4-BE49-F238E27FC236}">
                <a16:creationId xmlns:a16="http://schemas.microsoft.com/office/drawing/2014/main" id="{34607E12-785B-416E-8AFC-1E2BC4746C50}"/>
              </a:ext>
            </a:extLst>
          </p:cNvPr>
          <p:cNvSpPr txBox="1"/>
          <p:nvPr/>
        </p:nvSpPr>
        <p:spPr>
          <a:xfrm>
            <a:off x="7847763" y="5355771"/>
            <a:ext cx="924448" cy="381838"/>
          </a:xfrm>
          <a:prstGeom prst="rect">
            <a:avLst/>
          </a:prstGeom>
          <a:solidFill>
            <a:srgbClr val="FF7C8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STS</a:t>
            </a:r>
          </a:p>
        </p:txBody>
      </p:sp>
      <p:sp>
        <p:nvSpPr>
          <p:cNvPr id="10" name="TextBox 9">
            <a:extLst>
              <a:ext uri="{FF2B5EF4-FFF2-40B4-BE49-F238E27FC236}">
                <a16:creationId xmlns:a16="http://schemas.microsoft.com/office/drawing/2014/main" id="{DF119D90-1205-4F58-B625-8A32514E4640}"/>
              </a:ext>
            </a:extLst>
          </p:cNvPr>
          <p:cNvSpPr txBox="1"/>
          <p:nvPr/>
        </p:nvSpPr>
        <p:spPr>
          <a:xfrm>
            <a:off x="5335675" y="1738365"/>
            <a:ext cx="760325" cy="307777"/>
          </a:xfrm>
          <a:prstGeom prst="rect">
            <a:avLst/>
          </a:prstGeom>
          <a:solidFill>
            <a:srgbClr val="86C6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WOT</a:t>
            </a:r>
          </a:p>
        </p:txBody>
      </p:sp>
      <p:cxnSp>
        <p:nvCxnSpPr>
          <p:cNvPr id="17" name="Straight Connector 16">
            <a:extLst>
              <a:ext uri="{FF2B5EF4-FFF2-40B4-BE49-F238E27FC236}">
                <a16:creationId xmlns:a16="http://schemas.microsoft.com/office/drawing/2014/main" id="{86337075-6A22-4543-905C-AE48D3BC693B}"/>
              </a:ext>
            </a:extLst>
          </p:cNvPr>
          <p:cNvCxnSpPr>
            <a:cxnSpLocks/>
          </p:cNvCxnSpPr>
          <p:nvPr/>
        </p:nvCxnSpPr>
        <p:spPr>
          <a:xfrm flipV="1">
            <a:off x="5054320" y="2046142"/>
            <a:ext cx="411984" cy="5664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7278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DD4236-00D5-4CD9-A466-18710927732E}"/>
              </a:ext>
            </a:extLst>
          </p:cNvPr>
          <p:cNvPicPr>
            <a:picLocks noChangeAspect="1"/>
          </p:cNvPicPr>
          <p:nvPr/>
        </p:nvPicPr>
        <p:blipFill>
          <a:blip r:embed="rId3"/>
          <a:stretch>
            <a:fillRect/>
          </a:stretch>
        </p:blipFill>
        <p:spPr>
          <a:xfrm>
            <a:off x="1935480" y="-731520"/>
            <a:ext cx="8321040" cy="8321040"/>
          </a:xfrm>
          <a:prstGeom prst="rect">
            <a:avLst/>
          </a:prstGeom>
        </p:spPr>
      </p:pic>
      <p:sp>
        <p:nvSpPr>
          <p:cNvPr id="6" name="TextBox 5">
            <a:extLst>
              <a:ext uri="{FF2B5EF4-FFF2-40B4-BE49-F238E27FC236}">
                <a16:creationId xmlns:a16="http://schemas.microsoft.com/office/drawing/2014/main" id="{1E923678-08D7-4DF5-BB43-6AEED8B48545}"/>
              </a:ext>
            </a:extLst>
          </p:cNvPr>
          <p:cNvSpPr txBox="1"/>
          <p:nvPr/>
        </p:nvSpPr>
        <p:spPr>
          <a:xfrm>
            <a:off x="0" y="6627168"/>
            <a:ext cx="749808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4" tooltip="https://blogs.ubc.ca/communicatingscience2018w109/2018/10/06/stress-not/"/>
              </a:rPr>
              <a:t>This Photo</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5" tooltip="https://creativecommons.org/licenses/by-nc-nd/3.0/"/>
              </a:rPr>
              <a:t>CC BY-NC-ND</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75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9A2ED9E-1C20-4B77-B5B3-1CD49595264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58DE253-9B6D-44BB-8354-06A1592D04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20640" y="987318"/>
            <a:ext cx="6658856" cy="4880797"/>
          </a:xfrm>
          <a:prstGeom prst="rect">
            <a:avLst/>
          </a:prstGeom>
        </p:spPr>
      </p:pic>
      <p:sp>
        <p:nvSpPr>
          <p:cNvPr id="5" name="TextBox 4">
            <a:extLst>
              <a:ext uri="{FF2B5EF4-FFF2-40B4-BE49-F238E27FC236}">
                <a16:creationId xmlns:a16="http://schemas.microsoft.com/office/drawing/2014/main" id="{6B2E4464-3192-4433-8C53-0291E5108B51}"/>
              </a:ext>
            </a:extLst>
          </p:cNvPr>
          <p:cNvSpPr txBox="1"/>
          <p:nvPr/>
        </p:nvSpPr>
        <p:spPr>
          <a:xfrm>
            <a:off x="5120640" y="4997506"/>
            <a:ext cx="4492375" cy="169918"/>
          </a:xfrm>
          <a:prstGeom prst="rect">
            <a:avLst/>
          </a:prstGeom>
          <a:noFill/>
        </p:spPr>
        <p:txBody>
          <a:bodyPr wrap="square" rtlCol="0">
            <a:spAutoFit/>
          </a:bodyPr>
          <a:lstStyle/>
          <a:p>
            <a:pPr defTabSz="512064">
              <a:spcAft>
                <a:spcPts val="600"/>
              </a:spcAft>
            </a:pPr>
            <a:r>
              <a:rPr lang="en-US" sz="504" kern="1200">
                <a:solidFill>
                  <a:schemeClr val="tx1"/>
                </a:solidFill>
                <a:latin typeface="+mn-lt"/>
                <a:ea typeface="+mn-ea"/>
                <a:cs typeface="+mn-cs"/>
                <a:hlinkClick r:id="rId4" tooltip="https://epitemnein-epitomic.blogspot.com/2011/12/psalm-56-walking-in-light-of-life.html"/>
              </a:rPr>
              <a:t>This Photo</a:t>
            </a:r>
            <a:r>
              <a:rPr lang="en-US" sz="504" kern="1200">
                <a:solidFill>
                  <a:schemeClr val="tx1"/>
                </a:solidFill>
                <a:latin typeface="+mn-lt"/>
                <a:ea typeface="+mn-ea"/>
                <a:cs typeface="+mn-cs"/>
              </a:rPr>
              <a:t> by Unknown Author is licensed under </a:t>
            </a:r>
            <a:r>
              <a:rPr lang="en-US" sz="504" kern="1200">
                <a:solidFill>
                  <a:schemeClr val="tx1"/>
                </a:solidFill>
                <a:latin typeface="+mn-lt"/>
                <a:ea typeface="+mn-ea"/>
                <a:cs typeface="+mn-cs"/>
                <a:hlinkClick r:id="rId5" tooltip="https://creativecommons.org/licenses/by-nc-nd/3.0/"/>
              </a:rPr>
              <a:t>CC BY-NC-ND</a:t>
            </a:r>
            <a:endParaRPr lang="en-US" sz="900"/>
          </a:p>
        </p:txBody>
      </p:sp>
      <p:sp>
        <p:nvSpPr>
          <p:cNvPr id="6" name="Rectangle 5">
            <a:extLst>
              <a:ext uri="{FF2B5EF4-FFF2-40B4-BE49-F238E27FC236}">
                <a16:creationId xmlns:a16="http://schemas.microsoft.com/office/drawing/2014/main" id="{9AEDC1CA-C9FB-4F21-9D3D-480570C25298}"/>
              </a:ext>
            </a:extLst>
          </p:cNvPr>
          <p:cNvSpPr/>
          <p:nvPr/>
        </p:nvSpPr>
        <p:spPr>
          <a:xfrm>
            <a:off x="775314" y="1611082"/>
            <a:ext cx="3449790" cy="4247317"/>
          </a:xfrm>
          <a:prstGeom prst="rect">
            <a:avLst/>
          </a:prstGeom>
        </p:spPr>
        <p:txBody>
          <a:bodyPr wrap="square" lIns="91440" tIns="45720" rIns="91440" bIns="45720" anchor="t">
            <a:spAutoFit/>
          </a:bodyPr>
          <a:lstStyle/>
          <a:p>
            <a:pPr algn="ctr" defTabSz="682633">
              <a:spcBef>
                <a:spcPct val="20000"/>
              </a:spcBef>
              <a:defRPr/>
            </a:pPr>
            <a:r>
              <a:rPr lang="en-US" sz="3200" kern="1200" dirty="0">
                <a:solidFill>
                  <a:prstClr val="black"/>
                </a:solidFill>
                <a:latin typeface="+mn-lt"/>
                <a:ea typeface="+mn-ea"/>
                <a:cs typeface="+mn-cs"/>
              </a:rPr>
              <a:t>Can you think of a time when you looked calm on the outside but felt distress on the inside? </a:t>
            </a:r>
            <a:endParaRPr lang="en-US" sz="3200" kern="1200" dirty="0">
              <a:solidFill>
                <a:prstClr val="black"/>
              </a:solidFill>
              <a:latin typeface="+mn-lt"/>
              <a:ea typeface="Calibri"/>
              <a:cs typeface="Calibri"/>
            </a:endParaRPr>
          </a:p>
          <a:p>
            <a:pPr defTabSz="682633">
              <a:spcBef>
                <a:spcPct val="20000"/>
              </a:spcBef>
              <a:defRPr/>
            </a:pPr>
            <a:endParaRPr lang="en-US" sz="3200" kern="1200" dirty="0">
              <a:solidFill>
                <a:prstClr val="black"/>
              </a:solidFill>
              <a:latin typeface="+mn-lt"/>
              <a:ea typeface="Calibri"/>
              <a:cs typeface="Calibri"/>
            </a:endParaRPr>
          </a:p>
          <a:p>
            <a:pPr lvl="0" defTabSz="1218987">
              <a:spcBef>
                <a:spcPct val="20000"/>
              </a:spcBef>
              <a:defRPr/>
            </a:pPr>
            <a:endParaRPr lang="en-US" sz="3300" dirty="0">
              <a:solidFill>
                <a:prstClr val="black"/>
              </a:solidFill>
            </a:endParaRPr>
          </a:p>
        </p:txBody>
      </p:sp>
    </p:spTree>
    <p:extLst>
      <p:ext uri="{BB962C8B-B14F-4D97-AF65-F5344CB8AC3E}">
        <p14:creationId xmlns:p14="http://schemas.microsoft.com/office/powerpoint/2010/main" val="205417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b="1" dirty="0">
              <a:solidFill>
                <a:srgbClr val="002060"/>
              </a:solidFill>
              <a:latin typeface="+mn-lt"/>
            </a:endParaRPr>
          </a:p>
        </p:txBody>
      </p:sp>
      <p:graphicFrame>
        <p:nvGraphicFramePr>
          <p:cNvPr id="9" name="Diagram 8"/>
          <p:cNvGraphicFramePr/>
          <p:nvPr>
            <p:extLst>
              <p:ext uri="{D42A27DB-BD31-4B8C-83A1-F6EECF244321}">
                <p14:modId xmlns:p14="http://schemas.microsoft.com/office/powerpoint/2010/main" val="2582434525"/>
              </p:ext>
            </p:extLst>
          </p:nvPr>
        </p:nvGraphicFramePr>
        <p:xfrm>
          <a:off x="3495982" y="1498197"/>
          <a:ext cx="73533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F8BE81F-2F06-4E2A-85B7-29D34E7D335C}"/>
              </a:ext>
            </a:extLst>
          </p:cNvPr>
          <p:cNvPicPr>
            <a:picLocks noChangeAspect="1"/>
          </p:cNvPicPr>
          <p:nvPr/>
        </p:nvPicPr>
        <p:blipFill>
          <a:blip r:embed="rId8"/>
          <a:stretch>
            <a:fillRect/>
          </a:stretch>
        </p:blipFill>
        <p:spPr>
          <a:xfrm>
            <a:off x="3716354" y="181851"/>
            <a:ext cx="7797460" cy="1066892"/>
          </a:xfrm>
          <a:prstGeom prst="rect">
            <a:avLst/>
          </a:prstGeom>
        </p:spPr>
      </p:pic>
    </p:spTree>
    <p:extLst>
      <p:ext uri="{BB962C8B-B14F-4D97-AF65-F5344CB8AC3E}">
        <p14:creationId xmlns:p14="http://schemas.microsoft.com/office/powerpoint/2010/main" val="169451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991DC3-6DD5-44EF-9182-600DF7373978}"/>
              </a:ext>
            </a:extLst>
          </p:cNvPr>
          <p:cNvSpPr/>
          <p:nvPr/>
        </p:nvSpPr>
        <p:spPr>
          <a:xfrm>
            <a:off x="1075767" y="1188637"/>
            <a:ext cx="2988234"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100" b="1" kern="1200" dirty="0">
                <a:solidFill>
                  <a:schemeClr val="tx1"/>
                </a:solidFill>
                <a:latin typeface="+mj-lt"/>
                <a:ea typeface="+mj-ea"/>
                <a:cs typeface="+mj-cs"/>
              </a:rPr>
              <a:t>Why Calming Strategies are Needed </a:t>
            </a:r>
            <a:r>
              <a:rPr lang="en-US" sz="4100" b="1" dirty="0">
                <a:latin typeface="+mj-lt"/>
                <a:ea typeface="+mj-ea"/>
                <a:cs typeface="+mj-cs"/>
              </a:rPr>
              <a:t>F</a:t>
            </a:r>
            <a:r>
              <a:rPr lang="en-US" sz="4100" b="1" kern="1200" dirty="0">
                <a:solidFill>
                  <a:schemeClr val="tx1"/>
                </a:solidFill>
                <a:latin typeface="+mj-lt"/>
                <a:ea typeface="+mj-ea"/>
                <a:cs typeface="+mj-cs"/>
              </a:rPr>
              <a:t>ollowing Indirect Trauma Exposure </a:t>
            </a:r>
          </a:p>
        </p:txBody>
      </p:sp>
      <p:cxnSp>
        <p:nvCxnSpPr>
          <p:cNvPr id="26" name="Straight Connector 2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383F23F-838C-4D49-B6DC-BA55F7102221}"/>
              </a:ext>
            </a:extLst>
          </p:cNvPr>
          <p:cNvSpPr/>
          <p:nvPr/>
        </p:nvSpPr>
        <p:spPr>
          <a:xfrm>
            <a:off x="5255260" y="1648870"/>
            <a:ext cx="4702848" cy="3560260"/>
          </a:xfrm>
          <a:prstGeom prst="rect">
            <a:avLst/>
          </a:prstGeom>
        </p:spPr>
        <p:txBody>
          <a:bodyPr vert="horz" lIns="91440" tIns="45720" rIns="91440" bIns="45720" rtlCol="0" anchor="ctr">
            <a:normAutofit/>
          </a:bodyPr>
          <a:lstStyle/>
          <a:p>
            <a:pPr marL="228600" lvl="0" indent="-228600">
              <a:lnSpc>
                <a:spcPct val="90000"/>
              </a:lnSpc>
              <a:spcBef>
                <a:spcPts val="1000"/>
              </a:spcBef>
              <a:buFont typeface="Arial" panose="020B0604020202020204" pitchFamily="34" charset="0"/>
              <a:buChar char="•"/>
            </a:pPr>
            <a:r>
              <a:rPr lang="en-US" sz="1700" dirty="0"/>
              <a:t>Peritraumatic responses can predict the trajectory of response</a:t>
            </a:r>
          </a:p>
          <a:p>
            <a:pPr marL="228600" lvl="0" indent="-228600">
              <a:lnSpc>
                <a:spcPct val="90000"/>
              </a:lnSpc>
              <a:spcBef>
                <a:spcPts val="1000"/>
              </a:spcBef>
              <a:buFont typeface="Arial" panose="020B0604020202020204" pitchFamily="34" charset="0"/>
              <a:buChar char="•"/>
            </a:pPr>
            <a:r>
              <a:rPr lang="en-US" sz="1700" dirty="0"/>
              <a:t>Peri traumatic conditions may create demands that may interfere with adaptive coping </a:t>
            </a:r>
          </a:p>
          <a:p>
            <a:pPr marL="228600" lvl="0" indent="-228600">
              <a:lnSpc>
                <a:spcPct val="90000"/>
              </a:lnSpc>
              <a:spcBef>
                <a:spcPts val="1000"/>
              </a:spcBef>
              <a:buFont typeface="Arial" panose="020B0604020202020204" pitchFamily="34" charset="0"/>
              <a:buChar char="•"/>
            </a:pPr>
            <a:r>
              <a:rPr lang="en-US" sz="1700" dirty="0"/>
              <a:t>Trauma exposure at work represents a violation or loss of territory- poor expectation alignment</a:t>
            </a:r>
          </a:p>
          <a:p>
            <a:pPr marL="228600" lvl="0" indent="-228600">
              <a:lnSpc>
                <a:spcPct val="90000"/>
              </a:lnSpc>
              <a:spcBef>
                <a:spcPts val="1000"/>
              </a:spcBef>
              <a:buFont typeface="Arial" panose="020B0604020202020204" pitchFamily="34" charset="0"/>
              <a:buChar char="•"/>
            </a:pPr>
            <a:r>
              <a:rPr lang="en-US" sz="1700" dirty="0"/>
              <a:t>Indirect trauma exposure may represent a trauma-reactivation</a:t>
            </a:r>
          </a:p>
          <a:p>
            <a:pPr marL="228600" lvl="0" indent="-228600">
              <a:lnSpc>
                <a:spcPct val="90000"/>
              </a:lnSpc>
              <a:spcBef>
                <a:spcPts val="1000"/>
              </a:spcBef>
              <a:buFont typeface="Arial" panose="020B0604020202020204" pitchFamily="34" charset="0"/>
              <a:buChar char="•"/>
            </a:pPr>
            <a:r>
              <a:rPr lang="en-US" sz="1700" dirty="0"/>
              <a:t>Indirect trauma exposure produces damaging effects on the professional’s sense of meaning</a:t>
            </a:r>
          </a:p>
        </p:txBody>
      </p:sp>
      <p:sp>
        <p:nvSpPr>
          <p:cNvPr id="2" name="Title 1">
            <a:extLst>
              <a:ext uri="{FF2B5EF4-FFF2-40B4-BE49-F238E27FC236}">
                <a16:creationId xmlns:a16="http://schemas.microsoft.com/office/drawing/2014/main" id="{641CB584-0DD8-41AC-A5F7-583BAA79627C}"/>
              </a:ext>
            </a:extLst>
          </p:cNvPr>
          <p:cNvSpPr>
            <a:spLocks noGrp="1"/>
          </p:cNvSpPr>
          <p:nvPr>
            <p:ph type="title"/>
          </p:nvPr>
        </p:nvSpPr>
        <p:spPr/>
        <p:txBody>
          <a:bodyPr>
            <a:noAutofit/>
          </a:bodyPr>
          <a:lstStyle/>
          <a:p>
            <a:pPr algn="ctr"/>
            <a:br>
              <a:rPr lang="en-US" sz="1600"/>
            </a:br>
            <a:r>
              <a:rPr lang="en-US" sz="1600"/>
              <a:t>                                         </a:t>
            </a:r>
          </a:p>
        </p:txBody>
      </p:sp>
      <p:sp>
        <p:nvSpPr>
          <p:cNvPr id="3" name="Content Placeholder 2">
            <a:extLst>
              <a:ext uri="{FF2B5EF4-FFF2-40B4-BE49-F238E27FC236}">
                <a16:creationId xmlns:a16="http://schemas.microsoft.com/office/drawing/2014/main" id="{0BCD2502-0CB4-4BBD-A21D-27977F5595F5}"/>
              </a:ext>
            </a:extLst>
          </p:cNvPr>
          <p:cNvSpPr>
            <a:spLocks noGrp="1"/>
          </p:cNvSpPr>
          <p:nvPr>
            <p:ph idx="1"/>
          </p:nvPr>
        </p:nvSpPr>
        <p:spPr/>
        <p:txBody>
          <a:bodyPr>
            <a:normAutofit fontScale="25000" lnSpcReduction="20000"/>
          </a:bodyPr>
          <a:lstStyle/>
          <a:p>
            <a:pPr marL="0" indent="0">
              <a:buNone/>
            </a:pPr>
            <a:endParaRPr lang="en-US" sz="3200"/>
          </a:p>
        </p:txBody>
      </p:sp>
    </p:spTree>
    <p:extLst>
      <p:ext uri="{BB962C8B-B14F-4D97-AF65-F5344CB8AC3E}">
        <p14:creationId xmlns:p14="http://schemas.microsoft.com/office/powerpoint/2010/main" val="930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666BD-4059-4C55-8DF6-D9A14289E6E9}"/>
              </a:ext>
            </a:extLst>
          </p:cNvPr>
          <p:cNvSpPr>
            <a:spLocks noGrp="1"/>
          </p:cNvSpPr>
          <p:nvPr>
            <p:ph type="title"/>
          </p:nvPr>
        </p:nvSpPr>
        <p:spPr/>
        <p:txBody>
          <a:bodyPr/>
          <a:lstStyle/>
          <a:p>
            <a:r>
              <a:rPr lang="en-US"/>
              <a:t>                                </a:t>
            </a:r>
            <a:br>
              <a:rPr lang="en-US"/>
            </a:br>
            <a:r>
              <a:rPr lang="en-US"/>
              <a:t>                                     </a:t>
            </a:r>
            <a:endParaRPr lang="en-US" b="1"/>
          </a:p>
        </p:txBody>
      </p:sp>
      <p:sp>
        <p:nvSpPr>
          <p:cNvPr id="12" name="Rectangle 11">
            <a:extLst>
              <a:ext uri="{FF2B5EF4-FFF2-40B4-BE49-F238E27FC236}">
                <a16:creationId xmlns:a16="http://schemas.microsoft.com/office/drawing/2014/main" id="{0D17C77F-8FA4-45FA-9373-8092FC8C26FC}"/>
              </a:ext>
            </a:extLst>
          </p:cNvPr>
          <p:cNvSpPr/>
          <p:nvPr/>
        </p:nvSpPr>
        <p:spPr>
          <a:xfrm>
            <a:off x="3628414" y="1671835"/>
            <a:ext cx="7038061" cy="947364"/>
          </a:xfrm>
          <a:prstGeom prst="rect">
            <a:avLst/>
          </a:prstGeom>
          <a:solidFill>
            <a:schemeClr val="accent4"/>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ysClr val="window" lastClr="FFFFFF"/>
                </a:solidFill>
                <a:effectLst/>
                <a:uLnTx/>
                <a:uFillTx/>
                <a:latin typeface="Calibri"/>
                <a:ea typeface="+mn-ea"/>
                <a:cs typeface="+mn-cs"/>
              </a:rPr>
              <a:t>Calming</a:t>
            </a:r>
          </a:p>
        </p:txBody>
      </p:sp>
      <p:sp>
        <p:nvSpPr>
          <p:cNvPr id="14" name="Rectangle 13">
            <a:extLst>
              <a:ext uri="{FF2B5EF4-FFF2-40B4-BE49-F238E27FC236}">
                <a16:creationId xmlns:a16="http://schemas.microsoft.com/office/drawing/2014/main" id="{A50114DA-91E6-43DD-85B4-68816536AC60}"/>
              </a:ext>
            </a:extLst>
          </p:cNvPr>
          <p:cNvSpPr/>
          <p:nvPr/>
        </p:nvSpPr>
        <p:spPr>
          <a:xfrm>
            <a:off x="3628413" y="2619199"/>
            <a:ext cx="7038061" cy="2246769"/>
          </a:xfrm>
          <a:prstGeom prst="rect">
            <a:avLst/>
          </a:prstGeom>
          <a:solidFill>
            <a:schemeClr val="bg1"/>
          </a:solidFill>
        </p:spPr>
        <p:txBody>
          <a:bodyPr wrap="square">
            <a:spAutoFit/>
          </a:bodyPr>
          <a:lstStyle/>
          <a:p>
            <a:pPr lvl="0" algn="ctr">
              <a:defRPr/>
            </a:pPr>
            <a:r>
              <a:rPr lang="en-US" sz="2800">
                <a:solidFill>
                  <a:prstClr val="black"/>
                </a:solidFill>
              </a:rPr>
              <a:t>Goal: Improve self-regulation, emotional processing and attentional control in the peri-traumatic phase to achieve a calm state that facilitates recovery and prevents destabilizing dysregulation</a:t>
            </a:r>
            <a:endParaRPr lang="en-US" sz="2800" kern="0">
              <a:solidFill>
                <a:sysClr val="windowText" lastClr="000000">
                  <a:lumMod val="85000"/>
                  <a:lumOff val="15000"/>
                </a:sysClr>
              </a:solidFill>
            </a:endParaRPr>
          </a:p>
        </p:txBody>
      </p:sp>
    </p:spTree>
    <p:extLst>
      <p:ext uri="{BB962C8B-B14F-4D97-AF65-F5344CB8AC3E}">
        <p14:creationId xmlns:p14="http://schemas.microsoft.com/office/powerpoint/2010/main" val="4188393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B381800-B458-F007-1574-2B6D3883950B}"/>
              </a:ext>
            </a:extLst>
          </p:cNvPr>
          <p:cNvSpPr/>
          <p:nvPr/>
        </p:nvSpPr>
        <p:spPr>
          <a:xfrm>
            <a:off x="6838598" y="1120236"/>
            <a:ext cx="4251738" cy="4464496"/>
          </a:xfrm>
          <a:prstGeom prst="ellipse">
            <a:avLst/>
          </a:prstGeom>
          <a:solidFill>
            <a:schemeClr val="accent4">
              <a:lumMod val="20000"/>
              <a:lumOff val="80000"/>
              <a:alpha val="2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2" name="Title 1">
            <a:extLst>
              <a:ext uri="{FF2B5EF4-FFF2-40B4-BE49-F238E27FC236}">
                <a16:creationId xmlns:a16="http://schemas.microsoft.com/office/drawing/2014/main" id="{8EA98594-E480-4F79-8E70-B39969C944C5}"/>
              </a:ext>
            </a:extLst>
          </p:cNvPr>
          <p:cNvSpPr>
            <a:spLocks noGrp="1"/>
          </p:cNvSpPr>
          <p:nvPr>
            <p:ph type="title"/>
          </p:nvPr>
        </p:nvSpPr>
        <p:spPr/>
        <p:txBody>
          <a:bodyPr/>
          <a:lstStyle/>
          <a:p>
            <a:br>
              <a:rPr lang="en-IN" b="0" i="0">
                <a:solidFill>
                  <a:schemeClr val="tx1">
                    <a:lumMod val="85000"/>
                    <a:lumOff val="15000"/>
                  </a:schemeClr>
                </a:solidFill>
                <a:effectLst/>
              </a:rPr>
            </a:br>
            <a:endParaRPr lang="en-IN" b="1">
              <a:solidFill>
                <a:schemeClr val="tx1">
                  <a:lumMod val="85000"/>
                  <a:lumOff val="15000"/>
                </a:schemeClr>
              </a:solidFill>
            </a:endParaRPr>
          </a:p>
        </p:txBody>
      </p:sp>
      <p:sp>
        <p:nvSpPr>
          <p:cNvPr id="95" name="Freeform: Shape 94">
            <a:extLst>
              <a:ext uri="{FF2B5EF4-FFF2-40B4-BE49-F238E27FC236}">
                <a16:creationId xmlns:a16="http://schemas.microsoft.com/office/drawing/2014/main" id="{7F9EDE56-465E-40CB-80E7-E0B05F323A6D}"/>
              </a:ext>
            </a:extLst>
          </p:cNvPr>
          <p:cNvSpPr/>
          <p:nvPr/>
        </p:nvSpPr>
        <p:spPr>
          <a:xfrm>
            <a:off x="841194" y="1564809"/>
            <a:ext cx="2622842" cy="2053609"/>
          </a:xfrm>
          <a:custGeom>
            <a:avLst/>
            <a:gdLst>
              <a:gd name="connsiteX0" fmla="*/ 286621 w 2738692"/>
              <a:gd name="connsiteY0" fmla="*/ 0 h 2144316"/>
              <a:gd name="connsiteX1" fmla="*/ 2738692 w 2738692"/>
              <a:gd name="connsiteY1" fmla="*/ 0 h 2144316"/>
              <a:gd name="connsiteX2" fmla="*/ 2738692 w 2738692"/>
              <a:gd name="connsiteY2" fmla="*/ 2144316 h 2144316"/>
              <a:gd name="connsiteX3" fmla="*/ 0 w 2738692"/>
              <a:gd name="connsiteY3" fmla="*/ 2144316 h 2144316"/>
              <a:gd name="connsiteX4" fmla="*/ 0 w 2738692"/>
              <a:gd name="connsiteY4" fmla="*/ 286621 h 2144316"/>
              <a:gd name="connsiteX5" fmla="*/ 286621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286621" y="0"/>
                </a:moveTo>
                <a:lnTo>
                  <a:pt x="2738692" y="0"/>
                </a:lnTo>
                <a:lnTo>
                  <a:pt x="2738692" y="2144316"/>
                </a:lnTo>
                <a:lnTo>
                  <a:pt x="0" y="2144316"/>
                </a:lnTo>
                <a:lnTo>
                  <a:pt x="0" y="286621"/>
                </a:lnTo>
                <a:cubicBezTo>
                  <a:pt x="0" y="128325"/>
                  <a:pt x="128325" y="0"/>
                  <a:pt x="286621" y="0"/>
                </a:cubicBezTo>
                <a:close/>
              </a:path>
            </a:pathLst>
          </a:custGeom>
          <a:gradFill>
            <a:gsLst>
              <a:gs pos="2700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panose="020B0502040204020203" pitchFamily="34" charset="0"/>
              </a:rPr>
              <a:t>C</a:t>
            </a:r>
          </a:p>
        </p:txBody>
      </p:sp>
      <p:sp>
        <p:nvSpPr>
          <p:cNvPr id="87" name="Freeform: Shape 86">
            <a:extLst>
              <a:ext uri="{FF2B5EF4-FFF2-40B4-BE49-F238E27FC236}">
                <a16:creationId xmlns:a16="http://schemas.microsoft.com/office/drawing/2014/main" id="{9C46DFCF-A4CC-3A03-755C-EB45EC5B5EFA}"/>
              </a:ext>
            </a:extLst>
          </p:cNvPr>
          <p:cNvSpPr/>
          <p:nvPr/>
        </p:nvSpPr>
        <p:spPr>
          <a:xfrm>
            <a:off x="3826427" y="1542112"/>
            <a:ext cx="2622842" cy="2053609"/>
          </a:xfrm>
          <a:custGeom>
            <a:avLst/>
            <a:gdLst>
              <a:gd name="connsiteX0" fmla="*/ 0 w 2738692"/>
              <a:gd name="connsiteY0" fmla="*/ 0 h 2144316"/>
              <a:gd name="connsiteX1" fmla="*/ 2452071 w 2738692"/>
              <a:gd name="connsiteY1" fmla="*/ 0 h 2144316"/>
              <a:gd name="connsiteX2" fmla="*/ 2738692 w 2738692"/>
              <a:gd name="connsiteY2" fmla="*/ 286621 h 2144316"/>
              <a:gd name="connsiteX3" fmla="*/ 2738692 w 2738692"/>
              <a:gd name="connsiteY3" fmla="*/ 2144316 h 2144316"/>
              <a:gd name="connsiteX4" fmla="*/ 0 w 2738692"/>
              <a:gd name="connsiteY4" fmla="*/ 2144316 h 2144316"/>
              <a:gd name="connsiteX5" fmla="*/ 0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0" y="0"/>
                </a:moveTo>
                <a:lnTo>
                  <a:pt x="2452071" y="0"/>
                </a:lnTo>
                <a:cubicBezTo>
                  <a:pt x="2610367" y="0"/>
                  <a:pt x="2738692" y="128325"/>
                  <a:pt x="2738692" y="286621"/>
                </a:cubicBezTo>
                <a:lnTo>
                  <a:pt x="2738692" y="2144316"/>
                </a:lnTo>
                <a:lnTo>
                  <a:pt x="0" y="2144316"/>
                </a:lnTo>
                <a:lnTo>
                  <a:pt x="0" y="0"/>
                </a:lnTo>
                <a:close/>
              </a:path>
            </a:pathLst>
          </a:custGeom>
          <a:gradFill flip="none" rotWithShape="1">
            <a:gsLst>
              <a:gs pos="31000">
                <a:schemeClr val="accent2"/>
              </a:gs>
              <a:gs pos="100000">
                <a:schemeClr val="accent2">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A</a:t>
            </a:r>
          </a:p>
        </p:txBody>
      </p:sp>
      <p:sp>
        <p:nvSpPr>
          <p:cNvPr id="76" name="Freeform: Shape 75">
            <a:extLst>
              <a:ext uri="{FF2B5EF4-FFF2-40B4-BE49-F238E27FC236}">
                <a16:creationId xmlns:a16="http://schemas.microsoft.com/office/drawing/2014/main" id="{C5C8B64F-1472-43F4-7DA8-26C6EE1D2010}"/>
              </a:ext>
            </a:extLst>
          </p:cNvPr>
          <p:cNvSpPr/>
          <p:nvPr/>
        </p:nvSpPr>
        <p:spPr>
          <a:xfrm>
            <a:off x="841194"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2144315 h 2144315"/>
              <a:gd name="connsiteX3" fmla="*/ 286621 w 2738692"/>
              <a:gd name="connsiteY3" fmla="*/ 2144315 h 2144315"/>
              <a:gd name="connsiteX4" fmla="*/ 0 w 2738692"/>
              <a:gd name="connsiteY4" fmla="*/ 1857694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2144315"/>
                </a:lnTo>
                <a:lnTo>
                  <a:pt x="286621" y="2144315"/>
                </a:lnTo>
                <a:cubicBezTo>
                  <a:pt x="128325" y="2144315"/>
                  <a:pt x="0" y="2015990"/>
                  <a:pt x="0" y="1857694"/>
                </a:cubicBezTo>
                <a:lnTo>
                  <a:pt x="0" y="0"/>
                </a:lnTo>
                <a:close/>
              </a:path>
            </a:pathLst>
          </a:custGeom>
          <a:gradFill flip="none" rotWithShape="1">
            <a:gsLst>
              <a:gs pos="31000">
                <a:schemeClr val="accent3"/>
              </a:gs>
              <a:gs pos="100000">
                <a:schemeClr val="accent3">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M</a:t>
            </a:r>
          </a:p>
        </p:txBody>
      </p:sp>
      <p:sp>
        <p:nvSpPr>
          <p:cNvPr id="75" name="Freeform: Shape 74">
            <a:extLst>
              <a:ext uri="{FF2B5EF4-FFF2-40B4-BE49-F238E27FC236}">
                <a16:creationId xmlns:a16="http://schemas.microsoft.com/office/drawing/2014/main" id="{C2C761AA-5619-B5C4-9C88-AE97CA021DAD}"/>
              </a:ext>
            </a:extLst>
          </p:cNvPr>
          <p:cNvSpPr/>
          <p:nvPr/>
        </p:nvSpPr>
        <p:spPr>
          <a:xfrm>
            <a:off x="3804272"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1857694 h 2144315"/>
              <a:gd name="connsiteX3" fmla="*/ 2452071 w 2738692"/>
              <a:gd name="connsiteY3" fmla="*/ 2144315 h 2144315"/>
              <a:gd name="connsiteX4" fmla="*/ 0 w 2738692"/>
              <a:gd name="connsiteY4" fmla="*/ 2144315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1857694"/>
                </a:lnTo>
                <a:cubicBezTo>
                  <a:pt x="2738692" y="2015990"/>
                  <a:pt x="2610367" y="2144315"/>
                  <a:pt x="2452071" y="2144315"/>
                </a:cubicBezTo>
                <a:lnTo>
                  <a:pt x="0" y="2144315"/>
                </a:lnTo>
                <a:lnTo>
                  <a:pt x="0" y="0"/>
                </a:lnTo>
                <a:close/>
              </a:path>
            </a:pathLst>
          </a:custGeom>
          <a:gradFill flip="none" rotWithShape="1">
            <a:gsLst>
              <a:gs pos="31000">
                <a:schemeClr val="accent4"/>
              </a:gs>
              <a:gs pos="100000">
                <a:schemeClr val="accent4">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L</a:t>
            </a:r>
          </a:p>
        </p:txBody>
      </p:sp>
      <p:sp>
        <p:nvSpPr>
          <p:cNvPr id="6" name="Arrow: Left-Right 5">
            <a:extLst>
              <a:ext uri="{FF2B5EF4-FFF2-40B4-BE49-F238E27FC236}">
                <a16:creationId xmlns:a16="http://schemas.microsoft.com/office/drawing/2014/main" id="{C3162303-4B48-C867-58DB-9381C8801F4B}"/>
              </a:ext>
            </a:extLst>
          </p:cNvPr>
          <p:cNvSpPr/>
          <p:nvPr/>
        </p:nvSpPr>
        <p:spPr>
          <a:xfrm>
            <a:off x="461903" y="3650611"/>
            <a:ext cx="6344502" cy="275848"/>
          </a:xfrm>
          <a:prstGeom prst="leftRightArrow">
            <a:avLst/>
          </a:prstGeom>
          <a:gradFill flip="none" rotWithShape="1">
            <a:gsLst>
              <a:gs pos="0">
                <a:schemeClr val="bg1">
                  <a:lumMod val="75000"/>
                </a:schemeClr>
              </a:gs>
              <a:gs pos="69000">
                <a:schemeClr val="bg1"/>
              </a:gs>
              <a:gs pos="31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8" name="Arrow: Left-Right 107">
            <a:extLst>
              <a:ext uri="{FF2B5EF4-FFF2-40B4-BE49-F238E27FC236}">
                <a16:creationId xmlns:a16="http://schemas.microsoft.com/office/drawing/2014/main" id="{3278AEC3-B9DB-25F7-2574-2FEB984B5ED9}"/>
              </a:ext>
            </a:extLst>
          </p:cNvPr>
          <p:cNvSpPr/>
          <p:nvPr/>
        </p:nvSpPr>
        <p:spPr>
          <a:xfrm rot="5400000">
            <a:off x="1031220" y="3650611"/>
            <a:ext cx="5205868" cy="275848"/>
          </a:xfrm>
          <a:prstGeom prst="leftRightArrow">
            <a:avLst/>
          </a:prstGeom>
          <a:gradFill>
            <a:gsLst>
              <a:gs pos="0">
                <a:schemeClr val="bg1">
                  <a:lumMod val="75000"/>
                </a:schemeClr>
              </a:gs>
              <a:gs pos="71000">
                <a:schemeClr val="bg1"/>
              </a:gs>
              <a:gs pos="31000">
                <a:schemeClr val="bg1"/>
              </a:gs>
              <a:gs pos="100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9" name="Oval 108">
            <a:extLst>
              <a:ext uri="{FF2B5EF4-FFF2-40B4-BE49-F238E27FC236}">
                <a16:creationId xmlns:a16="http://schemas.microsoft.com/office/drawing/2014/main" id="{C384BCEE-85EC-77D7-66CC-74623A473120}"/>
              </a:ext>
            </a:extLst>
          </p:cNvPr>
          <p:cNvSpPr/>
          <p:nvPr/>
        </p:nvSpPr>
        <p:spPr>
          <a:xfrm>
            <a:off x="2266002" y="2924944"/>
            <a:ext cx="2319454" cy="2319454"/>
          </a:xfrm>
          <a:prstGeom prst="ellipse">
            <a:avLst/>
          </a:prstGeom>
          <a:solidFill>
            <a:schemeClr val="tx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 name="Oval 8">
            <a:extLst>
              <a:ext uri="{FF2B5EF4-FFF2-40B4-BE49-F238E27FC236}">
                <a16:creationId xmlns:a16="http://schemas.microsoft.com/office/drawing/2014/main" id="{59113CB5-FA6B-C6EF-F607-1A332CD8FE76}"/>
              </a:ext>
            </a:extLst>
          </p:cNvPr>
          <p:cNvSpPr/>
          <p:nvPr/>
        </p:nvSpPr>
        <p:spPr>
          <a:xfrm>
            <a:off x="2702757" y="2846255"/>
            <a:ext cx="1851102" cy="1851102"/>
          </a:xfrm>
          <a:prstGeom prst="ellipse">
            <a:avLst/>
          </a:prstGeom>
          <a:gradFill flip="none" rotWithShape="1">
            <a:gsLst>
              <a:gs pos="27000">
                <a:schemeClr val="bg1"/>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 name="TextBox 9">
            <a:extLst>
              <a:ext uri="{FF2B5EF4-FFF2-40B4-BE49-F238E27FC236}">
                <a16:creationId xmlns:a16="http://schemas.microsoft.com/office/drawing/2014/main" id="{F5BE2682-7AF5-AE72-3F11-69056E4FEB68}"/>
              </a:ext>
            </a:extLst>
          </p:cNvPr>
          <p:cNvSpPr txBox="1"/>
          <p:nvPr/>
        </p:nvSpPr>
        <p:spPr>
          <a:xfrm>
            <a:off x="2932535" y="3496147"/>
            <a:ext cx="1412831" cy="584775"/>
          </a:xfrm>
          <a:prstGeom prst="rect">
            <a:avLst/>
          </a:prstGeom>
          <a:noFill/>
        </p:spPr>
        <p:txBody>
          <a:bodyPr wrap="square" rtlCol="0" anchor="ctr">
            <a:spAutoFit/>
          </a:bodyPr>
          <a:lstStyle/>
          <a:p>
            <a:pPr algn="ctr" defTabSz="1218987"/>
            <a:r>
              <a:rPr lang="en-IN" sz="3200" b="1">
                <a:solidFill>
                  <a:prstClr val="black">
                    <a:lumMod val="85000"/>
                    <a:lumOff val="15000"/>
                  </a:prstClr>
                </a:solidFill>
                <a:latin typeface="Segoe UI"/>
              </a:rPr>
              <a:t>CALM</a:t>
            </a:r>
            <a:endParaRPr lang="en-IN" sz="3200" b="1">
              <a:solidFill>
                <a:prstClr val="black"/>
              </a:solidFill>
              <a:latin typeface="Segoe UI"/>
            </a:endParaRPr>
          </a:p>
        </p:txBody>
      </p:sp>
      <p:sp>
        <p:nvSpPr>
          <p:cNvPr id="11" name="Oval 10">
            <a:extLst>
              <a:ext uri="{FF2B5EF4-FFF2-40B4-BE49-F238E27FC236}">
                <a16:creationId xmlns:a16="http://schemas.microsoft.com/office/drawing/2014/main" id="{F5FC1D08-A029-B3D9-BEBC-E804A7C59A63}"/>
              </a:ext>
            </a:extLst>
          </p:cNvPr>
          <p:cNvSpPr/>
          <p:nvPr/>
        </p:nvSpPr>
        <p:spPr>
          <a:xfrm>
            <a:off x="1553341" y="1992338"/>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2" name="Oval 121">
            <a:extLst>
              <a:ext uri="{FF2B5EF4-FFF2-40B4-BE49-F238E27FC236}">
                <a16:creationId xmlns:a16="http://schemas.microsoft.com/office/drawing/2014/main" id="{28B71F33-9CC8-D14F-AE26-B7C89F46C738}"/>
              </a:ext>
            </a:extLst>
          </p:cNvPr>
          <p:cNvSpPr/>
          <p:nvPr/>
        </p:nvSpPr>
        <p:spPr>
          <a:xfrm>
            <a:off x="4516419" y="1992338"/>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3" name="Oval 122">
            <a:extLst>
              <a:ext uri="{FF2B5EF4-FFF2-40B4-BE49-F238E27FC236}">
                <a16:creationId xmlns:a16="http://schemas.microsoft.com/office/drawing/2014/main" id="{11E82709-0032-69F7-5440-B75C32C89EFD}"/>
              </a:ext>
            </a:extLst>
          </p:cNvPr>
          <p:cNvSpPr/>
          <p:nvPr/>
        </p:nvSpPr>
        <p:spPr>
          <a:xfrm>
            <a:off x="1553341" y="4386184"/>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4" name="Oval 123">
            <a:extLst>
              <a:ext uri="{FF2B5EF4-FFF2-40B4-BE49-F238E27FC236}">
                <a16:creationId xmlns:a16="http://schemas.microsoft.com/office/drawing/2014/main" id="{3D2E9B00-CF66-583C-A1B4-E39F0673C02D}"/>
              </a:ext>
            </a:extLst>
          </p:cNvPr>
          <p:cNvSpPr/>
          <p:nvPr/>
        </p:nvSpPr>
        <p:spPr>
          <a:xfrm>
            <a:off x="4516419" y="4386184"/>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30" name="TextBox 29">
            <a:extLst>
              <a:ext uri="{FF2B5EF4-FFF2-40B4-BE49-F238E27FC236}">
                <a16:creationId xmlns:a16="http://schemas.microsoft.com/office/drawing/2014/main" id="{5F0E72FF-69C0-449F-6E96-865B311A3023}"/>
              </a:ext>
            </a:extLst>
          </p:cNvPr>
          <p:cNvSpPr txBox="1"/>
          <p:nvPr/>
        </p:nvSpPr>
        <p:spPr>
          <a:xfrm>
            <a:off x="7415901" y="4004961"/>
            <a:ext cx="4436130" cy="441889"/>
          </a:xfrm>
          <a:prstGeom prst="rect">
            <a:avLst/>
          </a:prstGeom>
          <a:noFill/>
        </p:spPr>
        <p:txBody>
          <a:bodyPr wrap="square" lIns="0" tIns="0" rIns="0" bIns="0" rtlCol="0" anchor="b">
            <a:noAutofit/>
          </a:bodyPr>
          <a:lstStyle/>
          <a:p>
            <a:pPr lvl="0">
              <a:defRPr/>
            </a:pPr>
            <a:r>
              <a:rPr lang="en-US" sz="2800" b="1" kern="0" dirty="0">
                <a:solidFill>
                  <a:sysClr val="windowText" lastClr="000000">
                    <a:lumMod val="85000"/>
                    <a:lumOff val="15000"/>
                  </a:sysClr>
                </a:solidFill>
                <a:latin typeface="Calibri"/>
              </a:rPr>
              <a:t>C</a:t>
            </a:r>
            <a:r>
              <a:rPr lang="en-US" sz="2800" kern="0" dirty="0">
                <a:solidFill>
                  <a:sysClr val="windowText" lastClr="000000">
                    <a:lumMod val="85000"/>
                    <a:lumOff val="15000"/>
                  </a:sysClr>
                </a:solidFill>
                <a:latin typeface="Calibri"/>
              </a:rPr>
              <a:t>-  Connect to self</a:t>
            </a:r>
          </a:p>
          <a:p>
            <a:pPr lvl="0">
              <a:defRPr/>
            </a:pPr>
            <a:r>
              <a:rPr lang="en-US" sz="2800" b="1" kern="0" dirty="0">
                <a:solidFill>
                  <a:sysClr val="windowText" lastClr="000000">
                    <a:lumMod val="85000"/>
                    <a:lumOff val="15000"/>
                  </a:sysClr>
                </a:solidFill>
                <a:latin typeface="Calibri"/>
              </a:rPr>
              <a:t>A</a:t>
            </a:r>
            <a:r>
              <a:rPr lang="en-US" sz="2800" kern="0" dirty="0">
                <a:solidFill>
                  <a:sysClr val="windowText" lastClr="000000">
                    <a:lumMod val="85000"/>
                    <a:lumOff val="15000"/>
                  </a:sysClr>
                </a:solidFill>
                <a:latin typeface="Calibri"/>
              </a:rPr>
              <a:t>-  Attention (Balanced) to </a:t>
            </a:r>
          </a:p>
          <a:p>
            <a:pPr lvl="0">
              <a:defRPr/>
            </a:pPr>
            <a:r>
              <a:rPr lang="en-US" sz="2800" kern="0" dirty="0">
                <a:solidFill>
                  <a:sysClr val="windowText" lastClr="000000">
                    <a:lumMod val="85000"/>
                    <a:lumOff val="15000"/>
                  </a:sysClr>
                </a:solidFill>
                <a:latin typeface="Calibri"/>
              </a:rPr>
              <a:t>      Positive   </a:t>
            </a:r>
          </a:p>
          <a:p>
            <a:pPr lvl="0">
              <a:defRPr/>
            </a:pPr>
            <a:r>
              <a:rPr lang="en-US" sz="2800" b="1" kern="0" dirty="0">
                <a:solidFill>
                  <a:sysClr val="windowText" lastClr="000000">
                    <a:lumMod val="85000"/>
                    <a:lumOff val="15000"/>
                  </a:sysClr>
                </a:solidFill>
                <a:latin typeface="Calibri"/>
              </a:rPr>
              <a:t>L</a:t>
            </a:r>
            <a:r>
              <a:rPr lang="en-US" sz="2800" kern="0" dirty="0">
                <a:solidFill>
                  <a:sysClr val="windowText" lastClr="000000">
                    <a:lumMod val="85000"/>
                    <a:lumOff val="15000"/>
                  </a:sysClr>
                </a:solidFill>
                <a:latin typeface="Calibri"/>
              </a:rPr>
              <a:t>-   Letting Go </a:t>
            </a:r>
          </a:p>
          <a:p>
            <a:pPr lvl="0">
              <a:defRPr/>
            </a:pPr>
            <a:r>
              <a:rPr lang="en-US" sz="2800" b="1" kern="0" dirty="0">
                <a:solidFill>
                  <a:sysClr val="windowText" lastClr="000000">
                    <a:lumMod val="85000"/>
                    <a:lumOff val="15000"/>
                  </a:sysClr>
                </a:solidFill>
                <a:latin typeface="Calibri"/>
              </a:rPr>
              <a:t>M</a:t>
            </a:r>
            <a:r>
              <a:rPr lang="en-US" sz="2800" kern="0" dirty="0">
                <a:solidFill>
                  <a:sysClr val="windowText" lastClr="000000">
                    <a:lumMod val="85000"/>
                    <a:lumOff val="15000"/>
                  </a:sysClr>
                </a:solidFill>
                <a:latin typeface="Calibri"/>
              </a:rPr>
              <a:t>- Make a connection</a:t>
            </a:r>
          </a:p>
        </p:txBody>
      </p:sp>
      <p:sp>
        <p:nvSpPr>
          <p:cNvPr id="5" name="Rectangle 4">
            <a:extLst>
              <a:ext uri="{FF2B5EF4-FFF2-40B4-BE49-F238E27FC236}">
                <a16:creationId xmlns:a16="http://schemas.microsoft.com/office/drawing/2014/main" id="{77E2C0F4-52F3-44C4-8A16-342753481F3B}"/>
              </a:ext>
            </a:extLst>
          </p:cNvPr>
          <p:cNvSpPr/>
          <p:nvPr/>
        </p:nvSpPr>
        <p:spPr>
          <a:xfrm>
            <a:off x="7313477" y="371872"/>
            <a:ext cx="3531736" cy="646331"/>
          </a:xfrm>
          <a:prstGeom prst="rect">
            <a:avLst/>
          </a:prstGeom>
        </p:spPr>
        <p:txBody>
          <a:bodyPr wrap="none">
            <a:spAutoFit/>
          </a:bodyPr>
          <a:lstStyle/>
          <a:p>
            <a:r>
              <a:rPr lang="en-IN" sz="3600">
                <a:solidFill>
                  <a:srgbClr val="000000">
                    <a:lumMod val="85000"/>
                    <a:lumOff val="15000"/>
                  </a:srgbClr>
                </a:solidFill>
                <a:latin typeface="Calibri Light" panose="020F0302020204030204"/>
                <a:ea typeface="+mj-ea"/>
                <a:cs typeface="+mj-cs"/>
              </a:rPr>
              <a:t> </a:t>
            </a:r>
            <a:r>
              <a:rPr lang="en-IN" sz="3600" b="1">
                <a:solidFill>
                  <a:srgbClr val="000000">
                    <a:lumMod val="85000"/>
                    <a:lumOff val="15000"/>
                  </a:srgbClr>
                </a:solidFill>
                <a:latin typeface="Calibri Light" panose="020F0302020204030204"/>
                <a:ea typeface="+mj-ea"/>
                <a:cs typeface="+mj-cs"/>
              </a:rPr>
              <a:t>Session 1 Calming</a:t>
            </a:r>
            <a:endParaRPr lang="en-US"/>
          </a:p>
        </p:txBody>
      </p:sp>
    </p:spTree>
    <p:extLst>
      <p:ext uri="{BB962C8B-B14F-4D97-AF65-F5344CB8AC3E}">
        <p14:creationId xmlns:p14="http://schemas.microsoft.com/office/powerpoint/2010/main" val="23452093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AC00AF1B-5904-4C3B-AEA3-E2A6D90CED8C}"/>
              </a:ext>
            </a:extLst>
          </p:cNvPr>
          <p:cNvSpPr/>
          <p:nvPr/>
        </p:nvSpPr>
        <p:spPr>
          <a:xfrm>
            <a:off x="816628" y="1489187"/>
            <a:ext cx="2622842" cy="2053609"/>
          </a:xfrm>
          <a:custGeom>
            <a:avLst/>
            <a:gdLst>
              <a:gd name="connsiteX0" fmla="*/ 286621 w 2738692"/>
              <a:gd name="connsiteY0" fmla="*/ 0 h 2144316"/>
              <a:gd name="connsiteX1" fmla="*/ 2738692 w 2738692"/>
              <a:gd name="connsiteY1" fmla="*/ 0 h 2144316"/>
              <a:gd name="connsiteX2" fmla="*/ 2738692 w 2738692"/>
              <a:gd name="connsiteY2" fmla="*/ 2144316 h 2144316"/>
              <a:gd name="connsiteX3" fmla="*/ 0 w 2738692"/>
              <a:gd name="connsiteY3" fmla="*/ 2144316 h 2144316"/>
              <a:gd name="connsiteX4" fmla="*/ 0 w 2738692"/>
              <a:gd name="connsiteY4" fmla="*/ 286621 h 2144316"/>
              <a:gd name="connsiteX5" fmla="*/ 286621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286621" y="0"/>
                </a:moveTo>
                <a:lnTo>
                  <a:pt x="2738692" y="0"/>
                </a:lnTo>
                <a:lnTo>
                  <a:pt x="2738692" y="2144316"/>
                </a:lnTo>
                <a:lnTo>
                  <a:pt x="0" y="2144316"/>
                </a:lnTo>
                <a:lnTo>
                  <a:pt x="0" y="286621"/>
                </a:lnTo>
                <a:cubicBezTo>
                  <a:pt x="0" y="128325"/>
                  <a:pt x="128325" y="0"/>
                  <a:pt x="2866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panose="020B0502040204020203" pitchFamily="34" charset="0"/>
              </a:rPr>
              <a:t>C</a:t>
            </a:r>
          </a:p>
        </p:txBody>
      </p:sp>
      <p:sp>
        <p:nvSpPr>
          <p:cNvPr id="3" name="Rectangle: Rounded Corners 2">
            <a:extLst>
              <a:ext uri="{FF2B5EF4-FFF2-40B4-BE49-F238E27FC236}">
                <a16:creationId xmlns:a16="http://schemas.microsoft.com/office/drawing/2014/main" id="{6B381800-B458-F007-1574-2B6D3883950B}"/>
              </a:ext>
            </a:extLst>
          </p:cNvPr>
          <p:cNvSpPr/>
          <p:nvPr/>
        </p:nvSpPr>
        <p:spPr>
          <a:xfrm>
            <a:off x="6941651" y="1556792"/>
            <a:ext cx="4396153" cy="4464496"/>
          </a:xfrm>
          <a:prstGeom prst="roundRect">
            <a:avLst>
              <a:gd name="adj" fmla="val 58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2" name="Title 1">
            <a:extLst>
              <a:ext uri="{FF2B5EF4-FFF2-40B4-BE49-F238E27FC236}">
                <a16:creationId xmlns:a16="http://schemas.microsoft.com/office/drawing/2014/main" id="{8EA98594-E480-4F79-8E70-B39969C944C5}"/>
              </a:ext>
            </a:extLst>
          </p:cNvPr>
          <p:cNvSpPr>
            <a:spLocks noGrp="1"/>
          </p:cNvSpPr>
          <p:nvPr>
            <p:ph type="title"/>
          </p:nvPr>
        </p:nvSpPr>
        <p:spPr/>
        <p:txBody>
          <a:bodyPr/>
          <a:lstStyle/>
          <a:p>
            <a:br>
              <a:rPr lang="en-IN" b="0" i="0">
                <a:solidFill>
                  <a:schemeClr val="tx1">
                    <a:lumMod val="85000"/>
                    <a:lumOff val="15000"/>
                  </a:schemeClr>
                </a:solidFill>
                <a:effectLst/>
              </a:rPr>
            </a:br>
            <a:r>
              <a:rPr lang="en-IN" b="0" i="0">
                <a:solidFill>
                  <a:schemeClr val="tx1">
                    <a:lumMod val="85000"/>
                    <a:lumOff val="15000"/>
                  </a:schemeClr>
                </a:solidFill>
                <a:effectLst/>
              </a:rPr>
              <a:t>   </a:t>
            </a:r>
            <a:endParaRPr lang="en-IN" b="1">
              <a:solidFill>
                <a:schemeClr val="tx1">
                  <a:lumMod val="85000"/>
                  <a:lumOff val="15000"/>
                </a:schemeClr>
              </a:solidFill>
            </a:endParaRPr>
          </a:p>
        </p:txBody>
      </p:sp>
      <p:sp>
        <p:nvSpPr>
          <p:cNvPr id="29" name="TextBox 28">
            <a:extLst>
              <a:ext uri="{FF2B5EF4-FFF2-40B4-BE49-F238E27FC236}">
                <a16:creationId xmlns:a16="http://schemas.microsoft.com/office/drawing/2014/main" id="{E7AFE80D-55C9-43C5-3240-4B3BEFBC969E}"/>
              </a:ext>
            </a:extLst>
          </p:cNvPr>
          <p:cNvSpPr txBox="1"/>
          <p:nvPr/>
        </p:nvSpPr>
        <p:spPr>
          <a:xfrm>
            <a:off x="7415900" y="2624371"/>
            <a:ext cx="3023500" cy="2960361"/>
          </a:xfrm>
          <a:prstGeom prst="rect">
            <a:avLst/>
          </a:prstGeom>
          <a:noFill/>
        </p:spPr>
        <p:txBody>
          <a:bodyPr wrap="square" lIns="0" tIns="0" rIns="0" bIns="0" rtlCol="0" anchor="t">
            <a:noAutofit/>
          </a:bodyPr>
          <a:lstStyle/>
          <a:p>
            <a:pPr defTabSz="1218987">
              <a:lnSpc>
                <a:spcPct val="110000"/>
              </a:lnSpc>
            </a:pPr>
            <a:r>
              <a:rPr lang="en-US" sz="1600" dirty="0">
                <a:solidFill>
                  <a:prstClr val="black">
                    <a:lumMod val="85000"/>
                    <a:lumOff val="15000"/>
                  </a:prstClr>
                </a:solidFill>
                <a:latin typeface="Segoe UI" panose="020B0502040204020203" pitchFamily="34" charset="0"/>
                <a:ea typeface="Calibri Light" charset="0"/>
                <a:cs typeface="Segoe UI" panose="020B0502040204020203" pitchFamily="34" charset="0"/>
              </a:rPr>
              <a:t>Mindful Awareness</a:t>
            </a:r>
          </a:p>
          <a:p>
            <a:pPr marL="285750" indent="-285750" defTabSz="1218987">
              <a:lnSpc>
                <a:spcPct val="110000"/>
              </a:lnSpc>
              <a:buFont typeface="Arial" panose="020B0604020202020204" pitchFamily="34" charset="0"/>
              <a:buChar char="•"/>
            </a:pPr>
            <a:r>
              <a:rPr lang="en-US" sz="1600" dirty="0">
                <a:solidFill>
                  <a:prstClr val="black">
                    <a:lumMod val="85000"/>
                    <a:lumOff val="15000"/>
                  </a:prstClr>
                </a:solidFill>
                <a:latin typeface="Segoe UI" panose="020B0502040204020203" pitchFamily="34" charset="0"/>
                <a:ea typeface="Calibri Light" charset="0"/>
                <a:cs typeface="Segoe UI" panose="020B0502040204020203" pitchFamily="34" charset="0"/>
              </a:rPr>
              <a:t>Breathing alignment- physiological sigh</a:t>
            </a:r>
          </a:p>
          <a:p>
            <a:pPr marL="285750" indent="-285750" defTabSz="1218987">
              <a:lnSpc>
                <a:spcPct val="110000"/>
              </a:lnSpc>
              <a:buFont typeface="Arial" panose="020B0604020202020204" pitchFamily="34" charset="0"/>
              <a:buChar char="•"/>
            </a:pPr>
            <a:r>
              <a:rPr lang="en-US" sz="1600" dirty="0">
                <a:solidFill>
                  <a:prstClr val="black">
                    <a:lumMod val="85000"/>
                    <a:lumOff val="15000"/>
                  </a:prstClr>
                </a:solidFill>
                <a:latin typeface="Segoe UI" panose="020B0502040204020203" pitchFamily="34" charset="0"/>
                <a:ea typeface="Calibri Light" charset="0"/>
                <a:cs typeface="Segoe UI" panose="020B0502040204020203" pitchFamily="34" charset="0"/>
              </a:rPr>
              <a:t>Mindfulness self-compassion</a:t>
            </a:r>
          </a:p>
          <a:p>
            <a:pPr marL="285750" indent="-285750" defTabSz="1218987">
              <a:lnSpc>
                <a:spcPct val="110000"/>
              </a:lnSpc>
              <a:buFont typeface="Arial" panose="020B0604020202020204" pitchFamily="34" charset="0"/>
              <a:buChar char="•"/>
            </a:pPr>
            <a:endParaRPr lang="en-US" sz="1600" dirty="0">
              <a:solidFill>
                <a:prstClr val="black">
                  <a:lumMod val="85000"/>
                  <a:lumOff val="15000"/>
                </a:prstClr>
              </a:solidFill>
              <a:latin typeface="Segoe UI" panose="020B0502040204020203" pitchFamily="34" charset="0"/>
              <a:ea typeface="Calibri Light" charset="0"/>
              <a:cs typeface="Segoe UI" panose="020B0502040204020203" pitchFamily="34" charset="0"/>
            </a:endParaRPr>
          </a:p>
        </p:txBody>
      </p:sp>
      <p:sp>
        <p:nvSpPr>
          <p:cNvPr id="30" name="TextBox 29">
            <a:extLst>
              <a:ext uri="{FF2B5EF4-FFF2-40B4-BE49-F238E27FC236}">
                <a16:creationId xmlns:a16="http://schemas.microsoft.com/office/drawing/2014/main" id="{5F0E72FF-69C0-449F-6E96-865B311A3023}"/>
              </a:ext>
            </a:extLst>
          </p:cNvPr>
          <p:cNvSpPr txBox="1"/>
          <p:nvPr/>
        </p:nvSpPr>
        <p:spPr>
          <a:xfrm>
            <a:off x="7415900" y="1959213"/>
            <a:ext cx="3447652" cy="441889"/>
          </a:xfrm>
          <a:prstGeom prst="rect">
            <a:avLst/>
          </a:prstGeom>
          <a:noFill/>
        </p:spPr>
        <p:txBody>
          <a:bodyPr wrap="square" lIns="0" tIns="0" rIns="0" bIns="0" rtlCol="0" anchor="b">
            <a:noAutofit/>
          </a:bodyPr>
          <a:lstStyle/>
          <a:p>
            <a:pPr defTabSz="1218987"/>
            <a:r>
              <a:rPr lang="en-US" sz="2800" b="1" kern="0">
                <a:solidFill>
                  <a:schemeClr val="accent4"/>
                </a:solidFill>
                <a:latin typeface="Arial Black" panose="020B0A04020102020204" pitchFamily="34" charset="0"/>
                <a:ea typeface="Calibri Light" charset="0"/>
                <a:cs typeface="Segoe UI" panose="020B0502040204020203" pitchFamily="34" charset="0"/>
              </a:rPr>
              <a:t>Connect to Self</a:t>
            </a:r>
            <a:endParaRPr lang="en-US" sz="2800" b="1">
              <a:solidFill>
                <a:schemeClr val="accent4"/>
              </a:solidFill>
              <a:latin typeface="Arial Black" panose="020B0A04020102020204" pitchFamily="34" charset="0"/>
              <a:ea typeface="Calibri Light" charset="0"/>
              <a:cs typeface="Segoe UI" panose="020B0502040204020203" pitchFamily="34" charset="0"/>
            </a:endParaRPr>
          </a:p>
        </p:txBody>
      </p:sp>
      <p:sp>
        <p:nvSpPr>
          <p:cNvPr id="86" name="Oval 85">
            <a:extLst>
              <a:ext uri="{FF2B5EF4-FFF2-40B4-BE49-F238E27FC236}">
                <a16:creationId xmlns:a16="http://schemas.microsoft.com/office/drawing/2014/main" id="{652F6300-2CDB-5DDD-7DFF-7DF3E48A0769}"/>
              </a:ext>
            </a:extLst>
          </p:cNvPr>
          <p:cNvSpPr/>
          <p:nvPr/>
        </p:nvSpPr>
        <p:spPr>
          <a:xfrm>
            <a:off x="1553341" y="1992338"/>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87" name="Freeform: Shape 86">
            <a:extLst>
              <a:ext uri="{FF2B5EF4-FFF2-40B4-BE49-F238E27FC236}">
                <a16:creationId xmlns:a16="http://schemas.microsoft.com/office/drawing/2014/main" id="{9C46DFCF-A4CC-3A03-755C-EB45EC5B5EFA}"/>
              </a:ext>
            </a:extLst>
          </p:cNvPr>
          <p:cNvSpPr/>
          <p:nvPr/>
        </p:nvSpPr>
        <p:spPr>
          <a:xfrm>
            <a:off x="3804272" y="1564809"/>
            <a:ext cx="2622842" cy="2053609"/>
          </a:xfrm>
          <a:custGeom>
            <a:avLst/>
            <a:gdLst>
              <a:gd name="connsiteX0" fmla="*/ 0 w 2738692"/>
              <a:gd name="connsiteY0" fmla="*/ 0 h 2144316"/>
              <a:gd name="connsiteX1" fmla="*/ 2452071 w 2738692"/>
              <a:gd name="connsiteY1" fmla="*/ 0 h 2144316"/>
              <a:gd name="connsiteX2" fmla="*/ 2738692 w 2738692"/>
              <a:gd name="connsiteY2" fmla="*/ 286621 h 2144316"/>
              <a:gd name="connsiteX3" fmla="*/ 2738692 w 2738692"/>
              <a:gd name="connsiteY3" fmla="*/ 2144316 h 2144316"/>
              <a:gd name="connsiteX4" fmla="*/ 0 w 2738692"/>
              <a:gd name="connsiteY4" fmla="*/ 2144316 h 2144316"/>
              <a:gd name="connsiteX5" fmla="*/ 0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0" y="0"/>
                </a:moveTo>
                <a:lnTo>
                  <a:pt x="2452071" y="0"/>
                </a:lnTo>
                <a:cubicBezTo>
                  <a:pt x="2610367" y="0"/>
                  <a:pt x="2738692" y="128325"/>
                  <a:pt x="2738692" y="286621"/>
                </a:cubicBezTo>
                <a:lnTo>
                  <a:pt x="2738692" y="2144316"/>
                </a:lnTo>
                <a:lnTo>
                  <a:pt x="0" y="2144316"/>
                </a:lnTo>
                <a:lnTo>
                  <a:pt x="0" y="0"/>
                </a:lnTo>
                <a:close/>
              </a:path>
            </a:pathLst>
          </a:custGeom>
          <a:gradFill flip="none" rotWithShape="1">
            <a:gsLst>
              <a:gs pos="32000">
                <a:schemeClr val="bg1">
                  <a:lumMod val="95000"/>
                </a:schemeClr>
              </a:gs>
              <a:gs pos="10000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76" name="Freeform: Shape 75">
            <a:extLst>
              <a:ext uri="{FF2B5EF4-FFF2-40B4-BE49-F238E27FC236}">
                <a16:creationId xmlns:a16="http://schemas.microsoft.com/office/drawing/2014/main" id="{C5C8B64F-1472-43F4-7DA8-26C6EE1D2010}"/>
              </a:ext>
            </a:extLst>
          </p:cNvPr>
          <p:cNvSpPr/>
          <p:nvPr/>
        </p:nvSpPr>
        <p:spPr>
          <a:xfrm>
            <a:off x="841194"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2144315 h 2144315"/>
              <a:gd name="connsiteX3" fmla="*/ 286621 w 2738692"/>
              <a:gd name="connsiteY3" fmla="*/ 2144315 h 2144315"/>
              <a:gd name="connsiteX4" fmla="*/ 0 w 2738692"/>
              <a:gd name="connsiteY4" fmla="*/ 1857694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2144315"/>
                </a:lnTo>
                <a:lnTo>
                  <a:pt x="286621" y="2144315"/>
                </a:lnTo>
                <a:cubicBezTo>
                  <a:pt x="128325" y="2144315"/>
                  <a:pt x="0" y="2015990"/>
                  <a:pt x="0" y="1857694"/>
                </a:cubicBezTo>
                <a:lnTo>
                  <a:pt x="0" y="0"/>
                </a:lnTo>
                <a:close/>
              </a:path>
            </a:pathLst>
          </a:custGeom>
          <a:gradFill flip="none" rotWithShape="1">
            <a:gsLst>
              <a:gs pos="31000">
                <a:schemeClr val="bg1">
                  <a:lumMod val="9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75" name="Freeform: Shape 74">
            <a:extLst>
              <a:ext uri="{FF2B5EF4-FFF2-40B4-BE49-F238E27FC236}">
                <a16:creationId xmlns:a16="http://schemas.microsoft.com/office/drawing/2014/main" id="{C2C761AA-5619-B5C4-9C88-AE97CA021DAD}"/>
              </a:ext>
            </a:extLst>
          </p:cNvPr>
          <p:cNvSpPr/>
          <p:nvPr/>
        </p:nvSpPr>
        <p:spPr>
          <a:xfrm>
            <a:off x="3804272"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1857694 h 2144315"/>
              <a:gd name="connsiteX3" fmla="*/ 2452071 w 2738692"/>
              <a:gd name="connsiteY3" fmla="*/ 2144315 h 2144315"/>
              <a:gd name="connsiteX4" fmla="*/ 0 w 2738692"/>
              <a:gd name="connsiteY4" fmla="*/ 2144315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1857694"/>
                </a:lnTo>
                <a:cubicBezTo>
                  <a:pt x="2738692" y="2015990"/>
                  <a:pt x="2610367" y="2144315"/>
                  <a:pt x="2452071" y="2144315"/>
                </a:cubicBezTo>
                <a:lnTo>
                  <a:pt x="0" y="2144315"/>
                </a:lnTo>
                <a:lnTo>
                  <a:pt x="0" y="0"/>
                </a:lnTo>
                <a:close/>
              </a:path>
            </a:pathLst>
          </a:custGeom>
          <a:gradFill flip="none" rotWithShape="1">
            <a:gsLst>
              <a:gs pos="31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 name="Arrow: Left-Right 5">
            <a:extLst>
              <a:ext uri="{FF2B5EF4-FFF2-40B4-BE49-F238E27FC236}">
                <a16:creationId xmlns:a16="http://schemas.microsoft.com/office/drawing/2014/main" id="{C3162303-4B48-C867-58DB-9381C8801F4B}"/>
              </a:ext>
            </a:extLst>
          </p:cNvPr>
          <p:cNvSpPr/>
          <p:nvPr/>
        </p:nvSpPr>
        <p:spPr>
          <a:xfrm>
            <a:off x="461903" y="3650611"/>
            <a:ext cx="6344502" cy="275848"/>
          </a:xfrm>
          <a:prstGeom prst="leftRightArrow">
            <a:avLst/>
          </a:prstGeom>
          <a:gradFill flip="none" rotWithShape="1">
            <a:gsLst>
              <a:gs pos="0">
                <a:schemeClr val="bg1">
                  <a:lumMod val="75000"/>
                </a:schemeClr>
              </a:gs>
              <a:gs pos="69000">
                <a:schemeClr val="bg1"/>
              </a:gs>
              <a:gs pos="31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8" name="Arrow: Left-Right 107">
            <a:extLst>
              <a:ext uri="{FF2B5EF4-FFF2-40B4-BE49-F238E27FC236}">
                <a16:creationId xmlns:a16="http://schemas.microsoft.com/office/drawing/2014/main" id="{3278AEC3-B9DB-25F7-2574-2FEB984B5ED9}"/>
              </a:ext>
            </a:extLst>
          </p:cNvPr>
          <p:cNvSpPr/>
          <p:nvPr/>
        </p:nvSpPr>
        <p:spPr>
          <a:xfrm rot="5400000">
            <a:off x="1031220" y="3650611"/>
            <a:ext cx="5205868" cy="275848"/>
          </a:xfrm>
          <a:prstGeom prst="leftRightArrow">
            <a:avLst/>
          </a:prstGeom>
          <a:gradFill>
            <a:gsLst>
              <a:gs pos="0">
                <a:schemeClr val="bg1">
                  <a:lumMod val="75000"/>
                </a:schemeClr>
              </a:gs>
              <a:gs pos="71000">
                <a:schemeClr val="bg1"/>
              </a:gs>
              <a:gs pos="31000">
                <a:schemeClr val="bg1"/>
              </a:gs>
              <a:gs pos="100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9" name="Oval 108">
            <a:extLst>
              <a:ext uri="{FF2B5EF4-FFF2-40B4-BE49-F238E27FC236}">
                <a16:creationId xmlns:a16="http://schemas.microsoft.com/office/drawing/2014/main" id="{C384BCEE-85EC-77D7-66CC-74623A473120}"/>
              </a:ext>
            </a:extLst>
          </p:cNvPr>
          <p:cNvSpPr/>
          <p:nvPr/>
        </p:nvSpPr>
        <p:spPr>
          <a:xfrm>
            <a:off x="2266002" y="2924944"/>
            <a:ext cx="2319454" cy="2319454"/>
          </a:xfrm>
          <a:prstGeom prst="ellipse">
            <a:avLst/>
          </a:prstGeom>
          <a:solidFill>
            <a:schemeClr val="tx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 name="Oval 8">
            <a:extLst>
              <a:ext uri="{FF2B5EF4-FFF2-40B4-BE49-F238E27FC236}">
                <a16:creationId xmlns:a16="http://schemas.microsoft.com/office/drawing/2014/main" id="{59113CB5-FA6B-C6EF-F607-1A332CD8FE76}"/>
              </a:ext>
            </a:extLst>
          </p:cNvPr>
          <p:cNvSpPr/>
          <p:nvPr/>
        </p:nvSpPr>
        <p:spPr>
          <a:xfrm>
            <a:off x="2702757" y="2846255"/>
            <a:ext cx="1851102" cy="1851102"/>
          </a:xfrm>
          <a:prstGeom prst="ellipse">
            <a:avLst/>
          </a:prstGeom>
          <a:gradFill flip="none" rotWithShape="1">
            <a:gsLst>
              <a:gs pos="27000">
                <a:schemeClr val="bg1"/>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 name="TextBox 9">
            <a:extLst>
              <a:ext uri="{FF2B5EF4-FFF2-40B4-BE49-F238E27FC236}">
                <a16:creationId xmlns:a16="http://schemas.microsoft.com/office/drawing/2014/main" id="{F5BE2682-7AF5-AE72-3F11-69056E4FEB68}"/>
              </a:ext>
            </a:extLst>
          </p:cNvPr>
          <p:cNvSpPr txBox="1"/>
          <p:nvPr/>
        </p:nvSpPr>
        <p:spPr>
          <a:xfrm>
            <a:off x="2983323" y="3479420"/>
            <a:ext cx="1401108" cy="584775"/>
          </a:xfrm>
          <a:prstGeom prst="rect">
            <a:avLst/>
          </a:prstGeom>
          <a:noFill/>
        </p:spPr>
        <p:txBody>
          <a:bodyPr wrap="square" rtlCol="0" anchor="ctr">
            <a:spAutoFit/>
          </a:bodyPr>
          <a:lstStyle/>
          <a:p>
            <a:pPr algn="ctr" defTabSz="1218987"/>
            <a:r>
              <a:rPr lang="en-IN" sz="3200" b="1">
                <a:solidFill>
                  <a:prstClr val="black">
                    <a:lumMod val="85000"/>
                    <a:lumOff val="15000"/>
                  </a:prstClr>
                </a:solidFill>
                <a:latin typeface="Segoe UI"/>
              </a:rPr>
              <a:t>CALM</a:t>
            </a:r>
            <a:endParaRPr lang="en-IN" sz="3200" b="1">
              <a:solidFill>
                <a:prstClr val="black"/>
              </a:solidFill>
              <a:latin typeface="Segoe UI"/>
            </a:endParaRPr>
          </a:p>
        </p:txBody>
      </p:sp>
      <p:sp>
        <p:nvSpPr>
          <p:cNvPr id="122" name="Oval 121">
            <a:extLst>
              <a:ext uri="{FF2B5EF4-FFF2-40B4-BE49-F238E27FC236}">
                <a16:creationId xmlns:a16="http://schemas.microsoft.com/office/drawing/2014/main" id="{28B71F33-9CC8-D14F-AE26-B7C89F46C738}"/>
              </a:ext>
            </a:extLst>
          </p:cNvPr>
          <p:cNvSpPr/>
          <p:nvPr/>
        </p:nvSpPr>
        <p:spPr>
          <a:xfrm>
            <a:off x="4516419"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3" name="Oval 122">
            <a:extLst>
              <a:ext uri="{FF2B5EF4-FFF2-40B4-BE49-F238E27FC236}">
                <a16:creationId xmlns:a16="http://schemas.microsoft.com/office/drawing/2014/main" id="{11E82709-0032-69F7-5440-B75C32C89EFD}"/>
              </a:ext>
            </a:extLst>
          </p:cNvPr>
          <p:cNvSpPr/>
          <p:nvPr/>
        </p:nvSpPr>
        <p:spPr>
          <a:xfrm>
            <a:off x="1553341" y="4386184"/>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4" name="Oval 123">
            <a:extLst>
              <a:ext uri="{FF2B5EF4-FFF2-40B4-BE49-F238E27FC236}">
                <a16:creationId xmlns:a16="http://schemas.microsoft.com/office/drawing/2014/main" id="{3D2E9B00-CF66-583C-A1B4-E39F0673C02D}"/>
              </a:ext>
            </a:extLst>
          </p:cNvPr>
          <p:cNvSpPr/>
          <p:nvPr/>
        </p:nvSpPr>
        <p:spPr>
          <a:xfrm>
            <a:off x="4516419" y="4386184"/>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5" name="Rectangle 4">
            <a:extLst>
              <a:ext uri="{FF2B5EF4-FFF2-40B4-BE49-F238E27FC236}">
                <a16:creationId xmlns:a16="http://schemas.microsoft.com/office/drawing/2014/main" id="{646F76CB-AF9E-4F77-9FFE-25CFCC90739A}"/>
              </a:ext>
            </a:extLst>
          </p:cNvPr>
          <p:cNvSpPr/>
          <p:nvPr/>
        </p:nvSpPr>
        <p:spPr>
          <a:xfrm>
            <a:off x="7624192" y="426374"/>
            <a:ext cx="3427541" cy="646331"/>
          </a:xfrm>
          <a:prstGeom prst="rect">
            <a:avLst/>
          </a:prstGeom>
        </p:spPr>
        <p:txBody>
          <a:bodyPr wrap="none">
            <a:spAutoFit/>
          </a:bodyPr>
          <a:lstStyle/>
          <a:p>
            <a:r>
              <a:rPr lang="en-IN" sz="3600" b="1">
                <a:solidFill>
                  <a:srgbClr val="000000">
                    <a:lumMod val="85000"/>
                    <a:lumOff val="15000"/>
                  </a:srgbClr>
                </a:solidFill>
                <a:latin typeface="Calibri Light" panose="020F0302020204030204"/>
                <a:ea typeface="+mj-ea"/>
                <a:cs typeface="+mj-cs"/>
              </a:rPr>
              <a:t>Session 1 Calming</a:t>
            </a:r>
            <a:endParaRPr lang="en-US"/>
          </a:p>
        </p:txBody>
      </p:sp>
    </p:spTree>
    <p:extLst>
      <p:ext uri="{BB962C8B-B14F-4D97-AF65-F5344CB8AC3E}">
        <p14:creationId xmlns:p14="http://schemas.microsoft.com/office/powerpoint/2010/main" val="39141192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uote on a mountain&#10;&#10;Description automatically generated">
            <a:extLst>
              <a:ext uri="{FF2B5EF4-FFF2-40B4-BE49-F238E27FC236}">
                <a16:creationId xmlns:a16="http://schemas.microsoft.com/office/drawing/2014/main" id="{BE8D4C35-9092-99C8-5AB7-1E69D47F1BFA}"/>
              </a:ext>
            </a:extLst>
          </p:cNvPr>
          <p:cNvPicPr>
            <a:picLocks noChangeAspect="1"/>
          </p:cNvPicPr>
          <p:nvPr/>
        </p:nvPicPr>
        <p:blipFill>
          <a:blip r:embed="rId3"/>
          <a:srcRect t="9512"/>
          <a:stretch/>
        </p:blipFill>
        <p:spPr>
          <a:xfrm>
            <a:off x="838200" y="754148"/>
            <a:ext cx="10515600" cy="4995575"/>
          </a:xfrm>
          <a:prstGeom prst="rect">
            <a:avLst/>
          </a:prstGeom>
        </p:spPr>
      </p:pic>
      <p:cxnSp>
        <p:nvCxnSpPr>
          <p:cNvPr id="16" name="Straight Connector 15">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2C387D-C0F1-68AB-E0E1-0E376329F94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1805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4C0095-0F5C-452A-BCA5-32B5E8915E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837473B0-CC2E-450A-ABE3-18F120FF3D39}">
                <a1611:picAttrSrcUrl xmlns:a1611="http://schemas.microsoft.com/office/drawing/2016/11/main" r:id="rId5"/>
              </a:ext>
            </a:extLst>
          </a:blip>
          <a:srcRect l="13682" r="20754"/>
          <a:stretch/>
        </p:blipFill>
        <p:spPr>
          <a:xfrm>
            <a:off x="501446" y="-176970"/>
            <a:ext cx="9669642" cy="6857990"/>
          </a:xfrm>
          <a:prstGeom prst="rect">
            <a:avLst/>
          </a:prstGeom>
        </p:spPr>
      </p:pic>
      <p:sp>
        <p:nvSpPr>
          <p:cNvPr id="71" name="Rectangle 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2">
            <a:extLst>
              <a:ext uri="{FF2B5EF4-FFF2-40B4-BE49-F238E27FC236}">
                <a16:creationId xmlns:a16="http://schemas.microsoft.com/office/drawing/2014/main" id="{84BE7614-1DE5-BF9B-E5B8-2DBF6CFF8DA3}"/>
              </a:ext>
            </a:extLst>
          </p:cNvPr>
          <p:cNvSpPr>
            <a:spLocks noGrp="1"/>
          </p:cNvSpPr>
          <p:nvPr>
            <p:ph sz="half" idx="2"/>
          </p:nvPr>
        </p:nvSpPr>
        <p:spPr>
          <a:xfrm>
            <a:off x="7629224" y="1491160"/>
            <a:ext cx="4373636" cy="3872158"/>
          </a:xfrm>
        </p:spPr>
        <p:txBody>
          <a:bodyPr vert="horz" lIns="91440" tIns="45720" rIns="91440" bIns="45720" rtlCol="0" anchor="t">
            <a:normAutofit fontScale="77500" lnSpcReduction="20000"/>
          </a:bodyPr>
          <a:lstStyle/>
          <a:p>
            <a:pPr marL="0" indent="0" algn="ctr">
              <a:buNone/>
            </a:pPr>
            <a:r>
              <a:rPr lang="en-US" sz="3200" dirty="0"/>
              <a:t>Calm Yourself with the Physiological Sigh</a:t>
            </a:r>
          </a:p>
          <a:p>
            <a:pPr marL="0" indent="0" algn="ctr">
              <a:buNone/>
            </a:pPr>
            <a:endParaRPr lang="en-US" sz="3200" dirty="0">
              <a:ea typeface="Calibri"/>
              <a:cs typeface="Calibri"/>
            </a:endParaRPr>
          </a:p>
          <a:p>
            <a:pPr marL="514350" indent="-514350" algn="ctr">
              <a:buAutoNum type="arabicPeriod"/>
            </a:pPr>
            <a:r>
              <a:rPr lang="en-US" sz="3200" dirty="0">
                <a:ea typeface="Calibri"/>
                <a:cs typeface="Calibri"/>
              </a:rPr>
              <a:t>Inhale, then before you get to the top, inhale again</a:t>
            </a:r>
          </a:p>
          <a:p>
            <a:pPr marL="514350" indent="-514350" algn="ctr">
              <a:buAutoNum type="arabicPeriod"/>
            </a:pPr>
            <a:r>
              <a:rPr lang="en-US" sz="3200" dirty="0">
                <a:ea typeface="Calibri"/>
                <a:cs typeface="Calibri"/>
              </a:rPr>
              <a:t>Expel your breath with a long exhale (Rest and Digest)</a:t>
            </a:r>
          </a:p>
          <a:p>
            <a:pPr marL="514350" indent="-514350" algn="ctr">
              <a:buAutoNum type="arabicPeriod"/>
            </a:pPr>
            <a:r>
              <a:rPr lang="en-US" sz="3200" dirty="0">
                <a:ea typeface="Calibri"/>
                <a:cs typeface="Calibri"/>
              </a:rPr>
              <a:t>Wait 5 seconds and do it again</a:t>
            </a:r>
          </a:p>
          <a:p>
            <a:pPr marL="514350" indent="-514350" algn="ctr">
              <a:buAutoNum type="arabicPeriod"/>
            </a:pPr>
            <a:r>
              <a:rPr lang="en-US" sz="3200" dirty="0">
                <a:ea typeface="Calibri"/>
                <a:cs typeface="Calibri"/>
              </a:rPr>
              <a:t>Do this 5 times</a:t>
            </a:r>
          </a:p>
        </p:txBody>
      </p:sp>
      <p:sp>
        <p:nvSpPr>
          <p:cNvPr id="2" name="Title 1">
            <a:extLst>
              <a:ext uri="{FF2B5EF4-FFF2-40B4-BE49-F238E27FC236}">
                <a16:creationId xmlns:a16="http://schemas.microsoft.com/office/drawing/2014/main" id="{837D6799-5B05-4C80-9844-8A1150FF75E7}"/>
              </a:ext>
            </a:extLst>
          </p:cNvPr>
          <p:cNvSpPr>
            <a:spLocks noGrp="1"/>
          </p:cNvSpPr>
          <p:nvPr>
            <p:ph type="title"/>
          </p:nvPr>
        </p:nvSpPr>
        <p:spPr/>
        <p:txBody>
          <a:bodyPr>
            <a:normAutofit fontScale="90000"/>
          </a:bodyPr>
          <a:lstStyle/>
          <a:p>
            <a:r>
              <a:rPr lang="en-US" sz="100"/>
              <a:t>              </a:t>
            </a:r>
            <a:br>
              <a:rPr lang="en-US" sz="100"/>
            </a:br>
            <a:r>
              <a:rPr lang="en-US" sz="100"/>
              <a:t>               </a:t>
            </a:r>
            <a:r>
              <a:rPr lang="en-US" sz="100" b="1"/>
              <a:t>Calm Yourself with the Physiological Sigh</a:t>
            </a:r>
            <a:br>
              <a:rPr lang="en-US" sz="100" b="1"/>
            </a:br>
            <a:r>
              <a:rPr lang="en-US" sz="100"/>
              <a:t>                                         </a:t>
            </a:r>
          </a:p>
        </p:txBody>
      </p:sp>
    </p:spTree>
    <p:extLst>
      <p:ext uri="{BB962C8B-B14F-4D97-AF65-F5344CB8AC3E}">
        <p14:creationId xmlns:p14="http://schemas.microsoft.com/office/powerpoint/2010/main" val="618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90B2E6-943D-4BA1-808D-93034C8D03B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BEC50CD-714E-4BEC-BCEF-6BD04C4BC242}"/>
              </a:ext>
            </a:extLst>
          </p:cNvPr>
          <p:cNvPicPr>
            <a:picLocks noGrp="1" noChangeAspect="1"/>
          </p:cNvPicPr>
          <p:nvPr>
            <p:ph idx="1"/>
          </p:nvPr>
        </p:nvPicPr>
        <p:blipFill>
          <a:blip r:embed="rId3"/>
          <a:stretch>
            <a:fillRect/>
          </a:stretch>
        </p:blipFill>
        <p:spPr>
          <a:prstGeom prst="rect">
            <a:avLst/>
          </a:prstGeom>
        </p:spPr>
      </p:pic>
      <p:sp>
        <p:nvSpPr>
          <p:cNvPr id="9" name="Rectangle 8">
            <a:extLst>
              <a:ext uri="{FF2B5EF4-FFF2-40B4-BE49-F238E27FC236}">
                <a16:creationId xmlns:a16="http://schemas.microsoft.com/office/drawing/2014/main" id="{51500696-3D9C-44EF-98D6-642BF26D2214}"/>
              </a:ext>
            </a:extLst>
          </p:cNvPr>
          <p:cNvSpPr/>
          <p:nvPr/>
        </p:nvSpPr>
        <p:spPr>
          <a:xfrm>
            <a:off x="7015163" y="1634223"/>
            <a:ext cx="3357562" cy="2554545"/>
          </a:xfrm>
          <a:prstGeom prst="rect">
            <a:avLst/>
          </a:prstGeom>
        </p:spPr>
        <p:txBody>
          <a:bodyPr wrap="square">
            <a:spAutoFit/>
          </a:bodyPr>
          <a:lstStyle/>
          <a:p>
            <a:pPr algn="ctr"/>
            <a:r>
              <a:rPr lang="en-US" sz="3200" i="1" dirty="0">
                <a:solidFill>
                  <a:srgbClr val="2D2D2D"/>
                </a:solidFill>
                <a:latin typeface="Indeed Sans"/>
              </a:rPr>
              <a:t>Of all mines of treasure, one's own is the last to be dug up."</a:t>
            </a:r>
            <a:r>
              <a:rPr lang="en-US" sz="3200" dirty="0">
                <a:solidFill>
                  <a:srgbClr val="2D2D2D"/>
                </a:solidFill>
                <a:latin typeface="Indeed Sans"/>
              </a:rPr>
              <a:t>–Friedrich Nietzsche</a:t>
            </a:r>
            <a:endParaRPr lang="en-US" sz="3200" dirty="0"/>
          </a:p>
        </p:txBody>
      </p:sp>
    </p:spTree>
    <p:extLst>
      <p:ext uri="{BB962C8B-B14F-4D97-AF65-F5344CB8AC3E}">
        <p14:creationId xmlns:p14="http://schemas.microsoft.com/office/powerpoint/2010/main" val="420906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376348E-F413-4EBF-95ED-B14B515ED34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r="7294"/>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EC877E-26C8-4CF2-ADBA-12FC5073D050}"/>
              </a:ext>
            </a:extLst>
          </p:cNvPr>
          <p:cNvSpPr>
            <a:spLocks noGrp="1"/>
          </p:cNvSpPr>
          <p:nvPr>
            <p:ph sz="half" idx="2"/>
          </p:nvPr>
        </p:nvSpPr>
        <p:spPr>
          <a:xfrm>
            <a:off x="507332" y="1832622"/>
            <a:ext cx="3822189" cy="3742762"/>
          </a:xfrm>
        </p:spPr>
        <p:txBody>
          <a:bodyPr vert="horz" lIns="91440" tIns="45720" rIns="91440" bIns="45720" rtlCol="0" anchor="t">
            <a:normAutofit/>
          </a:bodyPr>
          <a:lstStyle/>
          <a:p>
            <a:pPr marL="0" indent="0" algn="ctr">
              <a:buNone/>
            </a:pPr>
            <a:r>
              <a:rPr lang="en-US" sz="4400" b="1"/>
              <a:t>Breathing Compassion </a:t>
            </a:r>
            <a:endParaRPr lang="en-US" sz="4400">
              <a:cs typeface="Calibri"/>
            </a:endParaRPr>
          </a:p>
          <a:p>
            <a:pPr marL="0" indent="0" algn="ctr">
              <a:buNone/>
            </a:pPr>
            <a:r>
              <a:rPr lang="en-US" sz="4400" b="1"/>
              <a:t>In and Out</a:t>
            </a:r>
            <a:endParaRPr lang="en-US" sz="4400">
              <a:cs typeface="Calibri" panose="020F0502020204030204"/>
            </a:endParaRPr>
          </a:p>
        </p:txBody>
      </p:sp>
      <p:sp>
        <p:nvSpPr>
          <p:cNvPr id="2" name="Title 1">
            <a:extLst>
              <a:ext uri="{FF2B5EF4-FFF2-40B4-BE49-F238E27FC236}">
                <a16:creationId xmlns:a16="http://schemas.microsoft.com/office/drawing/2014/main" id="{66BA5F7B-1C63-4C88-BAB3-A3D0E5A9CF7D}"/>
              </a:ext>
            </a:extLst>
          </p:cNvPr>
          <p:cNvSpPr>
            <a:spLocks noGrp="1"/>
          </p:cNvSpPr>
          <p:nvPr>
            <p:ph type="title"/>
          </p:nvPr>
        </p:nvSpPr>
        <p:spPr/>
        <p:txBody>
          <a:bodyPr/>
          <a:lstStyle/>
          <a:p>
            <a:br>
              <a:rPr lang="en-US" b="1"/>
            </a:br>
            <a:r>
              <a:rPr lang="en-US" b="1"/>
              <a:t>   </a:t>
            </a:r>
          </a:p>
        </p:txBody>
      </p:sp>
      <p:sp>
        <p:nvSpPr>
          <p:cNvPr id="4" name="TextBox 3">
            <a:extLst>
              <a:ext uri="{FF2B5EF4-FFF2-40B4-BE49-F238E27FC236}">
                <a16:creationId xmlns:a16="http://schemas.microsoft.com/office/drawing/2014/main" id="{31F477A1-E914-4458-B462-D6D7E57B28FB}"/>
              </a:ext>
            </a:extLst>
          </p:cNvPr>
          <p:cNvSpPr txBox="1"/>
          <p:nvPr/>
        </p:nvSpPr>
        <p:spPr>
          <a:xfrm>
            <a:off x="9865720"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aryaworks.altervista.org/arya/it/progetto/">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797725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511D85-2832-433A-8DE1-000CEF1E5880}"/>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74F7DA75-D5EF-4020-AA88-7D449B808AE3}"/>
              </a:ext>
            </a:extLst>
          </p:cNvPr>
          <p:cNvSpPr/>
          <p:nvPr/>
        </p:nvSpPr>
        <p:spPr>
          <a:xfrm>
            <a:off x="6815137" y="858232"/>
            <a:ext cx="3829050" cy="4154984"/>
          </a:xfrm>
          <a:prstGeom prst="rect">
            <a:avLst/>
          </a:prstGeom>
        </p:spPr>
        <p:txBody>
          <a:bodyPr wrap="square">
            <a:spAutoFit/>
          </a:bodyPr>
          <a:lstStyle/>
          <a:p>
            <a:pPr lvl="0" algn="ctr"/>
            <a:r>
              <a:rPr lang="en-US" sz="2400" b="1" dirty="0">
                <a:solidFill>
                  <a:prstClr val="black"/>
                </a:solidFill>
              </a:rPr>
              <a:t>WHY?</a:t>
            </a:r>
          </a:p>
          <a:p>
            <a:pPr lvl="0" algn="ctr"/>
            <a:r>
              <a:rPr lang="en-US" sz="2400" dirty="0">
                <a:solidFill>
                  <a:prstClr val="black"/>
                </a:solidFill>
              </a:rPr>
              <a:t>• It improves your</a:t>
            </a:r>
          </a:p>
          <a:p>
            <a:pPr lvl="0" algn="ctr"/>
            <a:r>
              <a:rPr lang="en-US" sz="2400" dirty="0">
                <a:solidFill>
                  <a:prstClr val="black"/>
                </a:solidFill>
              </a:rPr>
              <a:t>Concentration.</a:t>
            </a:r>
          </a:p>
          <a:p>
            <a:pPr lvl="0" algn="ctr"/>
            <a:r>
              <a:rPr lang="en-US" sz="2400" dirty="0">
                <a:solidFill>
                  <a:prstClr val="black"/>
                </a:solidFill>
              </a:rPr>
              <a:t>• It gives you a clear,</a:t>
            </a:r>
          </a:p>
          <a:p>
            <a:pPr lvl="0" algn="ctr"/>
            <a:r>
              <a:rPr lang="en-US" sz="2400" dirty="0">
                <a:solidFill>
                  <a:prstClr val="black"/>
                </a:solidFill>
              </a:rPr>
              <a:t>calm mind.</a:t>
            </a:r>
          </a:p>
          <a:p>
            <a:pPr lvl="0" algn="ctr"/>
            <a:r>
              <a:rPr lang="en-US" sz="2400" dirty="0">
                <a:solidFill>
                  <a:prstClr val="black"/>
                </a:solidFill>
              </a:rPr>
              <a:t>• It improves your</a:t>
            </a:r>
          </a:p>
          <a:p>
            <a:pPr lvl="0" algn="ctr"/>
            <a:r>
              <a:rPr lang="en-US" sz="2400" dirty="0">
                <a:solidFill>
                  <a:prstClr val="black"/>
                </a:solidFill>
              </a:rPr>
              <a:t>breathing.</a:t>
            </a:r>
          </a:p>
          <a:p>
            <a:pPr lvl="0" algn="ctr"/>
            <a:r>
              <a:rPr lang="en-US" sz="2400" dirty="0">
                <a:solidFill>
                  <a:prstClr val="black"/>
                </a:solidFill>
              </a:rPr>
              <a:t>• It changes your perspective.</a:t>
            </a:r>
          </a:p>
          <a:p>
            <a:pPr lvl="0" algn="ctr"/>
            <a:r>
              <a:rPr lang="en-US" sz="2400" dirty="0">
                <a:solidFill>
                  <a:prstClr val="black"/>
                </a:solidFill>
              </a:rPr>
              <a:t>• It stops bottom up processing.</a:t>
            </a:r>
          </a:p>
        </p:txBody>
      </p:sp>
      <p:pic>
        <p:nvPicPr>
          <p:cNvPr id="2" name="Picture 1">
            <a:extLst>
              <a:ext uri="{FF2B5EF4-FFF2-40B4-BE49-F238E27FC236}">
                <a16:creationId xmlns:a16="http://schemas.microsoft.com/office/drawing/2014/main" id="{71F86597-CD1E-4A72-B21F-77DAB39D6C2E}"/>
              </a:ext>
            </a:extLst>
          </p:cNvPr>
          <p:cNvPicPr>
            <a:picLocks noChangeAspect="1"/>
          </p:cNvPicPr>
          <p:nvPr/>
        </p:nvPicPr>
        <p:blipFill>
          <a:blip r:embed="rId3"/>
          <a:stretch>
            <a:fillRect/>
          </a:stretch>
        </p:blipFill>
        <p:spPr>
          <a:xfrm>
            <a:off x="-360452" y="858232"/>
            <a:ext cx="7680960" cy="5448353"/>
          </a:xfrm>
          <a:prstGeom prst="ellipse">
            <a:avLst/>
          </a:prstGeom>
          <a:ln>
            <a:noFill/>
          </a:ln>
          <a:effectLst>
            <a:softEdge rad="635000"/>
          </a:effectLst>
        </p:spPr>
      </p:pic>
    </p:spTree>
    <p:extLst>
      <p:ext uri="{BB962C8B-B14F-4D97-AF65-F5344CB8AC3E}">
        <p14:creationId xmlns:p14="http://schemas.microsoft.com/office/powerpoint/2010/main" val="245220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3436-7739-495D-A4C4-C06DFEC3169B}"/>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A59239BD-8E32-4C79-9DAF-C37BFECE1EA7}"/>
              </a:ext>
            </a:extLst>
          </p:cNvPr>
          <p:cNvSpPr>
            <a:spLocks noGrp="1"/>
          </p:cNvSpPr>
          <p:nvPr>
            <p:ph sz="half" idx="2"/>
          </p:nvPr>
        </p:nvSpPr>
        <p:spPr>
          <a:xfrm>
            <a:off x="2921000" y="1371602"/>
            <a:ext cx="8928100" cy="4525963"/>
          </a:xfrm>
        </p:spPr>
        <p:txBody>
          <a:bodyPr/>
          <a:lstStyle/>
          <a:p>
            <a:pPr marL="0" indent="0" algn="ctr">
              <a:buNone/>
            </a:pPr>
            <a:r>
              <a:rPr lang="en-US" dirty="0"/>
              <a:t>Consider ways you can use the calming strategies of Physiological Sigh and Compassion-Based Practices in your own professional life. </a:t>
            </a:r>
          </a:p>
          <a:p>
            <a:pPr marL="0" indent="0" algn="ctr">
              <a:buNone/>
            </a:pPr>
            <a:r>
              <a:rPr lang="en-US" dirty="0"/>
              <a:t>When can you use these skills?</a:t>
            </a:r>
          </a:p>
          <a:p>
            <a:pPr marL="0" indent="0" algn="ctr">
              <a:buNone/>
            </a:pPr>
            <a:r>
              <a:rPr lang="en-US" dirty="0"/>
              <a:t>Who at work can you teach these skills to?</a:t>
            </a:r>
          </a:p>
          <a:p>
            <a:pPr marL="0" indent="0" algn="ctr">
              <a:buNone/>
            </a:pPr>
            <a:endParaRPr lang="en-US" dirty="0"/>
          </a:p>
        </p:txBody>
      </p:sp>
    </p:spTree>
    <p:extLst>
      <p:ext uri="{BB962C8B-B14F-4D97-AF65-F5344CB8AC3E}">
        <p14:creationId xmlns:p14="http://schemas.microsoft.com/office/powerpoint/2010/main" val="58816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83BF-60F0-4853-B6B8-AF4A3BEF8C4D}"/>
              </a:ext>
            </a:extLst>
          </p:cNvPr>
          <p:cNvSpPr>
            <a:spLocks noGrp="1"/>
          </p:cNvSpPr>
          <p:nvPr>
            <p:ph type="ctrTitle"/>
          </p:nvPr>
        </p:nvSpPr>
        <p:spPr>
          <a:xfrm>
            <a:off x="3713921" y="0"/>
            <a:ext cx="8478079" cy="766763"/>
          </a:xfrm>
        </p:spPr>
        <p:txBody>
          <a:bodyPr/>
          <a:lstStyle/>
          <a:p>
            <a:r>
              <a:rPr lang="en-US" dirty="0"/>
              <a:t>Faculty</a:t>
            </a:r>
          </a:p>
        </p:txBody>
      </p:sp>
    </p:spTree>
    <p:extLst>
      <p:ext uri="{BB962C8B-B14F-4D97-AF65-F5344CB8AC3E}">
        <p14:creationId xmlns:p14="http://schemas.microsoft.com/office/powerpoint/2010/main" val="212812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0D96-2EF7-4D80-B644-E544D0F53D42}"/>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41B4C599-1C6E-4C07-A7E1-2A6086B711A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97600" y="1962664"/>
            <a:ext cx="5384800" cy="3801035"/>
          </a:xfrm>
        </p:spPr>
      </p:pic>
      <p:sp>
        <p:nvSpPr>
          <p:cNvPr id="15" name="Content Placeholder 14">
            <a:extLst>
              <a:ext uri="{FF2B5EF4-FFF2-40B4-BE49-F238E27FC236}">
                <a16:creationId xmlns:a16="http://schemas.microsoft.com/office/drawing/2014/main" id="{38E18B82-F5AB-4B05-A9BD-7FB9A475905E}"/>
              </a:ext>
            </a:extLst>
          </p:cNvPr>
          <p:cNvSpPr>
            <a:spLocks noGrp="1"/>
          </p:cNvSpPr>
          <p:nvPr>
            <p:ph sz="half" idx="1"/>
          </p:nvPr>
        </p:nvSpPr>
        <p:spPr/>
        <p:txBody>
          <a:bodyPr/>
          <a:lstStyle/>
          <a:p>
            <a:endParaRPr lang="en-US"/>
          </a:p>
        </p:txBody>
      </p:sp>
      <p:pic>
        <p:nvPicPr>
          <p:cNvPr id="16" name="Picture 15">
            <a:extLst>
              <a:ext uri="{FF2B5EF4-FFF2-40B4-BE49-F238E27FC236}">
                <a16:creationId xmlns:a16="http://schemas.microsoft.com/office/drawing/2014/main" id="{2C3C81DA-3A84-405D-AFB2-029FE0F39821}"/>
              </a:ext>
            </a:extLst>
          </p:cNvPr>
          <p:cNvPicPr>
            <a:picLocks noChangeAspect="1"/>
          </p:cNvPicPr>
          <p:nvPr/>
        </p:nvPicPr>
        <p:blipFill>
          <a:blip r:embed="rId5"/>
          <a:stretch>
            <a:fillRect/>
          </a:stretch>
        </p:blipFill>
        <p:spPr>
          <a:xfrm>
            <a:off x="30480" y="-181710"/>
            <a:ext cx="12161520" cy="8719606"/>
          </a:xfrm>
          <a:prstGeom prst="rect">
            <a:avLst/>
          </a:prstGeom>
        </p:spPr>
      </p:pic>
    </p:spTree>
    <p:extLst>
      <p:ext uri="{BB962C8B-B14F-4D97-AF65-F5344CB8AC3E}">
        <p14:creationId xmlns:p14="http://schemas.microsoft.com/office/powerpoint/2010/main" val="140712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Shape 94">
            <a:extLst>
              <a:ext uri="{FF2B5EF4-FFF2-40B4-BE49-F238E27FC236}">
                <a16:creationId xmlns:a16="http://schemas.microsoft.com/office/drawing/2014/main" id="{7F9EDE56-465E-40CB-80E7-E0B05F323A6D}"/>
              </a:ext>
            </a:extLst>
          </p:cNvPr>
          <p:cNvSpPr/>
          <p:nvPr/>
        </p:nvSpPr>
        <p:spPr>
          <a:xfrm>
            <a:off x="841194" y="1564809"/>
            <a:ext cx="2622842" cy="2053609"/>
          </a:xfrm>
          <a:custGeom>
            <a:avLst/>
            <a:gdLst>
              <a:gd name="connsiteX0" fmla="*/ 286621 w 2738692"/>
              <a:gd name="connsiteY0" fmla="*/ 0 h 2144316"/>
              <a:gd name="connsiteX1" fmla="*/ 2738692 w 2738692"/>
              <a:gd name="connsiteY1" fmla="*/ 0 h 2144316"/>
              <a:gd name="connsiteX2" fmla="*/ 2738692 w 2738692"/>
              <a:gd name="connsiteY2" fmla="*/ 2144316 h 2144316"/>
              <a:gd name="connsiteX3" fmla="*/ 0 w 2738692"/>
              <a:gd name="connsiteY3" fmla="*/ 2144316 h 2144316"/>
              <a:gd name="connsiteX4" fmla="*/ 0 w 2738692"/>
              <a:gd name="connsiteY4" fmla="*/ 286621 h 2144316"/>
              <a:gd name="connsiteX5" fmla="*/ 286621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286621" y="0"/>
                </a:moveTo>
                <a:lnTo>
                  <a:pt x="2738692" y="0"/>
                </a:lnTo>
                <a:lnTo>
                  <a:pt x="2738692" y="2144316"/>
                </a:lnTo>
                <a:lnTo>
                  <a:pt x="0" y="2144316"/>
                </a:lnTo>
                <a:lnTo>
                  <a:pt x="0" y="286621"/>
                </a:lnTo>
                <a:cubicBezTo>
                  <a:pt x="0" y="128325"/>
                  <a:pt x="128325" y="0"/>
                  <a:pt x="286621" y="0"/>
                </a:cubicBezTo>
                <a:close/>
              </a:path>
            </a:pathLst>
          </a:custGeom>
          <a:gradFill>
            <a:gsLst>
              <a:gs pos="2700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3" name="Rectangle: Rounded Corners 2">
            <a:extLst>
              <a:ext uri="{FF2B5EF4-FFF2-40B4-BE49-F238E27FC236}">
                <a16:creationId xmlns:a16="http://schemas.microsoft.com/office/drawing/2014/main" id="{6B381800-B458-F007-1574-2B6D3883950B}"/>
              </a:ext>
            </a:extLst>
          </p:cNvPr>
          <p:cNvSpPr/>
          <p:nvPr/>
        </p:nvSpPr>
        <p:spPr>
          <a:xfrm>
            <a:off x="6858466" y="1897126"/>
            <a:ext cx="4215975" cy="3687606"/>
          </a:xfrm>
          <a:prstGeom prst="roundRect">
            <a:avLst>
              <a:gd name="adj" fmla="val 58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2" name="Title 1">
            <a:extLst>
              <a:ext uri="{FF2B5EF4-FFF2-40B4-BE49-F238E27FC236}">
                <a16:creationId xmlns:a16="http://schemas.microsoft.com/office/drawing/2014/main" id="{8EA98594-E480-4F79-8E70-B39969C944C5}"/>
              </a:ext>
            </a:extLst>
          </p:cNvPr>
          <p:cNvSpPr>
            <a:spLocks noGrp="1"/>
          </p:cNvSpPr>
          <p:nvPr>
            <p:ph type="title"/>
          </p:nvPr>
        </p:nvSpPr>
        <p:spPr/>
        <p:txBody>
          <a:bodyPr/>
          <a:lstStyle/>
          <a:p>
            <a:br>
              <a:rPr lang="en-IN" b="0" i="0">
                <a:solidFill>
                  <a:schemeClr val="tx1">
                    <a:lumMod val="85000"/>
                    <a:lumOff val="15000"/>
                  </a:schemeClr>
                </a:solidFill>
                <a:effectLst/>
              </a:rPr>
            </a:br>
            <a:r>
              <a:rPr lang="en-IN" b="0" i="0">
                <a:solidFill>
                  <a:schemeClr val="tx1">
                    <a:lumMod val="85000"/>
                    <a:lumOff val="15000"/>
                  </a:schemeClr>
                </a:solidFill>
                <a:effectLst/>
              </a:rPr>
              <a:t>                                          </a:t>
            </a:r>
            <a:r>
              <a:rPr lang="en-IN" b="1" i="0">
                <a:solidFill>
                  <a:schemeClr val="tx1">
                    <a:lumMod val="85000"/>
                    <a:lumOff val="15000"/>
                  </a:schemeClr>
                </a:solidFill>
                <a:effectLst/>
              </a:rPr>
              <a:t>Session 1 Calming</a:t>
            </a:r>
            <a:endParaRPr lang="en-IN" b="1">
              <a:solidFill>
                <a:schemeClr val="tx1">
                  <a:lumMod val="85000"/>
                  <a:lumOff val="15000"/>
                </a:schemeClr>
              </a:solidFill>
            </a:endParaRPr>
          </a:p>
        </p:txBody>
      </p:sp>
      <p:sp>
        <p:nvSpPr>
          <p:cNvPr id="29" name="TextBox 28">
            <a:extLst>
              <a:ext uri="{FF2B5EF4-FFF2-40B4-BE49-F238E27FC236}">
                <a16:creationId xmlns:a16="http://schemas.microsoft.com/office/drawing/2014/main" id="{E7AFE80D-55C9-43C5-3240-4B3BEFBC969E}"/>
              </a:ext>
            </a:extLst>
          </p:cNvPr>
          <p:cNvSpPr txBox="1"/>
          <p:nvPr/>
        </p:nvSpPr>
        <p:spPr>
          <a:xfrm>
            <a:off x="7139261" y="3618418"/>
            <a:ext cx="3921904" cy="2960361"/>
          </a:xfrm>
          <a:prstGeom prst="rect">
            <a:avLst/>
          </a:prstGeom>
          <a:noFill/>
        </p:spPr>
        <p:txBody>
          <a:bodyPr wrap="square" lIns="0" tIns="0" rIns="0" bIns="0" rtlCol="0" anchor="t">
            <a:noAutofit/>
          </a:bodyPr>
          <a:lstStyle/>
          <a:p>
            <a:pPr marL="914400" lvl="1" indent="-457200">
              <a:buFont typeface="Arial" panose="020B0604020202020204" pitchFamily="34" charset="0"/>
              <a:buChar char="•"/>
            </a:pPr>
            <a:r>
              <a:rPr lang="en-US" sz="2400"/>
              <a:t>Floodlight/Flashlight</a:t>
            </a:r>
          </a:p>
          <a:p>
            <a:pPr marL="914400" lvl="1" indent="-457200">
              <a:buFont typeface="Arial" panose="020B0604020202020204" pitchFamily="34" charset="0"/>
              <a:buChar char="•"/>
            </a:pPr>
            <a:r>
              <a:rPr lang="en-US" sz="2400"/>
              <a:t>Reflection and Application to Work</a:t>
            </a:r>
          </a:p>
        </p:txBody>
      </p:sp>
      <p:sp>
        <p:nvSpPr>
          <p:cNvPr id="30" name="TextBox 29">
            <a:extLst>
              <a:ext uri="{FF2B5EF4-FFF2-40B4-BE49-F238E27FC236}">
                <a16:creationId xmlns:a16="http://schemas.microsoft.com/office/drawing/2014/main" id="{5F0E72FF-69C0-449F-6E96-865B311A3023}"/>
              </a:ext>
            </a:extLst>
          </p:cNvPr>
          <p:cNvSpPr txBox="1"/>
          <p:nvPr/>
        </p:nvSpPr>
        <p:spPr>
          <a:xfrm>
            <a:off x="7047269" y="3004172"/>
            <a:ext cx="4105888" cy="424828"/>
          </a:xfrm>
          <a:prstGeom prst="rect">
            <a:avLst/>
          </a:prstGeom>
          <a:noFill/>
        </p:spPr>
        <p:txBody>
          <a:bodyPr wrap="square" lIns="0" tIns="0" rIns="0" bIns="0" rtlCol="0" anchor="b">
            <a:noAutofit/>
          </a:bodyPr>
          <a:lstStyle/>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endParaRPr lang="en-US" sz="2800" b="1" kern="0" dirty="0">
              <a:solidFill>
                <a:schemeClr val="accent4"/>
              </a:solidFill>
              <a:latin typeface="Arial Black" panose="020B0A04020102020204" pitchFamily="34" charset="0"/>
              <a:ea typeface="Calibri Light" charset="0"/>
              <a:cs typeface="Segoe UI" panose="020B0502040204020203" pitchFamily="34" charset="0"/>
            </a:endParaRPr>
          </a:p>
          <a:p>
            <a:pPr defTabSz="1218987"/>
            <a:r>
              <a:rPr lang="en-US" sz="2800" b="1" kern="0" dirty="0">
                <a:solidFill>
                  <a:schemeClr val="accent4"/>
                </a:solidFill>
                <a:latin typeface="Arial Black" panose="020B0A04020102020204" pitchFamily="34" charset="0"/>
                <a:ea typeface="Calibri Light" charset="0"/>
                <a:cs typeface="Segoe UI" panose="020B0502040204020203" pitchFamily="34" charset="0"/>
              </a:rPr>
              <a:t>Attention to the Positive- Balancing out Negativity</a:t>
            </a:r>
            <a:endParaRPr lang="en-US" sz="2800" b="1" dirty="0">
              <a:solidFill>
                <a:schemeClr val="accent4"/>
              </a:solidFill>
              <a:latin typeface="Arial Black" panose="020B0A04020102020204" pitchFamily="34" charset="0"/>
              <a:ea typeface="Calibri Light" charset="0"/>
              <a:cs typeface="Segoe UI" panose="020B0502040204020203" pitchFamily="34" charset="0"/>
            </a:endParaRPr>
          </a:p>
        </p:txBody>
      </p:sp>
      <p:sp>
        <p:nvSpPr>
          <p:cNvPr id="73" name="Freeform: Shape 72">
            <a:extLst>
              <a:ext uri="{FF2B5EF4-FFF2-40B4-BE49-F238E27FC236}">
                <a16:creationId xmlns:a16="http://schemas.microsoft.com/office/drawing/2014/main" id="{B9B73650-1993-346B-B9F0-B0D0DFCBB17F}"/>
              </a:ext>
            </a:extLst>
          </p:cNvPr>
          <p:cNvSpPr/>
          <p:nvPr/>
        </p:nvSpPr>
        <p:spPr>
          <a:xfrm>
            <a:off x="3804272" y="1564809"/>
            <a:ext cx="2622842" cy="2053609"/>
          </a:xfrm>
          <a:custGeom>
            <a:avLst/>
            <a:gdLst>
              <a:gd name="connsiteX0" fmla="*/ 0 w 2738692"/>
              <a:gd name="connsiteY0" fmla="*/ 0 h 2144316"/>
              <a:gd name="connsiteX1" fmla="*/ 2452071 w 2738692"/>
              <a:gd name="connsiteY1" fmla="*/ 0 h 2144316"/>
              <a:gd name="connsiteX2" fmla="*/ 2738692 w 2738692"/>
              <a:gd name="connsiteY2" fmla="*/ 286621 h 2144316"/>
              <a:gd name="connsiteX3" fmla="*/ 2738692 w 2738692"/>
              <a:gd name="connsiteY3" fmla="*/ 2144316 h 2144316"/>
              <a:gd name="connsiteX4" fmla="*/ 0 w 2738692"/>
              <a:gd name="connsiteY4" fmla="*/ 2144316 h 2144316"/>
              <a:gd name="connsiteX5" fmla="*/ 0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0" y="0"/>
                </a:moveTo>
                <a:lnTo>
                  <a:pt x="2452071" y="0"/>
                </a:lnTo>
                <a:cubicBezTo>
                  <a:pt x="2610367" y="0"/>
                  <a:pt x="2738692" y="128325"/>
                  <a:pt x="2738692" y="286621"/>
                </a:cubicBezTo>
                <a:lnTo>
                  <a:pt x="2738692" y="2144316"/>
                </a:lnTo>
                <a:lnTo>
                  <a:pt x="0" y="214431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A</a:t>
            </a:r>
          </a:p>
        </p:txBody>
      </p:sp>
      <p:sp>
        <p:nvSpPr>
          <p:cNvPr id="74" name="!!Oval 73">
            <a:extLst>
              <a:ext uri="{FF2B5EF4-FFF2-40B4-BE49-F238E27FC236}">
                <a16:creationId xmlns:a16="http://schemas.microsoft.com/office/drawing/2014/main" id="{0EBF67FB-0AA6-F7C3-2887-46847AB7BB89}"/>
              </a:ext>
            </a:extLst>
          </p:cNvPr>
          <p:cNvSpPr/>
          <p:nvPr/>
        </p:nvSpPr>
        <p:spPr>
          <a:xfrm>
            <a:off x="4516419" y="1992338"/>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6" name="Freeform: Shape 75">
            <a:extLst>
              <a:ext uri="{FF2B5EF4-FFF2-40B4-BE49-F238E27FC236}">
                <a16:creationId xmlns:a16="http://schemas.microsoft.com/office/drawing/2014/main" id="{C5C8B64F-1472-43F4-7DA8-26C6EE1D2010}"/>
              </a:ext>
            </a:extLst>
          </p:cNvPr>
          <p:cNvSpPr/>
          <p:nvPr/>
        </p:nvSpPr>
        <p:spPr>
          <a:xfrm>
            <a:off x="841194"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2144315 h 2144315"/>
              <a:gd name="connsiteX3" fmla="*/ 286621 w 2738692"/>
              <a:gd name="connsiteY3" fmla="*/ 2144315 h 2144315"/>
              <a:gd name="connsiteX4" fmla="*/ 0 w 2738692"/>
              <a:gd name="connsiteY4" fmla="*/ 1857694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2144315"/>
                </a:lnTo>
                <a:lnTo>
                  <a:pt x="286621" y="2144315"/>
                </a:lnTo>
                <a:cubicBezTo>
                  <a:pt x="128325" y="2144315"/>
                  <a:pt x="0" y="2015990"/>
                  <a:pt x="0" y="1857694"/>
                </a:cubicBezTo>
                <a:lnTo>
                  <a:pt x="0" y="0"/>
                </a:lnTo>
                <a:close/>
              </a:path>
            </a:pathLst>
          </a:custGeom>
          <a:gradFill flip="none" rotWithShape="1">
            <a:gsLst>
              <a:gs pos="31000">
                <a:schemeClr val="bg1">
                  <a:lumMod val="9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75" name="Freeform: Shape 74">
            <a:extLst>
              <a:ext uri="{FF2B5EF4-FFF2-40B4-BE49-F238E27FC236}">
                <a16:creationId xmlns:a16="http://schemas.microsoft.com/office/drawing/2014/main" id="{C2C761AA-5619-B5C4-9C88-AE97CA021DAD}"/>
              </a:ext>
            </a:extLst>
          </p:cNvPr>
          <p:cNvSpPr/>
          <p:nvPr/>
        </p:nvSpPr>
        <p:spPr>
          <a:xfrm>
            <a:off x="3804272" y="3958654"/>
            <a:ext cx="2622842" cy="2053608"/>
          </a:xfrm>
          <a:custGeom>
            <a:avLst/>
            <a:gdLst>
              <a:gd name="connsiteX0" fmla="*/ 0 w 2738692"/>
              <a:gd name="connsiteY0" fmla="*/ 0 h 2144315"/>
              <a:gd name="connsiteX1" fmla="*/ 2738692 w 2738692"/>
              <a:gd name="connsiteY1" fmla="*/ 0 h 2144315"/>
              <a:gd name="connsiteX2" fmla="*/ 2738692 w 2738692"/>
              <a:gd name="connsiteY2" fmla="*/ 1857694 h 2144315"/>
              <a:gd name="connsiteX3" fmla="*/ 2452071 w 2738692"/>
              <a:gd name="connsiteY3" fmla="*/ 2144315 h 2144315"/>
              <a:gd name="connsiteX4" fmla="*/ 0 w 2738692"/>
              <a:gd name="connsiteY4" fmla="*/ 2144315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1857694"/>
                </a:lnTo>
                <a:cubicBezTo>
                  <a:pt x="2738692" y="2015990"/>
                  <a:pt x="2610367" y="2144315"/>
                  <a:pt x="2452071" y="2144315"/>
                </a:cubicBezTo>
                <a:lnTo>
                  <a:pt x="0" y="2144315"/>
                </a:lnTo>
                <a:lnTo>
                  <a:pt x="0" y="0"/>
                </a:lnTo>
                <a:close/>
              </a:path>
            </a:pathLst>
          </a:custGeom>
          <a:gradFill flip="none" rotWithShape="1">
            <a:gsLst>
              <a:gs pos="31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 name="Arrow: Left-Right 5">
            <a:extLst>
              <a:ext uri="{FF2B5EF4-FFF2-40B4-BE49-F238E27FC236}">
                <a16:creationId xmlns:a16="http://schemas.microsoft.com/office/drawing/2014/main" id="{C3162303-4B48-C867-58DB-9381C8801F4B}"/>
              </a:ext>
            </a:extLst>
          </p:cNvPr>
          <p:cNvSpPr/>
          <p:nvPr/>
        </p:nvSpPr>
        <p:spPr>
          <a:xfrm>
            <a:off x="461903" y="3650611"/>
            <a:ext cx="6344502" cy="275848"/>
          </a:xfrm>
          <a:prstGeom prst="leftRightArrow">
            <a:avLst/>
          </a:prstGeom>
          <a:gradFill flip="none" rotWithShape="1">
            <a:gsLst>
              <a:gs pos="0">
                <a:schemeClr val="bg1">
                  <a:lumMod val="75000"/>
                </a:schemeClr>
              </a:gs>
              <a:gs pos="69000">
                <a:schemeClr val="bg1"/>
              </a:gs>
              <a:gs pos="31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8" name="Arrow: Left-Right 107">
            <a:extLst>
              <a:ext uri="{FF2B5EF4-FFF2-40B4-BE49-F238E27FC236}">
                <a16:creationId xmlns:a16="http://schemas.microsoft.com/office/drawing/2014/main" id="{3278AEC3-B9DB-25F7-2574-2FEB984B5ED9}"/>
              </a:ext>
            </a:extLst>
          </p:cNvPr>
          <p:cNvSpPr/>
          <p:nvPr/>
        </p:nvSpPr>
        <p:spPr>
          <a:xfrm rot="5400000">
            <a:off x="1031220" y="3650611"/>
            <a:ext cx="5205868" cy="275848"/>
          </a:xfrm>
          <a:prstGeom prst="leftRightArrow">
            <a:avLst/>
          </a:prstGeom>
          <a:gradFill>
            <a:gsLst>
              <a:gs pos="0">
                <a:schemeClr val="bg1">
                  <a:lumMod val="75000"/>
                </a:schemeClr>
              </a:gs>
              <a:gs pos="71000">
                <a:schemeClr val="bg1"/>
              </a:gs>
              <a:gs pos="31000">
                <a:schemeClr val="bg1"/>
              </a:gs>
              <a:gs pos="100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9" name="Oval 108">
            <a:extLst>
              <a:ext uri="{FF2B5EF4-FFF2-40B4-BE49-F238E27FC236}">
                <a16:creationId xmlns:a16="http://schemas.microsoft.com/office/drawing/2014/main" id="{C384BCEE-85EC-77D7-66CC-74623A473120}"/>
              </a:ext>
            </a:extLst>
          </p:cNvPr>
          <p:cNvSpPr/>
          <p:nvPr/>
        </p:nvSpPr>
        <p:spPr>
          <a:xfrm>
            <a:off x="2266002" y="2924944"/>
            <a:ext cx="2319454" cy="2319454"/>
          </a:xfrm>
          <a:prstGeom prst="ellipse">
            <a:avLst/>
          </a:prstGeom>
          <a:solidFill>
            <a:schemeClr val="tx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 name="Oval 8">
            <a:extLst>
              <a:ext uri="{FF2B5EF4-FFF2-40B4-BE49-F238E27FC236}">
                <a16:creationId xmlns:a16="http://schemas.microsoft.com/office/drawing/2014/main" id="{59113CB5-FA6B-C6EF-F607-1A332CD8FE76}"/>
              </a:ext>
            </a:extLst>
          </p:cNvPr>
          <p:cNvSpPr/>
          <p:nvPr/>
        </p:nvSpPr>
        <p:spPr>
          <a:xfrm>
            <a:off x="2702757" y="2846255"/>
            <a:ext cx="1851102" cy="1851102"/>
          </a:xfrm>
          <a:prstGeom prst="ellipse">
            <a:avLst/>
          </a:prstGeom>
          <a:gradFill flip="none" rotWithShape="1">
            <a:gsLst>
              <a:gs pos="27000">
                <a:schemeClr val="bg1"/>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 name="TextBox 9">
            <a:extLst>
              <a:ext uri="{FF2B5EF4-FFF2-40B4-BE49-F238E27FC236}">
                <a16:creationId xmlns:a16="http://schemas.microsoft.com/office/drawing/2014/main" id="{F5BE2682-7AF5-AE72-3F11-69056E4FEB68}"/>
              </a:ext>
            </a:extLst>
          </p:cNvPr>
          <p:cNvSpPr txBox="1"/>
          <p:nvPr/>
        </p:nvSpPr>
        <p:spPr>
          <a:xfrm>
            <a:off x="2910154" y="3501850"/>
            <a:ext cx="1436308" cy="584775"/>
          </a:xfrm>
          <a:prstGeom prst="rect">
            <a:avLst/>
          </a:prstGeom>
          <a:noFill/>
        </p:spPr>
        <p:txBody>
          <a:bodyPr wrap="square" rtlCol="0" anchor="ctr">
            <a:spAutoFit/>
          </a:bodyPr>
          <a:lstStyle/>
          <a:p>
            <a:pPr algn="ctr" defTabSz="1218987"/>
            <a:r>
              <a:rPr lang="en-IN" sz="3200" b="1">
                <a:solidFill>
                  <a:prstClr val="black">
                    <a:lumMod val="85000"/>
                    <a:lumOff val="15000"/>
                  </a:prstClr>
                </a:solidFill>
                <a:latin typeface="Segoe UI"/>
              </a:rPr>
              <a:t>CALM</a:t>
            </a:r>
            <a:endParaRPr lang="en-IN" sz="3200" b="1">
              <a:solidFill>
                <a:prstClr val="black"/>
              </a:solidFill>
              <a:latin typeface="Segoe UI"/>
            </a:endParaRPr>
          </a:p>
        </p:txBody>
      </p:sp>
      <p:sp>
        <p:nvSpPr>
          <p:cNvPr id="11" name="!!Oval 10">
            <a:extLst>
              <a:ext uri="{FF2B5EF4-FFF2-40B4-BE49-F238E27FC236}">
                <a16:creationId xmlns:a16="http://schemas.microsoft.com/office/drawing/2014/main" id="{F5FC1D08-A029-B3D9-BEBC-E804A7C59A63}"/>
              </a:ext>
            </a:extLst>
          </p:cNvPr>
          <p:cNvSpPr/>
          <p:nvPr/>
        </p:nvSpPr>
        <p:spPr>
          <a:xfrm>
            <a:off x="1553341"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3" name="Oval 122">
            <a:extLst>
              <a:ext uri="{FF2B5EF4-FFF2-40B4-BE49-F238E27FC236}">
                <a16:creationId xmlns:a16="http://schemas.microsoft.com/office/drawing/2014/main" id="{11E82709-0032-69F7-5440-B75C32C89EFD}"/>
              </a:ext>
            </a:extLst>
          </p:cNvPr>
          <p:cNvSpPr/>
          <p:nvPr/>
        </p:nvSpPr>
        <p:spPr>
          <a:xfrm>
            <a:off x="1553341" y="4386184"/>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4" name="Oval 123">
            <a:extLst>
              <a:ext uri="{FF2B5EF4-FFF2-40B4-BE49-F238E27FC236}">
                <a16:creationId xmlns:a16="http://schemas.microsoft.com/office/drawing/2014/main" id="{3D2E9B00-CF66-583C-A1B4-E39F0673C02D}"/>
              </a:ext>
            </a:extLst>
          </p:cNvPr>
          <p:cNvSpPr/>
          <p:nvPr/>
        </p:nvSpPr>
        <p:spPr>
          <a:xfrm>
            <a:off x="4516419" y="4386184"/>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Tree>
    <p:extLst>
      <p:ext uri="{BB962C8B-B14F-4D97-AF65-F5344CB8AC3E}">
        <p14:creationId xmlns:p14="http://schemas.microsoft.com/office/powerpoint/2010/main" val="1798184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3BE8F1-7A67-45E1-A34C-9B9CB9942D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665" y="113323"/>
            <a:ext cx="5165464" cy="3277351"/>
          </a:xfrm>
          <a:prstGeom prst="rect">
            <a:avLst/>
          </a:prstGeom>
        </p:spPr>
      </p:pic>
      <p:sp>
        <p:nvSpPr>
          <p:cNvPr id="7" name="TextBox 6">
            <a:extLst>
              <a:ext uri="{FF2B5EF4-FFF2-40B4-BE49-F238E27FC236}">
                <a16:creationId xmlns:a16="http://schemas.microsoft.com/office/drawing/2014/main" id="{4242ED90-4921-42F8-B7A5-59098F5B6F6C}"/>
              </a:ext>
            </a:extLst>
          </p:cNvPr>
          <p:cNvSpPr txBox="1"/>
          <p:nvPr/>
        </p:nvSpPr>
        <p:spPr>
          <a:xfrm>
            <a:off x="356794" y="6179213"/>
            <a:ext cx="2476500" cy="369332"/>
          </a:xfrm>
          <a:prstGeom prst="rect">
            <a:avLst/>
          </a:prstGeom>
          <a:noFill/>
        </p:spPr>
        <p:txBody>
          <a:bodyPr wrap="square" rtlCol="0">
            <a:spAutoFit/>
          </a:bodyPr>
          <a:lstStyle/>
          <a:p>
            <a:r>
              <a:rPr lang="en-US" sz="900" dirty="0">
                <a:hlinkClick r:id="rId4" tooltip="https://chuckbaclagon.blogspot.com/2013/12/may-light-shine.html"/>
              </a:rPr>
              <a:t>This Photo</a:t>
            </a:r>
            <a:r>
              <a:rPr lang="en-US" sz="900" dirty="0"/>
              <a:t> by Unknown Author is licensed under </a:t>
            </a:r>
            <a:r>
              <a:rPr lang="en-US" sz="900" dirty="0">
                <a:hlinkClick r:id="rId5" tooltip="https://creativecommons.org/licenses/by-nc/3.0/"/>
              </a:rPr>
              <a:t>CC BY-NC</a:t>
            </a:r>
            <a:endParaRPr lang="en-US" sz="900" dirty="0"/>
          </a:p>
        </p:txBody>
      </p:sp>
      <p:pic>
        <p:nvPicPr>
          <p:cNvPr id="9" name="Picture 8">
            <a:extLst>
              <a:ext uri="{FF2B5EF4-FFF2-40B4-BE49-F238E27FC236}">
                <a16:creationId xmlns:a16="http://schemas.microsoft.com/office/drawing/2014/main" id="{E9BC6F15-2337-4323-ABA7-1F6B7434516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096000" y="151649"/>
            <a:ext cx="5486400" cy="3135507"/>
          </a:xfrm>
          <a:prstGeom prst="rect">
            <a:avLst/>
          </a:prstGeom>
        </p:spPr>
      </p:pic>
      <p:sp>
        <p:nvSpPr>
          <p:cNvPr id="10" name="TextBox 9">
            <a:extLst>
              <a:ext uri="{FF2B5EF4-FFF2-40B4-BE49-F238E27FC236}">
                <a16:creationId xmlns:a16="http://schemas.microsoft.com/office/drawing/2014/main" id="{AB2E2625-6456-49A5-9C97-DAC62D2482AD}"/>
              </a:ext>
            </a:extLst>
          </p:cNvPr>
          <p:cNvSpPr txBox="1"/>
          <p:nvPr/>
        </p:nvSpPr>
        <p:spPr>
          <a:xfrm>
            <a:off x="4470400" y="4612640"/>
            <a:ext cx="3251200" cy="230832"/>
          </a:xfrm>
          <a:prstGeom prst="rect">
            <a:avLst/>
          </a:prstGeom>
          <a:noFill/>
        </p:spPr>
        <p:txBody>
          <a:bodyPr wrap="square" rtlCol="0">
            <a:spAutoFit/>
          </a:bodyPr>
          <a:lstStyle/>
          <a:p>
            <a:r>
              <a:rPr lang="en-US" sz="900">
                <a:hlinkClick r:id="rId7" tooltip="https://www.geograph.org.uk/photo/4935260"/>
              </a:rPr>
              <a:t>This Photo</a:t>
            </a:r>
            <a:r>
              <a:rPr lang="en-US" sz="900"/>
              <a:t> by Unknown Author is licensed under </a:t>
            </a:r>
            <a:r>
              <a:rPr lang="en-US" sz="900">
                <a:hlinkClick r:id="rId8" tooltip="https://creativecommons.org/licenses/by-sa/3.0/"/>
              </a:rPr>
              <a:t>CC BY-SA</a:t>
            </a:r>
            <a:endParaRPr lang="en-US" sz="900"/>
          </a:p>
        </p:txBody>
      </p:sp>
      <p:pic>
        <p:nvPicPr>
          <p:cNvPr id="12" name="Picture 11">
            <a:extLst>
              <a:ext uri="{FF2B5EF4-FFF2-40B4-BE49-F238E27FC236}">
                <a16:creationId xmlns:a16="http://schemas.microsoft.com/office/drawing/2014/main" id="{D3F4AF8C-5868-484F-8409-E4056604EA8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226397" y="2907566"/>
            <a:ext cx="5486400" cy="3640979"/>
          </a:xfrm>
          <a:prstGeom prst="rect">
            <a:avLst/>
          </a:prstGeom>
        </p:spPr>
      </p:pic>
    </p:spTree>
    <p:extLst>
      <p:ext uri="{BB962C8B-B14F-4D97-AF65-F5344CB8AC3E}">
        <p14:creationId xmlns:p14="http://schemas.microsoft.com/office/powerpoint/2010/main" val="197739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4">
            <a:extLst>
              <a:ext uri="{FF2B5EF4-FFF2-40B4-BE49-F238E27FC236}">
                <a16:creationId xmlns:a16="http://schemas.microsoft.com/office/drawing/2014/main" id="{8DF2B480-90DB-64B5-3F32-954D43164B9A}"/>
              </a:ext>
            </a:extLst>
          </p:cNvPr>
          <p:cNvSpPr txBox="1"/>
          <p:nvPr/>
        </p:nvSpPr>
        <p:spPr>
          <a:xfrm>
            <a:off x="8712496" y="618681"/>
            <a:ext cx="3365845" cy="4794567"/>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3600" b="1">
                <a:solidFill>
                  <a:srgbClr val="FFFFFF"/>
                </a:solidFill>
                <a:latin typeface="+mj-lt"/>
                <a:ea typeface="+mj-ea"/>
                <a:cs typeface="+mj-cs"/>
              </a:rPr>
              <a:t>Floodlight</a:t>
            </a:r>
            <a:endParaRPr lang="en-US">
              <a:cs typeface="Calibri" panose="020F0502020204030204"/>
            </a:endParaRPr>
          </a:p>
          <a:p>
            <a:pPr algn="ctr">
              <a:lnSpc>
                <a:spcPct val="90000"/>
              </a:lnSpc>
              <a:spcBef>
                <a:spcPct val="0"/>
              </a:spcBef>
              <a:spcAft>
                <a:spcPts val="600"/>
              </a:spcAft>
            </a:pPr>
            <a:r>
              <a:rPr lang="en-US" sz="3600" b="1">
                <a:solidFill>
                  <a:srgbClr val="FFFFFF"/>
                </a:solidFill>
                <a:latin typeface="+mj-lt"/>
                <a:ea typeface="+mj-ea"/>
                <a:cs typeface="+mj-cs"/>
              </a:rPr>
              <a:t>Flashlight Exercise</a:t>
            </a:r>
            <a:endParaRPr lang="en-US">
              <a:ea typeface="+mj-ea"/>
              <a:cs typeface="Calibri" panose="020F0502020204030204"/>
            </a:endParaRPr>
          </a:p>
        </p:txBody>
      </p:sp>
      <p:sp>
        <p:nvSpPr>
          <p:cNvPr id="2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ield with lights at night&#10;&#10;Description automatically generated">
            <a:extLst>
              <a:ext uri="{FF2B5EF4-FFF2-40B4-BE49-F238E27FC236}">
                <a16:creationId xmlns:a16="http://schemas.microsoft.com/office/drawing/2014/main" id="{330A77AE-E7F7-B078-E2A4-C182A65CCCF3}"/>
              </a:ext>
            </a:extLst>
          </p:cNvPr>
          <p:cNvPicPr>
            <a:picLocks noChangeAspect="1"/>
          </p:cNvPicPr>
          <p:nvPr/>
        </p:nvPicPr>
        <p:blipFill>
          <a:blip r:embed="rId3"/>
          <a:srcRect r="864"/>
          <a:stretch/>
        </p:blipFill>
        <p:spPr>
          <a:xfrm>
            <a:off x="976251" y="942538"/>
            <a:ext cx="7163222" cy="4808332"/>
          </a:xfrm>
          <a:prstGeom prst="rect">
            <a:avLst/>
          </a:prstGeom>
          <a:effectLst/>
        </p:spPr>
      </p:pic>
      <p:sp>
        <p:nvSpPr>
          <p:cNvPr id="2" name="Title 1">
            <a:extLst>
              <a:ext uri="{FF2B5EF4-FFF2-40B4-BE49-F238E27FC236}">
                <a16:creationId xmlns:a16="http://schemas.microsoft.com/office/drawing/2014/main" id="{910928B1-AE67-419E-CF81-E2B349985DA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5066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C4C0A0-F40F-4D25-87BD-1CE2F20F12BF}"/>
              </a:ext>
            </a:extLst>
          </p:cNvPr>
          <p:cNvSpPr/>
          <p:nvPr/>
        </p:nvSpPr>
        <p:spPr>
          <a:xfrm>
            <a:off x="5221116" y="1680789"/>
            <a:ext cx="4402016" cy="2554545"/>
          </a:xfrm>
          <a:prstGeom prst="rect">
            <a:avLst/>
          </a:prstGeom>
        </p:spPr>
        <p:txBody>
          <a:bodyPr wrap="square">
            <a:spAutoFit/>
          </a:bodyPr>
          <a:lstStyle/>
          <a:p>
            <a:pPr algn="ctr"/>
            <a:r>
              <a:rPr lang="en-US" sz="4000" dirty="0"/>
              <a:t>At work, when do I need to practice the flashlight/floodlight exercise?</a:t>
            </a:r>
          </a:p>
        </p:txBody>
      </p:sp>
    </p:spTree>
    <p:extLst>
      <p:ext uri="{BB962C8B-B14F-4D97-AF65-F5344CB8AC3E}">
        <p14:creationId xmlns:p14="http://schemas.microsoft.com/office/powerpoint/2010/main" val="78317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B381800-B458-F007-1574-2B6D3883950B}"/>
              </a:ext>
            </a:extLst>
          </p:cNvPr>
          <p:cNvSpPr/>
          <p:nvPr/>
        </p:nvSpPr>
        <p:spPr>
          <a:xfrm>
            <a:off x="6941651" y="1556792"/>
            <a:ext cx="4230441" cy="4303574"/>
          </a:xfrm>
          <a:prstGeom prst="roundRect">
            <a:avLst>
              <a:gd name="adj" fmla="val 58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2" name="Title 1">
            <a:extLst>
              <a:ext uri="{FF2B5EF4-FFF2-40B4-BE49-F238E27FC236}">
                <a16:creationId xmlns:a16="http://schemas.microsoft.com/office/drawing/2014/main" id="{8EA98594-E480-4F79-8E70-B39969C944C5}"/>
              </a:ext>
            </a:extLst>
          </p:cNvPr>
          <p:cNvSpPr>
            <a:spLocks noGrp="1"/>
          </p:cNvSpPr>
          <p:nvPr>
            <p:ph type="title"/>
          </p:nvPr>
        </p:nvSpPr>
        <p:spPr/>
        <p:txBody>
          <a:bodyPr/>
          <a:lstStyle/>
          <a:p>
            <a:r>
              <a:rPr lang="en-IN" b="0" i="0">
                <a:solidFill>
                  <a:schemeClr val="tx1">
                    <a:lumMod val="85000"/>
                    <a:lumOff val="15000"/>
                  </a:schemeClr>
                </a:solidFill>
                <a:effectLst/>
              </a:rPr>
              <a:t>                                                 </a:t>
            </a:r>
            <a:br>
              <a:rPr lang="en-IN" b="0" i="0">
                <a:solidFill>
                  <a:schemeClr val="tx1">
                    <a:lumMod val="85000"/>
                    <a:lumOff val="15000"/>
                  </a:schemeClr>
                </a:solidFill>
                <a:effectLst/>
              </a:rPr>
            </a:br>
            <a:r>
              <a:rPr lang="en-IN" b="0" i="0">
                <a:solidFill>
                  <a:schemeClr val="tx1">
                    <a:lumMod val="85000"/>
                    <a:lumOff val="15000"/>
                  </a:schemeClr>
                </a:solidFill>
                <a:effectLst/>
              </a:rPr>
              <a:t>                                              </a:t>
            </a:r>
            <a:r>
              <a:rPr lang="en-IN" b="1" i="0">
                <a:solidFill>
                  <a:schemeClr val="tx1">
                    <a:lumMod val="85000"/>
                    <a:lumOff val="15000"/>
                  </a:schemeClr>
                </a:solidFill>
                <a:effectLst/>
              </a:rPr>
              <a:t>Session 1 Calming</a:t>
            </a:r>
            <a:endParaRPr lang="en-IN" b="1">
              <a:solidFill>
                <a:schemeClr val="tx1">
                  <a:lumMod val="85000"/>
                  <a:lumOff val="15000"/>
                </a:schemeClr>
              </a:solidFill>
            </a:endParaRPr>
          </a:p>
        </p:txBody>
      </p:sp>
      <p:sp>
        <p:nvSpPr>
          <p:cNvPr id="29" name="TextBox 28">
            <a:extLst>
              <a:ext uri="{FF2B5EF4-FFF2-40B4-BE49-F238E27FC236}">
                <a16:creationId xmlns:a16="http://schemas.microsoft.com/office/drawing/2014/main" id="{E7AFE80D-55C9-43C5-3240-4B3BEFBC969E}"/>
              </a:ext>
            </a:extLst>
          </p:cNvPr>
          <p:cNvSpPr txBox="1"/>
          <p:nvPr/>
        </p:nvSpPr>
        <p:spPr>
          <a:xfrm>
            <a:off x="7415900" y="2576840"/>
            <a:ext cx="3447652" cy="2960361"/>
          </a:xfrm>
          <a:prstGeom prst="rect">
            <a:avLst/>
          </a:prstGeom>
          <a:noFill/>
        </p:spPr>
        <p:txBody>
          <a:bodyPr wrap="square" lIns="0" tIns="0" rIns="0" bIns="0" rtlCol="0" anchor="t">
            <a:noAutofit/>
          </a:bodyPr>
          <a:lstStyle/>
          <a:p>
            <a:pPr defTabSz="1218987">
              <a:lnSpc>
                <a:spcPct val="110000"/>
              </a:lnSpc>
            </a:pPr>
            <a:endParaRPr lang="en-US" sz="1600">
              <a:solidFill>
                <a:prstClr val="black">
                  <a:lumMod val="85000"/>
                  <a:lumOff val="15000"/>
                </a:prstClr>
              </a:solidFill>
              <a:latin typeface="Segoe UI" panose="020B0502040204020203" pitchFamily="34" charset="0"/>
              <a:ea typeface="Calibri Light" charset="0"/>
              <a:cs typeface="Segoe UI" panose="020B0502040204020203" pitchFamily="34" charset="0"/>
            </a:endParaRPr>
          </a:p>
        </p:txBody>
      </p:sp>
      <p:sp>
        <p:nvSpPr>
          <p:cNvPr id="30" name="TextBox 29">
            <a:extLst>
              <a:ext uri="{FF2B5EF4-FFF2-40B4-BE49-F238E27FC236}">
                <a16:creationId xmlns:a16="http://schemas.microsoft.com/office/drawing/2014/main" id="{5F0E72FF-69C0-449F-6E96-865B311A3023}"/>
              </a:ext>
            </a:extLst>
          </p:cNvPr>
          <p:cNvSpPr txBox="1"/>
          <p:nvPr/>
        </p:nvSpPr>
        <p:spPr>
          <a:xfrm>
            <a:off x="7415900" y="1959213"/>
            <a:ext cx="3447652" cy="441889"/>
          </a:xfrm>
          <a:prstGeom prst="rect">
            <a:avLst/>
          </a:prstGeom>
          <a:noFill/>
        </p:spPr>
        <p:txBody>
          <a:bodyPr wrap="square" lIns="0" tIns="0" rIns="0" bIns="0" rtlCol="0" anchor="b">
            <a:noAutofit/>
          </a:bodyPr>
          <a:lstStyle/>
          <a:p>
            <a:pPr defTabSz="1218987"/>
            <a:r>
              <a:rPr lang="en-US" sz="2800" b="1" kern="0">
                <a:solidFill>
                  <a:schemeClr val="accent4"/>
                </a:solidFill>
                <a:latin typeface="Arial Black" panose="020B0A04020102020204" pitchFamily="34" charset="0"/>
                <a:ea typeface="Calibri Light" charset="0"/>
                <a:cs typeface="Segoe UI" panose="020B0502040204020203" pitchFamily="34" charset="0"/>
              </a:rPr>
              <a:t>Let it Go</a:t>
            </a:r>
            <a:endParaRPr lang="en-US" sz="2800" b="1">
              <a:solidFill>
                <a:schemeClr val="accent4"/>
              </a:solidFill>
              <a:latin typeface="Arial Black" panose="020B0A04020102020204" pitchFamily="34" charset="0"/>
              <a:ea typeface="Calibri Light" charset="0"/>
              <a:cs typeface="Segoe UI" panose="020B0502040204020203" pitchFamily="34" charset="0"/>
            </a:endParaRPr>
          </a:p>
        </p:txBody>
      </p:sp>
      <p:sp>
        <p:nvSpPr>
          <p:cNvPr id="73" name="Freeform: Shape 72">
            <a:extLst>
              <a:ext uri="{FF2B5EF4-FFF2-40B4-BE49-F238E27FC236}">
                <a16:creationId xmlns:a16="http://schemas.microsoft.com/office/drawing/2014/main" id="{BF2724A5-7CE5-A34C-48C2-AC9C6753E8E9}"/>
              </a:ext>
            </a:extLst>
          </p:cNvPr>
          <p:cNvSpPr/>
          <p:nvPr/>
        </p:nvSpPr>
        <p:spPr>
          <a:xfrm>
            <a:off x="3976920" y="3686021"/>
            <a:ext cx="2622842" cy="2053608"/>
          </a:xfrm>
          <a:custGeom>
            <a:avLst/>
            <a:gdLst>
              <a:gd name="connsiteX0" fmla="*/ 0 w 2738692"/>
              <a:gd name="connsiteY0" fmla="*/ 0 h 2144315"/>
              <a:gd name="connsiteX1" fmla="*/ 2738692 w 2738692"/>
              <a:gd name="connsiteY1" fmla="*/ 0 h 2144315"/>
              <a:gd name="connsiteX2" fmla="*/ 2738692 w 2738692"/>
              <a:gd name="connsiteY2" fmla="*/ 2144315 h 2144315"/>
              <a:gd name="connsiteX3" fmla="*/ 286621 w 2738692"/>
              <a:gd name="connsiteY3" fmla="*/ 2144315 h 2144315"/>
              <a:gd name="connsiteX4" fmla="*/ 0 w 2738692"/>
              <a:gd name="connsiteY4" fmla="*/ 1857694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2144315"/>
                </a:lnTo>
                <a:lnTo>
                  <a:pt x="286621" y="2144315"/>
                </a:lnTo>
                <a:cubicBezTo>
                  <a:pt x="128325" y="2144315"/>
                  <a:pt x="0" y="2015990"/>
                  <a:pt x="0" y="1857694"/>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L</a:t>
            </a:r>
          </a:p>
        </p:txBody>
      </p:sp>
      <p:sp>
        <p:nvSpPr>
          <p:cNvPr id="74" name="!!Oval 73000">
            <a:extLst>
              <a:ext uri="{FF2B5EF4-FFF2-40B4-BE49-F238E27FC236}">
                <a16:creationId xmlns:a16="http://schemas.microsoft.com/office/drawing/2014/main" id="{044496A6-FE4E-899C-44A8-01CFA1D5D63E}"/>
              </a:ext>
            </a:extLst>
          </p:cNvPr>
          <p:cNvSpPr/>
          <p:nvPr/>
        </p:nvSpPr>
        <p:spPr>
          <a:xfrm>
            <a:off x="1553341" y="4386184"/>
            <a:ext cx="1198548" cy="11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5" name="Freeform: Shape 94">
            <a:extLst>
              <a:ext uri="{FF2B5EF4-FFF2-40B4-BE49-F238E27FC236}">
                <a16:creationId xmlns:a16="http://schemas.microsoft.com/office/drawing/2014/main" id="{7F9EDE56-465E-40CB-80E7-E0B05F323A6D}"/>
              </a:ext>
            </a:extLst>
          </p:cNvPr>
          <p:cNvSpPr/>
          <p:nvPr/>
        </p:nvSpPr>
        <p:spPr>
          <a:xfrm>
            <a:off x="564848" y="1098457"/>
            <a:ext cx="2622842" cy="2053609"/>
          </a:xfrm>
          <a:custGeom>
            <a:avLst/>
            <a:gdLst>
              <a:gd name="connsiteX0" fmla="*/ 286621 w 2738692"/>
              <a:gd name="connsiteY0" fmla="*/ 0 h 2144316"/>
              <a:gd name="connsiteX1" fmla="*/ 2738692 w 2738692"/>
              <a:gd name="connsiteY1" fmla="*/ 0 h 2144316"/>
              <a:gd name="connsiteX2" fmla="*/ 2738692 w 2738692"/>
              <a:gd name="connsiteY2" fmla="*/ 2144316 h 2144316"/>
              <a:gd name="connsiteX3" fmla="*/ 0 w 2738692"/>
              <a:gd name="connsiteY3" fmla="*/ 2144316 h 2144316"/>
              <a:gd name="connsiteX4" fmla="*/ 0 w 2738692"/>
              <a:gd name="connsiteY4" fmla="*/ 286621 h 2144316"/>
              <a:gd name="connsiteX5" fmla="*/ 286621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286621" y="0"/>
                </a:moveTo>
                <a:lnTo>
                  <a:pt x="2738692" y="0"/>
                </a:lnTo>
                <a:lnTo>
                  <a:pt x="2738692" y="2144316"/>
                </a:lnTo>
                <a:lnTo>
                  <a:pt x="0" y="2144316"/>
                </a:lnTo>
                <a:lnTo>
                  <a:pt x="0" y="286621"/>
                </a:lnTo>
                <a:cubicBezTo>
                  <a:pt x="0" y="128325"/>
                  <a:pt x="128325" y="0"/>
                  <a:pt x="286621" y="0"/>
                </a:cubicBezTo>
                <a:close/>
              </a:path>
            </a:pathLst>
          </a:custGeom>
          <a:gradFill>
            <a:gsLst>
              <a:gs pos="2700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87" name="Freeform: Shape 86">
            <a:extLst>
              <a:ext uri="{FF2B5EF4-FFF2-40B4-BE49-F238E27FC236}">
                <a16:creationId xmlns:a16="http://schemas.microsoft.com/office/drawing/2014/main" id="{9C46DFCF-A4CC-3A03-755C-EB45EC5B5EFA}"/>
              </a:ext>
            </a:extLst>
          </p:cNvPr>
          <p:cNvSpPr/>
          <p:nvPr/>
        </p:nvSpPr>
        <p:spPr>
          <a:xfrm>
            <a:off x="3888356" y="1176538"/>
            <a:ext cx="2622842" cy="2053609"/>
          </a:xfrm>
          <a:custGeom>
            <a:avLst/>
            <a:gdLst>
              <a:gd name="connsiteX0" fmla="*/ 0 w 2738692"/>
              <a:gd name="connsiteY0" fmla="*/ 0 h 2144316"/>
              <a:gd name="connsiteX1" fmla="*/ 2452071 w 2738692"/>
              <a:gd name="connsiteY1" fmla="*/ 0 h 2144316"/>
              <a:gd name="connsiteX2" fmla="*/ 2738692 w 2738692"/>
              <a:gd name="connsiteY2" fmla="*/ 286621 h 2144316"/>
              <a:gd name="connsiteX3" fmla="*/ 2738692 w 2738692"/>
              <a:gd name="connsiteY3" fmla="*/ 2144316 h 2144316"/>
              <a:gd name="connsiteX4" fmla="*/ 0 w 2738692"/>
              <a:gd name="connsiteY4" fmla="*/ 2144316 h 2144316"/>
              <a:gd name="connsiteX5" fmla="*/ 0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0" y="0"/>
                </a:moveTo>
                <a:lnTo>
                  <a:pt x="2452071" y="0"/>
                </a:lnTo>
                <a:cubicBezTo>
                  <a:pt x="2610367" y="0"/>
                  <a:pt x="2738692" y="128325"/>
                  <a:pt x="2738692" y="286621"/>
                </a:cubicBezTo>
                <a:lnTo>
                  <a:pt x="2738692" y="2144316"/>
                </a:lnTo>
                <a:lnTo>
                  <a:pt x="0" y="2144316"/>
                </a:lnTo>
                <a:lnTo>
                  <a:pt x="0" y="0"/>
                </a:lnTo>
                <a:close/>
              </a:path>
            </a:pathLst>
          </a:custGeom>
          <a:gradFill flip="none" rotWithShape="1">
            <a:gsLst>
              <a:gs pos="32000">
                <a:schemeClr val="bg1">
                  <a:lumMod val="95000"/>
                </a:schemeClr>
              </a:gs>
              <a:gs pos="10000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75" name="Freeform: Shape 74">
            <a:extLst>
              <a:ext uri="{FF2B5EF4-FFF2-40B4-BE49-F238E27FC236}">
                <a16:creationId xmlns:a16="http://schemas.microsoft.com/office/drawing/2014/main" id="{C2C761AA-5619-B5C4-9C88-AE97CA021DAD}"/>
              </a:ext>
            </a:extLst>
          </p:cNvPr>
          <p:cNvSpPr/>
          <p:nvPr/>
        </p:nvSpPr>
        <p:spPr>
          <a:xfrm>
            <a:off x="544871" y="3619494"/>
            <a:ext cx="2622842" cy="2053608"/>
          </a:xfrm>
          <a:custGeom>
            <a:avLst/>
            <a:gdLst>
              <a:gd name="connsiteX0" fmla="*/ 0 w 2738692"/>
              <a:gd name="connsiteY0" fmla="*/ 0 h 2144315"/>
              <a:gd name="connsiteX1" fmla="*/ 2738692 w 2738692"/>
              <a:gd name="connsiteY1" fmla="*/ 0 h 2144315"/>
              <a:gd name="connsiteX2" fmla="*/ 2738692 w 2738692"/>
              <a:gd name="connsiteY2" fmla="*/ 1857694 h 2144315"/>
              <a:gd name="connsiteX3" fmla="*/ 2452071 w 2738692"/>
              <a:gd name="connsiteY3" fmla="*/ 2144315 h 2144315"/>
              <a:gd name="connsiteX4" fmla="*/ 0 w 2738692"/>
              <a:gd name="connsiteY4" fmla="*/ 2144315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1857694"/>
                </a:lnTo>
                <a:cubicBezTo>
                  <a:pt x="2738692" y="2015990"/>
                  <a:pt x="2610367" y="2144315"/>
                  <a:pt x="2452071" y="2144315"/>
                </a:cubicBezTo>
                <a:lnTo>
                  <a:pt x="0" y="2144315"/>
                </a:lnTo>
                <a:lnTo>
                  <a:pt x="0" y="0"/>
                </a:lnTo>
                <a:close/>
              </a:path>
            </a:pathLst>
          </a:custGeom>
          <a:gradFill flip="none" rotWithShape="1">
            <a:gsLst>
              <a:gs pos="31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 name="Arrow: Left-Right 5">
            <a:extLst>
              <a:ext uri="{FF2B5EF4-FFF2-40B4-BE49-F238E27FC236}">
                <a16:creationId xmlns:a16="http://schemas.microsoft.com/office/drawing/2014/main" id="{C3162303-4B48-C867-58DB-9381C8801F4B}"/>
              </a:ext>
            </a:extLst>
          </p:cNvPr>
          <p:cNvSpPr/>
          <p:nvPr/>
        </p:nvSpPr>
        <p:spPr>
          <a:xfrm>
            <a:off x="421036" y="3309776"/>
            <a:ext cx="6344502" cy="275848"/>
          </a:xfrm>
          <a:prstGeom prst="leftRightArrow">
            <a:avLst/>
          </a:prstGeom>
          <a:gradFill flip="none" rotWithShape="1">
            <a:gsLst>
              <a:gs pos="0">
                <a:schemeClr val="bg1">
                  <a:lumMod val="75000"/>
                </a:schemeClr>
              </a:gs>
              <a:gs pos="69000">
                <a:schemeClr val="bg1"/>
              </a:gs>
              <a:gs pos="31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8" name="Arrow: Left-Right 107">
            <a:extLst>
              <a:ext uri="{FF2B5EF4-FFF2-40B4-BE49-F238E27FC236}">
                <a16:creationId xmlns:a16="http://schemas.microsoft.com/office/drawing/2014/main" id="{3278AEC3-B9DB-25F7-2574-2FEB984B5ED9}"/>
              </a:ext>
            </a:extLst>
          </p:cNvPr>
          <p:cNvSpPr/>
          <p:nvPr/>
        </p:nvSpPr>
        <p:spPr>
          <a:xfrm rot="5400000">
            <a:off x="1051204" y="3262613"/>
            <a:ext cx="5205868" cy="275848"/>
          </a:xfrm>
          <a:prstGeom prst="leftRightArrow">
            <a:avLst/>
          </a:prstGeom>
          <a:gradFill>
            <a:gsLst>
              <a:gs pos="0">
                <a:schemeClr val="bg1">
                  <a:lumMod val="75000"/>
                </a:schemeClr>
              </a:gs>
              <a:gs pos="71000">
                <a:schemeClr val="bg1"/>
              </a:gs>
              <a:gs pos="31000">
                <a:schemeClr val="bg1"/>
              </a:gs>
              <a:gs pos="100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9" name="Oval 108">
            <a:extLst>
              <a:ext uri="{FF2B5EF4-FFF2-40B4-BE49-F238E27FC236}">
                <a16:creationId xmlns:a16="http://schemas.microsoft.com/office/drawing/2014/main" id="{C384BCEE-85EC-77D7-66CC-74623A473120}"/>
              </a:ext>
            </a:extLst>
          </p:cNvPr>
          <p:cNvSpPr/>
          <p:nvPr/>
        </p:nvSpPr>
        <p:spPr>
          <a:xfrm>
            <a:off x="2266002" y="2924944"/>
            <a:ext cx="2319454" cy="2319454"/>
          </a:xfrm>
          <a:prstGeom prst="ellipse">
            <a:avLst/>
          </a:prstGeom>
          <a:solidFill>
            <a:schemeClr val="tx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 name="Oval 8">
            <a:extLst>
              <a:ext uri="{FF2B5EF4-FFF2-40B4-BE49-F238E27FC236}">
                <a16:creationId xmlns:a16="http://schemas.microsoft.com/office/drawing/2014/main" id="{59113CB5-FA6B-C6EF-F607-1A332CD8FE76}"/>
              </a:ext>
            </a:extLst>
          </p:cNvPr>
          <p:cNvSpPr/>
          <p:nvPr/>
        </p:nvSpPr>
        <p:spPr>
          <a:xfrm>
            <a:off x="2685582" y="2553869"/>
            <a:ext cx="1851102" cy="1851102"/>
          </a:xfrm>
          <a:prstGeom prst="ellipse">
            <a:avLst/>
          </a:prstGeom>
          <a:gradFill flip="none" rotWithShape="1">
            <a:gsLst>
              <a:gs pos="27000">
                <a:schemeClr val="bg1"/>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 name="TextBox 9">
            <a:extLst>
              <a:ext uri="{FF2B5EF4-FFF2-40B4-BE49-F238E27FC236}">
                <a16:creationId xmlns:a16="http://schemas.microsoft.com/office/drawing/2014/main" id="{F5BE2682-7AF5-AE72-3F11-69056E4FEB68}"/>
              </a:ext>
            </a:extLst>
          </p:cNvPr>
          <p:cNvSpPr txBox="1"/>
          <p:nvPr/>
        </p:nvSpPr>
        <p:spPr>
          <a:xfrm>
            <a:off x="2922690" y="3108150"/>
            <a:ext cx="1342492" cy="584775"/>
          </a:xfrm>
          <a:prstGeom prst="rect">
            <a:avLst/>
          </a:prstGeom>
          <a:noFill/>
        </p:spPr>
        <p:txBody>
          <a:bodyPr wrap="square" rtlCol="0" anchor="ctr">
            <a:spAutoFit/>
          </a:bodyPr>
          <a:lstStyle/>
          <a:p>
            <a:pPr algn="ctr" defTabSz="1218987"/>
            <a:r>
              <a:rPr lang="en-IN" sz="3200" b="1">
                <a:solidFill>
                  <a:prstClr val="black">
                    <a:lumMod val="85000"/>
                    <a:lumOff val="15000"/>
                  </a:prstClr>
                </a:solidFill>
                <a:latin typeface="Segoe UI"/>
              </a:rPr>
              <a:t>CALM</a:t>
            </a:r>
            <a:endParaRPr lang="en-IN" sz="3200" b="1">
              <a:solidFill>
                <a:prstClr val="black"/>
              </a:solidFill>
              <a:latin typeface="Segoe UI"/>
            </a:endParaRPr>
          </a:p>
        </p:txBody>
      </p:sp>
      <p:sp>
        <p:nvSpPr>
          <p:cNvPr id="11" name="!!Oval 10">
            <a:extLst>
              <a:ext uri="{FF2B5EF4-FFF2-40B4-BE49-F238E27FC236}">
                <a16:creationId xmlns:a16="http://schemas.microsoft.com/office/drawing/2014/main" id="{F5FC1D08-A029-B3D9-BEBC-E804A7C59A63}"/>
              </a:ext>
            </a:extLst>
          </p:cNvPr>
          <p:cNvSpPr/>
          <p:nvPr/>
        </p:nvSpPr>
        <p:spPr>
          <a:xfrm>
            <a:off x="1553341"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2" name="!!Oval 121">
            <a:extLst>
              <a:ext uri="{FF2B5EF4-FFF2-40B4-BE49-F238E27FC236}">
                <a16:creationId xmlns:a16="http://schemas.microsoft.com/office/drawing/2014/main" id="{28B71F33-9CC8-D14F-AE26-B7C89F46C738}"/>
              </a:ext>
            </a:extLst>
          </p:cNvPr>
          <p:cNvSpPr/>
          <p:nvPr/>
        </p:nvSpPr>
        <p:spPr>
          <a:xfrm>
            <a:off x="4516419"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4" name="Oval 123">
            <a:extLst>
              <a:ext uri="{FF2B5EF4-FFF2-40B4-BE49-F238E27FC236}">
                <a16:creationId xmlns:a16="http://schemas.microsoft.com/office/drawing/2014/main" id="{3D2E9B00-CF66-583C-A1B4-E39F0673C02D}"/>
              </a:ext>
            </a:extLst>
          </p:cNvPr>
          <p:cNvSpPr/>
          <p:nvPr/>
        </p:nvSpPr>
        <p:spPr>
          <a:xfrm>
            <a:off x="4516419" y="4386184"/>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pic>
        <p:nvPicPr>
          <p:cNvPr id="4" name="Picture 3">
            <a:extLst>
              <a:ext uri="{FF2B5EF4-FFF2-40B4-BE49-F238E27FC236}">
                <a16:creationId xmlns:a16="http://schemas.microsoft.com/office/drawing/2014/main" id="{BFC5CEC9-3533-40C4-AD15-3D1C4CFDCA7C}"/>
              </a:ext>
            </a:extLst>
          </p:cNvPr>
          <p:cNvPicPr>
            <a:picLocks noChangeAspect="1"/>
          </p:cNvPicPr>
          <p:nvPr/>
        </p:nvPicPr>
        <p:blipFill>
          <a:blip r:embed="rId3"/>
          <a:stretch>
            <a:fillRect/>
          </a:stretch>
        </p:blipFill>
        <p:spPr>
          <a:xfrm>
            <a:off x="7063673" y="2846255"/>
            <a:ext cx="4108419" cy="2387094"/>
          </a:xfrm>
          <a:prstGeom prst="rect">
            <a:avLst/>
          </a:prstGeom>
        </p:spPr>
      </p:pic>
      <p:sp>
        <p:nvSpPr>
          <p:cNvPr id="76" name="TextBox 75">
            <a:extLst>
              <a:ext uri="{FF2B5EF4-FFF2-40B4-BE49-F238E27FC236}">
                <a16:creationId xmlns:a16="http://schemas.microsoft.com/office/drawing/2014/main" id="{9A0E5769-1DD9-47A1-86DC-D4CBD03E21BF}"/>
              </a:ext>
            </a:extLst>
          </p:cNvPr>
          <p:cNvSpPr txBox="1"/>
          <p:nvPr/>
        </p:nvSpPr>
        <p:spPr>
          <a:xfrm>
            <a:off x="7063673" y="5214035"/>
            <a:ext cx="4032831" cy="646331"/>
          </a:xfrm>
          <a:prstGeom prst="rect">
            <a:avLst/>
          </a:prstGeom>
          <a:noFill/>
        </p:spPr>
        <p:txBody>
          <a:bodyPr wrap="square" rtlCol="0">
            <a:spAutoFit/>
          </a:bodyPr>
          <a:lstStyle/>
          <a:p>
            <a:pPr algn="ctr"/>
            <a:r>
              <a:rPr lang="en-US" b="1"/>
              <a:t>You are not your thoughts. </a:t>
            </a:r>
          </a:p>
          <a:p>
            <a:pPr algn="ctr"/>
            <a:r>
              <a:rPr lang="en-US" b="1"/>
              <a:t>Your thoughts are not you.</a:t>
            </a:r>
          </a:p>
        </p:txBody>
      </p:sp>
    </p:spTree>
    <p:extLst>
      <p:ext uri="{BB962C8B-B14F-4D97-AF65-F5344CB8AC3E}">
        <p14:creationId xmlns:p14="http://schemas.microsoft.com/office/powerpoint/2010/main" val="39389834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aves on a Stream">
            <a:hlinkClick r:id="" action="ppaction://media"/>
            <a:extLst>
              <a:ext uri="{FF2B5EF4-FFF2-40B4-BE49-F238E27FC236}">
                <a16:creationId xmlns:a16="http://schemas.microsoft.com/office/drawing/2014/main" id="{666B8924-E885-3850-2465-93FFCB717024}"/>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8078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1208-554B-8860-9D6C-8878EB2C612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72D1666-F0A5-8773-B9B9-D5ACBF49B065}"/>
              </a:ext>
            </a:extLst>
          </p:cNvPr>
          <p:cNvPicPr>
            <a:picLocks noChangeAspect="1"/>
          </p:cNvPicPr>
          <p:nvPr/>
        </p:nvPicPr>
        <p:blipFill>
          <a:blip r:embed="rId3"/>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D5185D1-36AF-CC48-1640-E5027BEAFFE1}"/>
              </a:ext>
            </a:extLst>
          </p:cNvPr>
          <p:cNvSpPr/>
          <p:nvPr/>
        </p:nvSpPr>
        <p:spPr>
          <a:xfrm>
            <a:off x="4069976" y="1129553"/>
            <a:ext cx="7333130"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What do you need to let go of at work?</a:t>
            </a:r>
          </a:p>
        </p:txBody>
      </p:sp>
    </p:spTree>
    <p:extLst>
      <p:ext uri="{BB962C8B-B14F-4D97-AF65-F5344CB8AC3E}">
        <p14:creationId xmlns:p14="http://schemas.microsoft.com/office/powerpoint/2010/main" val="2794258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C5C8B64F-1472-43F4-7DA8-26C6EE1D2010}"/>
              </a:ext>
            </a:extLst>
          </p:cNvPr>
          <p:cNvSpPr/>
          <p:nvPr/>
        </p:nvSpPr>
        <p:spPr>
          <a:xfrm>
            <a:off x="4061541" y="4123396"/>
            <a:ext cx="2622842" cy="2053608"/>
          </a:xfrm>
          <a:custGeom>
            <a:avLst/>
            <a:gdLst>
              <a:gd name="connsiteX0" fmla="*/ 0 w 2738692"/>
              <a:gd name="connsiteY0" fmla="*/ 0 h 2144315"/>
              <a:gd name="connsiteX1" fmla="*/ 2738692 w 2738692"/>
              <a:gd name="connsiteY1" fmla="*/ 0 h 2144315"/>
              <a:gd name="connsiteX2" fmla="*/ 2738692 w 2738692"/>
              <a:gd name="connsiteY2" fmla="*/ 2144315 h 2144315"/>
              <a:gd name="connsiteX3" fmla="*/ 286621 w 2738692"/>
              <a:gd name="connsiteY3" fmla="*/ 2144315 h 2144315"/>
              <a:gd name="connsiteX4" fmla="*/ 0 w 2738692"/>
              <a:gd name="connsiteY4" fmla="*/ 1857694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2144315"/>
                </a:lnTo>
                <a:lnTo>
                  <a:pt x="286621" y="2144315"/>
                </a:lnTo>
                <a:cubicBezTo>
                  <a:pt x="128325" y="2144315"/>
                  <a:pt x="0" y="2015990"/>
                  <a:pt x="0" y="1857694"/>
                </a:cubicBezTo>
                <a:lnTo>
                  <a:pt x="0" y="0"/>
                </a:lnTo>
                <a:close/>
              </a:path>
            </a:pathLst>
          </a:custGeom>
          <a:gradFill flip="none" rotWithShape="1">
            <a:gsLst>
              <a:gs pos="31000">
                <a:schemeClr val="bg1">
                  <a:lumMod val="9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3" name="Rectangle: Rounded Corners 2">
            <a:extLst>
              <a:ext uri="{FF2B5EF4-FFF2-40B4-BE49-F238E27FC236}">
                <a16:creationId xmlns:a16="http://schemas.microsoft.com/office/drawing/2014/main" id="{6B381800-B458-F007-1574-2B6D3883950B}"/>
              </a:ext>
            </a:extLst>
          </p:cNvPr>
          <p:cNvSpPr/>
          <p:nvPr/>
        </p:nvSpPr>
        <p:spPr>
          <a:xfrm>
            <a:off x="6941651" y="1556792"/>
            <a:ext cx="4396153" cy="4464496"/>
          </a:xfrm>
          <a:prstGeom prst="roundRect">
            <a:avLst>
              <a:gd name="adj" fmla="val 58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2" name="Title 1">
            <a:extLst>
              <a:ext uri="{FF2B5EF4-FFF2-40B4-BE49-F238E27FC236}">
                <a16:creationId xmlns:a16="http://schemas.microsoft.com/office/drawing/2014/main" id="{8EA98594-E480-4F79-8E70-B39969C944C5}"/>
              </a:ext>
            </a:extLst>
          </p:cNvPr>
          <p:cNvSpPr>
            <a:spLocks noGrp="1"/>
          </p:cNvSpPr>
          <p:nvPr>
            <p:ph type="title"/>
          </p:nvPr>
        </p:nvSpPr>
        <p:spPr/>
        <p:txBody>
          <a:bodyPr/>
          <a:lstStyle/>
          <a:p>
            <a:r>
              <a:rPr lang="en-IN" b="0" i="0">
                <a:solidFill>
                  <a:schemeClr val="tx1">
                    <a:lumMod val="85000"/>
                    <a:lumOff val="15000"/>
                  </a:schemeClr>
                </a:solidFill>
                <a:effectLst/>
              </a:rPr>
              <a:t>    </a:t>
            </a:r>
            <a:br>
              <a:rPr lang="en-IN" b="0" i="0">
                <a:solidFill>
                  <a:schemeClr val="tx1">
                    <a:lumMod val="85000"/>
                    <a:lumOff val="15000"/>
                  </a:schemeClr>
                </a:solidFill>
                <a:effectLst/>
              </a:rPr>
            </a:br>
            <a:endParaRPr lang="en-IN" b="1">
              <a:solidFill>
                <a:schemeClr val="tx1">
                  <a:lumMod val="85000"/>
                  <a:lumOff val="15000"/>
                </a:schemeClr>
              </a:solidFill>
            </a:endParaRPr>
          </a:p>
        </p:txBody>
      </p:sp>
      <p:sp>
        <p:nvSpPr>
          <p:cNvPr id="29" name="TextBox 28">
            <a:extLst>
              <a:ext uri="{FF2B5EF4-FFF2-40B4-BE49-F238E27FC236}">
                <a16:creationId xmlns:a16="http://schemas.microsoft.com/office/drawing/2014/main" id="{E7AFE80D-55C9-43C5-3240-4B3BEFBC969E}"/>
              </a:ext>
            </a:extLst>
          </p:cNvPr>
          <p:cNvSpPr txBox="1"/>
          <p:nvPr/>
        </p:nvSpPr>
        <p:spPr>
          <a:xfrm>
            <a:off x="7415900" y="2576840"/>
            <a:ext cx="3447652" cy="2960361"/>
          </a:xfrm>
          <a:prstGeom prst="rect">
            <a:avLst/>
          </a:prstGeom>
          <a:noFill/>
        </p:spPr>
        <p:txBody>
          <a:bodyPr wrap="square" lIns="0" tIns="0" rIns="0" bIns="0" rtlCol="0" anchor="t">
            <a:noAutofit/>
          </a:bodyPr>
          <a:lstStyle/>
          <a:p>
            <a:pPr defTabSz="1218987">
              <a:lnSpc>
                <a:spcPct val="110000"/>
              </a:lnSpc>
            </a:pPr>
            <a:endParaRPr lang="en-US" sz="1600">
              <a:solidFill>
                <a:prstClr val="black">
                  <a:lumMod val="85000"/>
                  <a:lumOff val="15000"/>
                </a:prstClr>
              </a:solidFill>
              <a:latin typeface="Segoe UI" panose="020B0502040204020203" pitchFamily="34" charset="0"/>
              <a:ea typeface="Calibri Light" charset="0"/>
              <a:cs typeface="Segoe UI" panose="020B0502040204020203" pitchFamily="34" charset="0"/>
            </a:endParaRPr>
          </a:p>
        </p:txBody>
      </p:sp>
      <p:sp>
        <p:nvSpPr>
          <p:cNvPr id="30" name="TextBox 29">
            <a:extLst>
              <a:ext uri="{FF2B5EF4-FFF2-40B4-BE49-F238E27FC236}">
                <a16:creationId xmlns:a16="http://schemas.microsoft.com/office/drawing/2014/main" id="{5F0E72FF-69C0-449F-6E96-865B311A3023}"/>
              </a:ext>
            </a:extLst>
          </p:cNvPr>
          <p:cNvSpPr txBox="1"/>
          <p:nvPr/>
        </p:nvSpPr>
        <p:spPr>
          <a:xfrm>
            <a:off x="7415900" y="2285636"/>
            <a:ext cx="3447652" cy="441889"/>
          </a:xfrm>
          <a:prstGeom prst="rect">
            <a:avLst/>
          </a:prstGeom>
          <a:noFill/>
        </p:spPr>
        <p:txBody>
          <a:bodyPr wrap="square" lIns="0" tIns="0" rIns="0" bIns="0" rtlCol="0" anchor="b">
            <a:noAutofit/>
          </a:bodyPr>
          <a:lstStyle/>
          <a:p>
            <a:pPr defTabSz="1218987"/>
            <a:r>
              <a:rPr lang="en-US" sz="2800" b="1" kern="0">
                <a:solidFill>
                  <a:schemeClr val="accent4"/>
                </a:solidFill>
                <a:latin typeface="Arial Black" panose="020B0A04020102020204" pitchFamily="34" charset="0"/>
                <a:ea typeface="Calibri Light" charset="0"/>
                <a:cs typeface="Segoe UI" panose="020B0502040204020203" pitchFamily="34" charset="0"/>
              </a:rPr>
              <a:t>Make a Work Connection</a:t>
            </a:r>
            <a:endParaRPr lang="en-US" sz="2800" b="1">
              <a:solidFill>
                <a:schemeClr val="accent4"/>
              </a:solidFill>
              <a:latin typeface="Arial Black" panose="020B0A04020102020204" pitchFamily="34" charset="0"/>
              <a:ea typeface="Calibri Light" charset="0"/>
              <a:cs typeface="Segoe UI" panose="020B0502040204020203" pitchFamily="34" charset="0"/>
            </a:endParaRPr>
          </a:p>
        </p:txBody>
      </p:sp>
      <p:sp>
        <p:nvSpPr>
          <p:cNvPr id="73" name="Freeform: Shape 72">
            <a:extLst>
              <a:ext uri="{FF2B5EF4-FFF2-40B4-BE49-F238E27FC236}">
                <a16:creationId xmlns:a16="http://schemas.microsoft.com/office/drawing/2014/main" id="{3DD47095-C345-FDF8-F241-715FF4065EEB}"/>
              </a:ext>
            </a:extLst>
          </p:cNvPr>
          <p:cNvSpPr/>
          <p:nvPr/>
        </p:nvSpPr>
        <p:spPr>
          <a:xfrm flipH="1">
            <a:off x="635229" y="4056002"/>
            <a:ext cx="3024553" cy="2053608"/>
          </a:xfrm>
          <a:custGeom>
            <a:avLst/>
            <a:gdLst>
              <a:gd name="connsiteX0" fmla="*/ 0 w 2738692"/>
              <a:gd name="connsiteY0" fmla="*/ 0 h 2144315"/>
              <a:gd name="connsiteX1" fmla="*/ 2738692 w 2738692"/>
              <a:gd name="connsiteY1" fmla="*/ 0 h 2144315"/>
              <a:gd name="connsiteX2" fmla="*/ 2738692 w 2738692"/>
              <a:gd name="connsiteY2" fmla="*/ 1857694 h 2144315"/>
              <a:gd name="connsiteX3" fmla="*/ 2452071 w 2738692"/>
              <a:gd name="connsiteY3" fmla="*/ 2144315 h 2144315"/>
              <a:gd name="connsiteX4" fmla="*/ 0 w 2738692"/>
              <a:gd name="connsiteY4" fmla="*/ 2144315 h 2144315"/>
              <a:gd name="connsiteX5" fmla="*/ 0 w 2738692"/>
              <a:gd name="connsiteY5" fmla="*/ 0 h 21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5">
                <a:moveTo>
                  <a:pt x="0" y="0"/>
                </a:moveTo>
                <a:lnTo>
                  <a:pt x="2738692" y="0"/>
                </a:lnTo>
                <a:lnTo>
                  <a:pt x="2738692" y="1857694"/>
                </a:lnTo>
                <a:cubicBezTo>
                  <a:pt x="2738692" y="2015990"/>
                  <a:pt x="2610367" y="2144315"/>
                  <a:pt x="2452071" y="2144315"/>
                </a:cubicBezTo>
                <a:lnTo>
                  <a:pt x="0" y="2144315"/>
                </a:lnTo>
                <a:lnTo>
                  <a:pt x="0" y="0"/>
                </a:lnTo>
                <a:close/>
              </a:path>
            </a:pathLst>
          </a:custGeom>
          <a:gradFill flip="none" rotWithShape="1">
            <a:gsLst>
              <a:gs pos="31000">
                <a:schemeClr val="accent4"/>
              </a:gs>
              <a:gs pos="100000">
                <a:schemeClr val="accent4">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6000">
                <a:solidFill>
                  <a:prstClr val="white"/>
                </a:solidFill>
                <a:latin typeface="Bahnschrift SemiBold" panose="020B0502040204020203" pitchFamily="34" charset="0"/>
              </a:rPr>
              <a:t>M</a:t>
            </a:r>
          </a:p>
        </p:txBody>
      </p:sp>
      <p:sp>
        <p:nvSpPr>
          <p:cNvPr id="74" name="!!Oval 1200">
            <a:extLst>
              <a:ext uri="{FF2B5EF4-FFF2-40B4-BE49-F238E27FC236}">
                <a16:creationId xmlns:a16="http://schemas.microsoft.com/office/drawing/2014/main" id="{06006987-529C-05A7-A6C5-B39C558F454C}"/>
              </a:ext>
            </a:extLst>
          </p:cNvPr>
          <p:cNvSpPr/>
          <p:nvPr/>
        </p:nvSpPr>
        <p:spPr>
          <a:xfrm>
            <a:off x="4567504" y="4386184"/>
            <a:ext cx="1198548" cy="11985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5" name="Freeform: Shape 94">
            <a:extLst>
              <a:ext uri="{FF2B5EF4-FFF2-40B4-BE49-F238E27FC236}">
                <a16:creationId xmlns:a16="http://schemas.microsoft.com/office/drawing/2014/main" id="{7F9EDE56-465E-40CB-80E7-E0B05F323A6D}"/>
              </a:ext>
            </a:extLst>
          </p:cNvPr>
          <p:cNvSpPr/>
          <p:nvPr/>
        </p:nvSpPr>
        <p:spPr>
          <a:xfrm>
            <a:off x="841194" y="1564809"/>
            <a:ext cx="2622842" cy="2053609"/>
          </a:xfrm>
          <a:custGeom>
            <a:avLst/>
            <a:gdLst>
              <a:gd name="connsiteX0" fmla="*/ 286621 w 2738692"/>
              <a:gd name="connsiteY0" fmla="*/ 0 h 2144316"/>
              <a:gd name="connsiteX1" fmla="*/ 2738692 w 2738692"/>
              <a:gd name="connsiteY1" fmla="*/ 0 h 2144316"/>
              <a:gd name="connsiteX2" fmla="*/ 2738692 w 2738692"/>
              <a:gd name="connsiteY2" fmla="*/ 2144316 h 2144316"/>
              <a:gd name="connsiteX3" fmla="*/ 0 w 2738692"/>
              <a:gd name="connsiteY3" fmla="*/ 2144316 h 2144316"/>
              <a:gd name="connsiteX4" fmla="*/ 0 w 2738692"/>
              <a:gd name="connsiteY4" fmla="*/ 286621 h 2144316"/>
              <a:gd name="connsiteX5" fmla="*/ 286621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286621" y="0"/>
                </a:moveTo>
                <a:lnTo>
                  <a:pt x="2738692" y="0"/>
                </a:lnTo>
                <a:lnTo>
                  <a:pt x="2738692" y="2144316"/>
                </a:lnTo>
                <a:lnTo>
                  <a:pt x="0" y="2144316"/>
                </a:lnTo>
                <a:lnTo>
                  <a:pt x="0" y="286621"/>
                </a:lnTo>
                <a:cubicBezTo>
                  <a:pt x="0" y="128325"/>
                  <a:pt x="128325" y="0"/>
                  <a:pt x="286621" y="0"/>
                </a:cubicBezTo>
                <a:close/>
              </a:path>
            </a:pathLst>
          </a:custGeom>
          <a:gradFill>
            <a:gsLst>
              <a:gs pos="2700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87" name="Freeform: Shape 86">
            <a:extLst>
              <a:ext uri="{FF2B5EF4-FFF2-40B4-BE49-F238E27FC236}">
                <a16:creationId xmlns:a16="http://schemas.microsoft.com/office/drawing/2014/main" id="{9C46DFCF-A4CC-3A03-755C-EB45EC5B5EFA}"/>
              </a:ext>
            </a:extLst>
          </p:cNvPr>
          <p:cNvSpPr/>
          <p:nvPr/>
        </p:nvSpPr>
        <p:spPr>
          <a:xfrm>
            <a:off x="3804272" y="1564809"/>
            <a:ext cx="2622842" cy="2053609"/>
          </a:xfrm>
          <a:custGeom>
            <a:avLst/>
            <a:gdLst>
              <a:gd name="connsiteX0" fmla="*/ 0 w 2738692"/>
              <a:gd name="connsiteY0" fmla="*/ 0 h 2144316"/>
              <a:gd name="connsiteX1" fmla="*/ 2452071 w 2738692"/>
              <a:gd name="connsiteY1" fmla="*/ 0 h 2144316"/>
              <a:gd name="connsiteX2" fmla="*/ 2738692 w 2738692"/>
              <a:gd name="connsiteY2" fmla="*/ 286621 h 2144316"/>
              <a:gd name="connsiteX3" fmla="*/ 2738692 w 2738692"/>
              <a:gd name="connsiteY3" fmla="*/ 2144316 h 2144316"/>
              <a:gd name="connsiteX4" fmla="*/ 0 w 2738692"/>
              <a:gd name="connsiteY4" fmla="*/ 2144316 h 2144316"/>
              <a:gd name="connsiteX5" fmla="*/ 0 w 2738692"/>
              <a:gd name="connsiteY5" fmla="*/ 0 h 214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692" h="2144316">
                <a:moveTo>
                  <a:pt x="0" y="0"/>
                </a:moveTo>
                <a:lnTo>
                  <a:pt x="2452071" y="0"/>
                </a:lnTo>
                <a:cubicBezTo>
                  <a:pt x="2610367" y="0"/>
                  <a:pt x="2738692" y="128325"/>
                  <a:pt x="2738692" y="286621"/>
                </a:cubicBezTo>
                <a:lnTo>
                  <a:pt x="2738692" y="2144316"/>
                </a:lnTo>
                <a:lnTo>
                  <a:pt x="0" y="2144316"/>
                </a:lnTo>
                <a:lnTo>
                  <a:pt x="0" y="0"/>
                </a:lnTo>
                <a:close/>
              </a:path>
            </a:pathLst>
          </a:custGeom>
          <a:gradFill flip="none" rotWithShape="1">
            <a:gsLst>
              <a:gs pos="32000">
                <a:schemeClr val="bg1">
                  <a:lumMod val="95000"/>
                </a:schemeClr>
              </a:gs>
              <a:gs pos="10000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 name="Arrow: Left-Right 5">
            <a:extLst>
              <a:ext uri="{FF2B5EF4-FFF2-40B4-BE49-F238E27FC236}">
                <a16:creationId xmlns:a16="http://schemas.microsoft.com/office/drawing/2014/main" id="{C3162303-4B48-C867-58DB-9381C8801F4B}"/>
              </a:ext>
            </a:extLst>
          </p:cNvPr>
          <p:cNvSpPr/>
          <p:nvPr/>
        </p:nvSpPr>
        <p:spPr>
          <a:xfrm>
            <a:off x="461903" y="3650611"/>
            <a:ext cx="6344502" cy="275848"/>
          </a:xfrm>
          <a:prstGeom prst="leftRightArrow">
            <a:avLst/>
          </a:prstGeom>
          <a:gradFill flip="none" rotWithShape="1">
            <a:gsLst>
              <a:gs pos="0">
                <a:schemeClr val="bg1">
                  <a:lumMod val="75000"/>
                </a:schemeClr>
              </a:gs>
              <a:gs pos="69000">
                <a:schemeClr val="bg1"/>
              </a:gs>
              <a:gs pos="31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8" name="Arrow: Left-Right 107">
            <a:extLst>
              <a:ext uri="{FF2B5EF4-FFF2-40B4-BE49-F238E27FC236}">
                <a16:creationId xmlns:a16="http://schemas.microsoft.com/office/drawing/2014/main" id="{3278AEC3-B9DB-25F7-2574-2FEB984B5ED9}"/>
              </a:ext>
            </a:extLst>
          </p:cNvPr>
          <p:cNvSpPr/>
          <p:nvPr/>
        </p:nvSpPr>
        <p:spPr>
          <a:xfrm rot="5400000">
            <a:off x="1031220" y="3650611"/>
            <a:ext cx="5205868" cy="275848"/>
          </a:xfrm>
          <a:prstGeom prst="leftRightArrow">
            <a:avLst/>
          </a:prstGeom>
          <a:gradFill>
            <a:gsLst>
              <a:gs pos="0">
                <a:schemeClr val="bg1">
                  <a:lumMod val="75000"/>
                </a:schemeClr>
              </a:gs>
              <a:gs pos="71000">
                <a:schemeClr val="bg1"/>
              </a:gs>
              <a:gs pos="31000">
                <a:schemeClr val="bg1"/>
              </a:gs>
              <a:gs pos="100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9" name="Oval 108">
            <a:extLst>
              <a:ext uri="{FF2B5EF4-FFF2-40B4-BE49-F238E27FC236}">
                <a16:creationId xmlns:a16="http://schemas.microsoft.com/office/drawing/2014/main" id="{C384BCEE-85EC-77D7-66CC-74623A473120}"/>
              </a:ext>
            </a:extLst>
          </p:cNvPr>
          <p:cNvSpPr/>
          <p:nvPr/>
        </p:nvSpPr>
        <p:spPr>
          <a:xfrm>
            <a:off x="2266002" y="2924944"/>
            <a:ext cx="2319454" cy="2319454"/>
          </a:xfrm>
          <a:prstGeom prst="ellipse">
            <a:avLst/>
          </a:prstGeom>
          <a:solidFill>
            <a:schemeClr val="tx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 name="Oval 8">
            <a:extLst>
              <a:ext uri="{FF2B5EF4-FFF2-40B4-BE49-F238E27FC236}">
                <a16:creationId xmlns:a16="http://schemas.microsoft.com/office/drawing/2014/main" id="{59113CB5-FA6B-C6EF-F607-1A332CD8FE76}"/>
              </a:ext>
            </a:extLst>
          </p:cNvPr>
          <p:cNvSpPr/>
          <p:nvPr/>
        </p:nvSpPr>
        <p:spPr>
          <a:xfrm>
            <a:off x="2702757" y="2846255"/>
            <a:ext cx="1851102" cy="1851102"/>
          </a:xfrm>
          <a:prstGeom prst="ellipse">
            <a:avLst/>
          </a:prstGeom>
          <a:gradFill flip="none" rotWithShape="1">
            <a:gsLst>
              <a:gs pos="27000">
                <a:schemeClr val="bg1"/>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0" name="TextBox 9">
            <a:extLst>
              <a:ext uri="{FF2B5EF4-FFF2-40B4-BE49-F238E27FC236}">
                <a16:creationId xmlns:a16="http://schemas.microsoft.com/office/drawing/2014/main" id="{F5BE2682-7AF5-AE72-3F11-69056E4FEB68}"/>
              </a:ext>
            </a:extLst>
          </p:cNvPr>
          <p:cNvSpPr txBox="1"/>
          <p:nvPr/>
        </p:nvSpPr>
        <p:spPr>
          <a:xfrm>
            <a:off x="2983322" y="3479420"/>
            <a:ext cx="1365939" cy="584775"/>
          </a:xfrm>
          <a:prstGeom prst="rect">
            <a:avLst/>
          </a:prstGeom>
          <a:noFill/>
        </p:spPr>
        <p:txBody>
          <a:bodyPr wrap="square" rtlCol="0" anchor="ctr">
            <a:spAutoFit/>
          </a:bodyPr>
          <a:lstStyle/>
          <a:p>
            <a:pPr algn="ctr" defTabSz="1218987"/>
            <a:r>
              <a:rPr lang="en-IN" sz="3200" b="1">
                <a:solidFill>
                  <a:prstClr val="black">
                    <a:lumMod val="85000"/>
                    <a:lumOff val="15000"/>
                  </a:prstClr>
                </a:solidFill>
                <a:latin typeface="Segoe UI"/>
              </a:rPr>
              <a:t>CALM</a:t>
            </a:r>
            <a:endParaRPr lang="en-IN" sz="3200" b="1">
              <a:solidFill>
                <a:prstClr val="black"/>
              </a:solidFill>
              <a:latin typeface="Segoe UI"/>
            </a:endParaRPr>
          </a:p>
        </p:txBody>
      </p:sp>
      <p:sp>
        <p:nvSpPr>
          <p:cNvPr id="11" name="!!Oval 10000">
            <a:extLst>
              <a:ext uri="{FF2B5EF4-FFF2-40B4-BE49-F238E27FC236}">
                <a16:creationId xmlns:a16="http://schemas.microsoft.com/office/drawing/2014/main" id="{F5FC1D08-A029-B3D9-BEBC-E804A7C59A63}"/>
              </a:ext>
            </a:extLst>
          </p:cNvPr>
          <p:cNvSpPr/>
          <p:nvPr/>
        </p:nvSpPr>
        <p:spPr>
          <a:xfrm>
            <a:off x="1553341"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2" name="!!Oval 121">
            <a:extLst>
              <a:ext uri="{FF2B5EF4-FFF2-40B4-BE49-F238E27FC236}">
                <a16:creationId xmlns:a16="http://schemas.microsoft.com/office/drawing/2014/main" id="{28B71F33-9CC8-D14F-AE26-B7C89F46C738}"/>
              </a:ext>
            </a:extLst>
          </p:cNvPr>
          <p:cNvSpPr/>
          <p:nvPr/>
        </p:nvSpPr>
        <p:spPr>
          <a:xfrm>
            <a:off x="4516419" y="1992338"/>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23" name="!!Oval 12200">
            <a:extLst>
              <a:ext uri="{FF2B5EF4-FFF2-40B4-BE49-F238E27FC236}">
                <a16:creationId xmlns:a16="http://schemas.microsoft.com/office/drawing/2014/main" id="{11E82709-0032-69F7-5440-B75C32C89EFD}"/>
              </a:ext>
            </a:extLst>
          </p:cNvPr>
          <p:cNvSpPr/>
          <p:nvPr/>
        </p:nvSpPr>
        <p:spPr>
          <a:xfrm>
            <a:off x="1573246" y="4497447"/>
            <a:ext cx="1198548" cy="1198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pic>
        <p:nvPicPr>
          <p:cNvPr id="7" name="Picture 6">
            <a:extLst>
              <a:ext uri="{FF2B5EF4-FFF2-40B4-BE49-F238E27FC236}">
                <a16:creationId xmlns:a16="http://schemas.microsoft.com/office/drawing/2014/main" id="{8B8361D2-76FD-492C-9D32-5346C4D3AD06}"/>
              </a:ext>
            </a:extLst>
          </p:cNvPr>
          <p:cNvPicPr>
            <a:picLocks noChangeAspect="1"/>
          </p:cNvPicPr>
          <p:nvPr/>
        </p:nvPicPr>
        <p:blipFill>
          <a:blip r:embed="rId3"/>
          <a:stretch>
            <a:fillRect/>
          </a:stretch>
        </p:blipFill>
        <p:spPr>
          <a:xfrm>
            <a:off x="7063673" y="2878211"/>
            <a:ext cx="4114800" cy="2801768"/>
          </a:xfrm>
          <a:prstGeom prst="rect">
            <a:avLst/>
          </a:prstGeom>
        </p:spPr>
      </p:pic>
      <p:sp>
        <p:nvSpPr>
          <p:cNvPr id="4" name="Rectangle 3">
            <a:extLst>
              <a:ext uri="{FF2B5EF4-FFF2-40B4-BE49-F238E27FC236}">
                <a16:creationId xmlns:a16="http://schemas.microsoft.com/office/drawing/2014/main" id="{4710AE85-3702-4488-BC0A-B7D3B5545F4E}"/>
              </a:ext>
            </a:extLst>
          </p:cNvPr>
          <p:cNvSpPr/>
          <p:nvPr/>
        </p:nvSpPr>
        <p:spPr>
          <a:xfrm>
            <a:off x="7281540" y="436610"/>
            <a:ext cx="3531736" cy="646331"/>
          </a:xfrm>
          <a:prstGeom prst="rect">
            <a:avLst/>
          </a:prstGeom>
        </p:spPr>
        <p:txBody>
          <a:bodyPr wrap="none">
            <a:spAutoFit/>
          </a:bodyPr>
          <a:lstStyle/>
          <a:p>
            <a:r>
              <a:rPr lang="en-IN" sz="3600">
                <a:solidFill>
                  <a:srgbClr val="000000">
                    <a:lumMod val="85000"/>
                    <a:lumOff val="15000"/>
                  </a:srgbClr>
                </a:solidFill>
                <a:latin typeface="Calibri Light" panose="020F0302020204030204"/>
                <a:ea typeface="+mj-ea"/>
                <a:cs typeface="+mj-cs"/>
              </a:rPr>
              <a:t> </a:t>
            </a:r>
            <a:r>
              <a:rPr lang="en-IN" sz="3600" b="1">
                <a:solidFill>
                  <a:srgbClr val="000000">
                    <a:lumMod val="85000"/>
                    <a:lumOff val="15000"/>
                  </a:srgbClr>
                </a:solidFill>
                <a:latin typeface="Calibri Light" panose="020F0302020204030204"/>
                <a:ea typeface="+mj-ea"/>
                <a:cs typeface="+mj-cs"/>
              </a:rPr>
              <a:t>Session 1 Calming</a:t>
            </a:r>
            <a:endParaRPr lang="en-US"/>
          </a:p>
        </p:txBody>
      </p:sp>
    </p:spTree>
    <p:extLst>
      <p:ext uri="{BB962C8B-B14F-4D97-AF65-F5344CB8AC3E}">
        <p14:creationId xmlns:p14="http://schemas.microsoft.com/office/powerpoint/2010/main" val="29057819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Free Two Women Sitting on Chairs Beside Window Stock Photo">
            <a:extLst>
              <a:ext uri="{FF2B5EF4-FFF2-40B4-BE49-F238E27FC236}">
                <a16:creationId xmlns:a16="http://schemas.microsoft.com/office/drawing/2014/main" id="{C9F00439-3254-4CC5-BAC5-4BED4D24C72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6647" r="16381" b="-1"/>
          <a:stretch/>
        </p:blipFill>
        <p:spPr bwMode="auto">
          <a:xfrm>
            <a:off x="4283902" y="10"/>
            <a:ext cx="7908098" cy="68579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6FE0-36D9-4F69-97E5-7D20BD0D4639}"/>
              </a:ext>
            </a:extLst>
          </p:cNvPr>
          <p:cNvSpPr>
            <a:spLocks noGrp="1"/>
          </p:cNvSpPr>
          <p:nvPr>
            <p:ph type="ctrTitle"/>
          </p:nvPr>
        </p:nvSpPr>
        <p:spPr>
          <a:xfrm>
            <a:off x="728663" y="1115219"/>
            <a:ext cx="5505449" cy="2387600"/>
          </a:xfrm>
        </p:spPr>
        <p:txBody>
          <a:bodyPr>
            <a:normAutofit/>
          </a:bodyPr>
          <a:lstStyle/>
          <a:p>
            <a:r>
              <a:rPr lang="en-US" sz="5000" b="1">
                <a:solidFill>
                  <a:schemeClr val="bg1"/>
                </a:solidFill>
              </a:rPr>
              <a:t>Homework Activity #1 Brief End-of-Day “Buddy Reflections”</a:t>
            </a:r>
          </a:p>
        </p:txBody>
      </p:sp>
      <p:sp>
        <p:nvSpPr>
          <p:cNvPr id="3" name="Subtitle 2">
            <a:extLst>
              <a:ext uri="{FF2B5EF4-FFF2-40B4-BE49-F238E27FC236}">
                <a16:creationId xmlns:a16="http://schemas.microsoft.com/office/drawing/2014/main" id="{44A9676C-CC79-48EC-AECE-F1E53D2644C2}"/>
              </a:ext>
            </a:extLst>
          </p:cNvPr>
          <p:cNvSpPr>
            <a:spLocks noGrp="1"/>
          </p:cNvSpPr>
          <p:nvPr>
            <p:ph type="subTitle" idx="1"/>
          </p:nvPr>
        </p:nvSpPr>
        <p:spPr>
          <a:xfrm>
            <a:off x="728663" y="3902075"/>
            <a:ext cx="5505449" cy="1655762"/>
          </a:xfrm>
        </p:spPr>
        <p:txBody>
          <a:bodyPr>
            <a:normAutofit/>
          </a:bodyPr>
          <a:lstStyle/>
          <a:p>
            <a:pPr marL="1143000" marR="0" lvl="2" indent="-228600" algn="l" fontAlgn="base">
              <a:spcBef>
                <a:spcPts val="0"/>
              </a:spcBef>
              <a:spcAft>
                <a:spcPts val="0"/>
              </a:spcAft>
              <a:buFont typeface="Symbol" panose="05050102010706020507" pitchFamily="18" charset="2"/>
              <a:buChar char=""/>
              <a:tabLst>
                <a:tab pos="1371600" algn="l"/>
              </a:tabLst>
            </a:pPr>
            <a:r>
              <a:rPr lang="en-US">
                <a:solidFill>
                  <a:schemeClr val="bg1"/>
                </a:solidFill>
                <a:latin typeface="Cambria" panose="02040503050406030204" pitchFamily="18" charset="0"/>
                <a:ea typeface="Times New Roman" panose="02020603050405020304" pitchFamily="18" charset="0"/>
                <a:cs typeface="Segoe UI" panose="020B0502040204020203" pitchFamily="34" charset="0"/>
              </a:rPr>
              <a:t>What am I grateful for today?</a:t>
            </a:r>
            <a:endParaRPr lang="en-US">
              <a:solidFill>
                <a:schemeClr val="bg1"/>
              </a:solidFill>
              <a:latin typeface="Times New Roman" panose="02020603050405020304" pitchFamily="18" charset="0"/>
              <a:ea typeface="Times New Roman" panose="02020603050405020304" pitchFamily="18" charset="0"/>
            </a:endParaRPr>
          </a:p>
          <a:p>
            <a:pPr marL="1143000" marR="0" lvl="2" indent="-228600" algn="l" fontAlgn="base">
              <a:spcBef>
                <a:spcPts val="0"/>
              </a:spcBef>
              <a:spcAft>
                <a:spcPts val="0"/>
              </a:spcAft>
              <a:buFont typeface="Symbol" panose="05050102010706020507" pitchFamily="18" charset="2"/>
              <a:buChar char=""/>
              <a:tabLst>
                <a:tab pos="1371600" algn="l"/>
              </a:tabLst>
            </a:pPr>
            <a:r>
              <a:rPr lang="en-US">
                <a:solidFill>
                  <a:schemeClr val="bg1"/>
                </a:solidFill>
                <a:latin typeface="Cambria" panose="02040503050406030204" pitchFamily="18" charset="0"/>
                <a:ea typeface="Times New Roman" panose="02020603050405020304" pitchFamily="18" charset="0"/>
                <a:cs typeface="Segoe UI" panose="020B0502040204020203" pitchFamily="34" charset="0"/>
              </a:rPr>
              <a:t>What do I need to let go of?</a:t>
            </a:r>
            <a:endParaRPr lang="en-US">
              <a:solidFill>
                <a:schemeClr val="bg1"/>
              </a:solidFill>
              <a:latin typeface="Times New Roman" panose="02020603050405020304" pitchFamily="18" charset="0"/>
              <a:ea typeface="Times New Roman" panose="02020603050405020304" pitchFamily="18" charset="0"/>
            </a:endParaRPr>
          </a:p>
          <a:p>
            <a:pPr marL="1143000" marR="0" lvl="2" indent="-228600" algn="l" fontAlgn="base">
              <a:spcBef>
                <a:spcPts val="0"/>
              </a:spcBef>
              <a:spcAft>
                <a:spcPts val="0"/>
              </a:spcAft>
              <a:buFont typeface="Symbol" panose="05050102010706020507" pitchFamily="18" charset="2"/>
              <a:buChar char=""/>
              <a:tabLst>
                <a:tab pos="1371600" algn="l"/>
              </a:tabLst>
            </a:pPr>
            <a:r>
              <a:rPr lang="en-US">
                <a:solidFill>
                  <a:schemeClr val="bg1"/>
                </a:solidFill>
                <a:latin typeface="Cambria" panose="02040503050406030204" pitchFamily="18" charset="0"/>
                <a:ea typeface="Times New Roman" panose="02020603050405020304" pitchFamily="18" charset="0"/>
                <a:cs typeface="Segoe UI" panose="020B0502040204020203" pitchFamily="34" charset="0"/>
              </a:rPr>
              <a:t> What is my intention for tomorrow?</a:t>
            </a:r>
            <a:endParaRPr lang="en-US">
              <a:solidFill>
                <a:schemeClr val="bg1"/>
              </a:solidFill>
              <a:latin typeface="Times New Roman" panose="02020603050405020304" pitchFamily="18" charset="0"/>
              <a:ea typeface="Times New Roman" panose="02020603050405020304" pitchFamily="18" charset="0"/>
            </a:endParaRPr>
          </a:p>
          <a:p>
            <a:pPr lvl="0" algn="l"/>
            <a:endParaRPr lang="en-US" sz="2000">
              <a:solidFill>
                <a:schemeClr val="bg1"/>
              </a:solidFill>
            </a:endParaRP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2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2DBA-D32B-4CC1-AC00-42B5998D5C2D}"/>
              </a:ext>
            </a:extLst>
          </p:cNvPr>
          <p:cNvSpPr>
            <a:spLocks noGrp="1"/>
          </p:cNvSpPr>
          <p:nvPr>
            <p:ph type="title"/>
          </p:nvPr>
        </p:nvSpPr>
        <p:spPr/>
        <p:txBody>
          <a:bodyPr/>
          <a:lstStyle/>
          <a:p>
            <a:br>
              <a:rPr lang="en-US"/>
            </a:br>
            <a:r>
              <a:rPr lang="en-US"/>
              <a:t>   </a:t>
            </a:r>
          </a:p>
        </p:txBody>
      </p:sp>
      <p:pic>
        <p:nvPicPr>
          <p:cNvPr id="12" name="Picture 11">
            <a:extLst>
              <a:ext uri="{FF2B5EF4-FFF2-40B4-BE49-F238E27FC236}">
                <a16:creationId xmlns:a16="http://schemas.microsoft.com/office/drawing/2014/main" id="{CF0DCD1E-CA1E-4B5A-A136-F5C5DB4036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5470" y="1802130"/>
            <a:ext cx="6096000" cy="3505200"/>
          </a:xfrm>
          <a:prstGeom prst="rect">
            <a:avLst/>
          </a:prstGeom>
        </p:spPr>
      </p:pic>
      <p:sp>
        <p:nvSpPr>
          <p:cNvPr id="3" name="Rectangle 2">
            <a:extLst>
              <a:ext uri="{FF2B5EF4-FFF2-40B4-BE49-F238E27FC236}">
                <a16:creationId xmlns:a16="http://schemas.microsoft.com/office/drawing/2014/main" id="{3D73B02E-0D4F-4BFD-B190-ABF3FCFACBEF}"/>
              </a:ext>
            </a:extLst>
          </p:cNvPr>
          <p:cNvSpPr/>
          <p:nvPr/>
        </p:nvSpPr>
        <p:spPr>
          <a:xfrm>
            <a:off x="6718747" y="301080"/>
            <a:ext cx="4240905" cy="769441"/>
          </a:xfrm>
          <a:prstGeom prst="rect">
            <a:avLst/>
          </a:prstGeom>
        </p:spPr>
        <p:txBody>
          <a:bodyPr wrap="none">
            <a:spAutoFit/>
          </a:bodyPr>
          <a:lstStyle/>
          <a:p>
            <a:r>
              <a:rPr lang="en-US" sz="4400" b="1" err="1">
                <a:solidFill>
                  <a:srgbClr val="000000"/>
                </a:solidFill>
                <a:latin typeface="Calibri Light" panose="020F0302020204030204"/>
                <a:ea typeface="+mj-ea"/>
                <a:cs typeface="+mj-cs"/>
              </a:rPr>
              <a:t>FourC</a:t>
            </a:r>
            <a:r>
              <a:rPr lang="en-US" sz="4400" b="1">
                <a:solidFill>
                  <a:srgbClr val="000000"/>
                </a:solidFill>
                <a:latin typeface="Calibri Light" panose="020F0302020204030204"/>
                <a:ea typeface="+mj-ea"/>
                <a:cs typeface="+mj-cs"/>
              </a:rPr>
              <a:t> Assessment</a:t>
            </a:r>
            <a:endParaRPr lang="en-US"/>
          </a:p>
        </p:txBody>
      </p:sp>
    </p:spTree>
    <p:extLst>
      <p:ext uri="{BB962C8B-B14F-4D97-AF65-F5344CB8AC3E}">
        <p14:creationId xmlns:p14="http://schemas.microsoft.com/office/powerpoint/2010/main" val="224423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2" descr="Free Two Women Sitting on Chairs Beside Window Stock Photo">
            <a:extLst>
              <a:ext uri="{FF2B5EF4-FFF2-40B4-BE49-F238E27FC236}">
                <a16:creationId xmlns:a16="http://schemas.microsoft.com/office/drawing/2014/main" id="{C9F00439-3254-4CC5-BAC5-4BED4D24C72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6647" r="16381" b="-1"/>
          <a:stretch/>
        </p:blipFill>
        <p:spPr bwMode="auto">
          <a:xfrm>
            <a:off x="4283902" y="10"/>
            <a:ext cx="7908098" cy="68579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5A6FE0-36D9-4F69-97E5-7D20BD0D4639}"/>
              </a:ext>
            </a:extLst>
          </p:cNvPr>
          <p:cNvSpPr>
            <a:spLocks noGrp="1"/>
          </p:cNvSpPr>
          <p:nvPr>
            <p:ph type="ctrTitle"/>
          </p:nvPr>
        </p:nvSpPr>
        <p:spPr>
          <a:xfrm>
            <a:off x="728663" y="1115219"/>
            <a:ext cx="7526337" cy="2387600"/>
          </a:xfrm>
        </p:spPr>
        <p:txBody>
          <a:bodyPr>
            <a:normAutofit/>
          </a:bodyPr>
          <a:lstStyle/>
          <a:p>
            <a:r>
              <a:rPr lang="en-US" sz="5000" b="1" dirty="0">
                <a:solidFill>
                  <a:schemeClr val="bg1"/>
                </a:solidFill>
              </a:rPr>
              <a:t> More End-of-the-Day “Buddy Reflections”</a:t>
            </a:r>
          </a:p>
        </p:txBody>
      </p:sp>
      <p:sp>
        <p:nvSpPr>
          <p:cNvPr id="3" name="Subtitle 2">
            <a:extLst>
              <a:ext uri="{FF2B5EF4-FFF2-40B4-BE49-F238E27FC236}">
                <a16:creationId xmlns:a16="http://schemas.microsoft.com/office/drawing/2014/main" id="{44A9676C-CC79-48EC-AECE-F1E53D2644C2}"/>
              </a:ext>
            </a:extLst>
          </p:cNvPr>
          <p:cNvSpPr>
            <a:spLocks noGrp="1"/>
          </p:cNvSpPr>
          <p:nvPr>
            <p:ph type="subTitle" idx="1"/>
          </p:nvPr>
        </p:nvSpPr>
        <p:spPr>
          <a:xfrm>
            <a:off x="728663" y="3902074"/>
            <a:ext cx="6027737" cy="2295511"/>
          </a:xfrm>
        </p:spPr>
        <p:txBody>
          <a:bodyPr>
            <a:normAutofit fontScale="92500" lnSpcReduction="10000"/>
          </a:bodyPr>
          <a:lstStyle/>
          <a:p>
            <a:r>
              <a:rPr lang="en-US" sz="2000" dirty="0">
                <a:solidFill>
                  <a:schemeClr val="bg1"/>
                </a:solidFill>
              </a:rPr>
              <a:t>What was the best part of my day today and who or what made it the best part? </a:t>
            </a:r>
          </a:p>
          <a:p>
            <a:r>
              <a:rPr lang="en-US" sz="2000" dirty="0">
                <a:solidFill>
                  <a:schemeClr val="bg1"/>
                </a:solidFill>
              </a:rPr>
              <a:t>What did this (encounter) teach me?</a:t>
            </a:r>
          </a:p>
          <a:p>
            <a:r>
              <a:rPr lang="en-US" sz="2000" dirty="0">
                <a:solidFill>
                  <a:schemeClr val="bg1"/>
                </a:solidFill>
              </a:rPr>
              <a:t>What one thought helped me today?</a:t>
            </a:r>
          </a:p>
          <a:p>
            <a:r>
              <a:rPr lang="en-US" sz="2000" dirty="0">
                <a:solidFill>
                  <a:schemeClr val="bg1"/>
                </a:solidFill>
              </a:rPr>
              <a:t>Are there any words from a colleague that you are grateful for today?</a:t>
            </a:r>
          </a:p>
          <a:p>
            <a:r>
              <a:rPr lang="en-US" sz="2000" dirty="0">
                <a:solidFill>
                  <a:schemeClr val="bg1"/>
                </a:solidFill>
              </a:rPr>
              <a:t>What am I most proud of today? </a:t>
            </a:r>
          </a:p>
          <a:p>
            <a:endParaRPr lang="en-US" sz="2000" dirty="0"/>
          </a:p>
          <a:p>
            <a:pPr lvl="0" algn="l"/>
            <a:endParaRPr lang="en-US" sz="2000" dirty="0">
              <a:solidFill>
                <a:schemeClr val="bg1"/>
              </a:solidFill>
            </a:endParaRP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2" descr="Free Two Women Sitting on Chairs Beside Window Stock Photo">
            <a:extLst>
              <a:ext uri="{FF2B5EF4-FFF2-40B4-BE49-F238E27FC236}">
                <a16:creationId xmlns:a16="http://schemas.microsoft.com/office/drawing/2014/main" id="{C9F00439-3254-4CC5-BAC5-4BED4D24C72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6647" r="16381" b="-1"/>
          <a:stretch/>
        </p:blipFill>
        <p:spPr bwMode="auto">
          <a:xfrm>
            <a:off x="4283902" y="10"/>
            <a:ext cx="7908098" cy="68579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5A6FE0-36D9-4F69-97E5-7D20BD0D4639}"/>
              </a:ext>
            </a:extLst>
          </p:cNvPr>
          <p:cNvSpPr>
            <a:spLocks noGrp="1"/>
          </p:cNvSpPr>
          <p:nvPr>
            <p:ph type="ctrTitle"/>
          </p:nvPr>
        </p:nvSpPr>
        <p:spPr>
          <a:xfrm>
            <a:off x="728663" y="1115219"/>
            <a:ext cx="8085137" cy="2387600"/>
          </a:xfrm>
        </p:spPr>
        <p:txBody>
          <a:bodyPr>
            <a:normAutofit/>
          </a:bodyPr>
          <a:lstStyle/>
          <a:p>
            <a:r>
              <a:rPr lang="en-US" sz="5000" b="1" dirty="0">
                <a:solidFill>
                  <a:schemeClr val="bg1"/>
                </a:solidFill>
              </a:rPr>
              <a:t>Organizational Strategies to Reinforce End-of-the-Day Reflections</a:t>
            </a:r>
          </a:p>
        </p:txBody>
      </p:sp>
      <p:sp>
        <p:nvSpPr>
          <p:cNvPr id="3" name="Subtitle 2">
            <a:extLst>
              <a:ext uri="{FF2B5EF4-FFF2-40B4-BE49-F238E27FC236}">
                <a16:creationId xmlns:a16="http://schemas.microsoft.com/office/drawing/2014/main" id="{44A9676C-CC79-48EC-AECE-F1E53D2644C2}"/>
              </a:ext>
            </a:extLst>
          </p:cNvPr>
          <p:cNvSpPr>
            <a:spLocks noGrp="1"/>
          </p:cNvSpPr>
          <p:nvPr>
            <p:ph type="subTitle" idx="1"/>
          </p:nvPr>
        </p:nvSpPr>
        <p:spPr>
          <a:xfrm>
            <a:off x="728663" y="3902074"/>
            <a:ext cx="6027737" cy="2295511"/>
          </a:xfrm>
        </p:spPr>
        <p:txBody>
          <a:bodyPr>
            <a:normAutofit fontScale="92500" lnSpcReduction="10000"/>
          </a:bodyPr>
          <a:lstStyle/>
          <a:p>
            <a:r>
              <a:rPr lang="en-US" sz="2000" dirty="0">
                <a:solidFill>
                  <a:schemeClr val="bg1"/>
                </a:solidFill>
              </a:rPr>
              <a:t>1) If you are a supervisor, incorporate this into a check-in with your supervisees during supervision. Model by sharing your own reflections. </a:t>
            </a:r>
          </a:p>
          <a:p>
            <a:r>
              <a:rPr lang="en-US" sz="2000" dirty="0">
                <a:solidFill>
                  <a:schemeClr val="bg1"/>
                </a:solidFill>
              </a:rPr>
              <a:t>2) These questions could be sent out via a Teams message asking your team or work group to reflect on these questions; </a:t>
            </a:r>
          </a:p>
          <a:p>
            <a:r>
              <a:rPr lang="en-US" sz="2000" dirty="0">
                <a:solidFill>
                  <a:schemeClr val="bg1"/>
                </a:solidFill>
              </a:rPr>
              <a:t>3) One of these questions could be posed during a staff meeting, with round robin reflections </a:t>
            </a:r>
          </a:p>
          <a:p>
            <a:endParaRPr lang="en-US" sz="2000" dirty="0"/>
          </a:p>
          <a:p>
            <a:pPr lvl="0" algn="l"/>
            <a:endParaRPr lang="en-US" sz="2000" dirty="0">
              <a:solidFill>
                <a:schemeClr val="bg1"/>
              </a:solidFill>
            </a:endParaRP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3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8AA791-35D3-E33B-9D37-9F11E4D14E3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D94AD4F-DF6C-C1DF-AC9D-D3F9FB87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2" descr="Free Two Women Sitting on Chairs Beside Window Stock Photo">
            <a:extLst>
              <a:ext uri="{FF2B5EF4-FFF2-40B4-BE49-F238E27FC236}">
                <a16:creationId xmlns:a16="http://schemas.microsoft.com/office/drawing/2014/main" id="{E8B9A985-CC81-127F-9D40-CF9A47B8B99F}"/>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6647" r="16381" b="-1"/>
          <a:stretch/>
        </p:blipFill>
        <p:spPr bwMode="auto">
          <a:xfrm>
            <a:off x="4283902" y="10"/>
            <a:ext cx="7908098" cy="68579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36146E61-B559-2A78-5D89-6896786A8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F34457-4C1A-66C2-317E-3110EE607263}"/>
              </a:ext>
            </a:extLst>
          </p:cNvPr>
          <p:cNvSpPr>
            <a:spLocks noGrp="1"/>
          </p:cNvSpPr>
          <p:nvPr>
            <p:ph type="ctrTitle"/>
          </p:nvPr>
        </p:nvSpPr>
        <p:spPr>
          <a:xfrm>
            <a:off x="728663" y="1115219"/>
            <a:ext cx="8085137" cy="2387600"/>
          </a:xfrm>
        </p:spPr>
        <p:txBody>
          <a:bodyPr>
            <a:normAutofit/>
          </a:bodyPr>
          <a:lstStyle/>
          <a:p>
            <a:r>
              <a:rPr lang="en-US" sz="5000" b="1" dirty="0">
                <a:solidFill>
                  <a:schemeClr val="bg1"/>
                </a:solidFill>
              </a:rPr>
              <a:t>Organizational Efforts to Support End-of-the-Day Reflections- Breakout</a:t>
            </a:r>
          </a:p>
        </p:txBody>
      </p:sp>
      <p:sp>
        <p:nvSpPr>
          <p:cNvPr id="3" name="Subtitle 2">
            <a:extLst>
              <a:ext uri="{FF2B5EF4-FFF2-40B4-BE49-F238E27FC236}">
                <a16:creationId xmlns:a16="http://schemas.microsoft.com/office/drawing/2014/main" id="{56E00C5C-9A00-8EA3-60EC-87DCFAA88570}"/>
              </a:ext>
            </a:extLst>
          </p:cNvPr>
          <p:cNvSpPr>
            <a:spLocks noGrp="1"/>
          </p:cNvSpPr>
          <p:nvPr>
            <p:ph type="subTitle" idx="1"/>
          </p:nvPr>
        </p:nvSpPr>
        <p:spPr>
          <a:xfrm>
            <a:off x="728663" y="3902074"/>
            <a:ext cx="6027737" cy="2295511"/>
          </a:xfrm>
        </p:spPr>
        <p:txBody>
          <a:bodyPr>
            <a:normAutofit/>
          </a:bodyPr>
          <a:lstStyle/>
          <a:p>
            <a:r>
              <a:rPr lang="en-US" dirty="0">
                <a:solidFill>
                  <a:schemeClr val="bg1"/>
                </a:solidFill>
              </a:rPr>
              <a:t>What can supervisors or senior leaders, do to integrate Buddy Reflections into the workplace culture?</a:t>
            </a:r>
          </a:p>
          <a:p>
            <a:endParaRPr lang="en-US" sz="2000" dirty="0"/>
          </a:p>
          <a:p>
            <a:pPr lvl="0" algn="l"/>
            <a:endParaRPr lang="en-US" sz="2000" dirty="0">
              <a:solidFill>
                <a:schemeClr val="bg1"/>
              </a:solidFill>
            </a:endParaRPr>
          </a:p>
        </p:txBody>
      </p:sp>
      <p:cxnSp>
        <p:nvCxnSpPr>
          <p:cNvPr id="16" name="Straight Connector 15">
            <a:extLst>
              <a:ext uri="{FF2B5EF4-FFF2-40B4-BE49-F238E27FC236}">
                <a16:creationId xmlns:a16="http://schemas.microsoft.com/office/drawing/2014/main" id="{808E9DD4-89AA-A7A1-025A-9810554947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157C-EB23-455B-809D-49040421B9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D6052F-7927-4FD3-B7D7-1D368707FD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DAB5C8-5F78-4614-BC05-ED7CB60019C8}"/>
              </a:ext>
            </a:extLst>
          </p:cNvPr>
          <p:cNvPicPr>
            <a:picLocks noChangeAspect="1"/>
          </p:cNvPicPr>
          <p:nvPr/>
        </p:nvPicPr>
        <p:blipFill>
          <a:blip r:embed="rId3"/>
          <a:stretch>
            <a:fillRect/>
          </a:stretch>
        </p:blipFill>
        <p:spPr>
          <a:xfrm>
            <a:off x="0" y="0"/>
            <a:ext cx="11978640" cy="824146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9072C191-2AE9-4DB4-84C1-DBC75C5F5E75}"/>
              </a:ext>
            </a:extLst>
          </p:cNvPr>
          <p:cNvSpPr txBox="1"/>
          <p:nvPr/>
        </p:nvSpPr>
        <p:spPr>
          <a:xfrm>
            <a:off x="416560" y="874455"/>
            <a:ext cx="4806775" cy="2554545"/>
          </a:xfrm>
          <a:prstGeom prst="rect">
            <a:avLst/>
          </a:prstGeom>
          <a:noFill/>
        </p:spPr>
        <p:txBody>
          <a:bodyPr wrap="square" rtlCol="0">
            <a:spAutoFit/>
          </a:bodyPr>
          <a:lstStyle/>
          <a:p>
            <a:pPr algn="ctr"/>
            <a:r>
              <a:rPr lang="en-US" sz="4000" dirty="0">
                <a:solidFill>
                  <a:schemeClr val="bg1"/>
                </a:solidFill>
              </a:rPr>
              <a:t>What is one key takeaway from today’s session that you are willing to try?</a:t>
            </a:r>
          </a:p>
        </p:txBody>
      </p:sp>
      <p:pic>
        <p:nvPicPr>
          <p:cNvPr id="6" name="Picture 5">
            <a:extLst>
              <a:ext uri="{FF2B5EF4-FFF2-40B4-BE49-F238E27FC236}">
                <a16:creationId xmlns:a16="http://schemas.microsoft.com/office/drawing/2014/main" id="{A45CC1F6-908C-4C8C-3A15-08BC47273FB6}"/>
              </a:ext>
            </a:extLst>
          </p:cNvPr>
          <p:cNvPicPr>
            <a:picLocks noChangeAspect="1"/>
          </p:cNvPicPr>
          <p:nvPr/>
        </p:nvPicPr>
        <p:blipFill>
          <a:blip r:embed="rId4"/>
          <a:stretch>
            <a:fillRect/>
          </a:stretch>
        </p:blipFill>
        <p:spPr>
          <a:xfrm>
            <a:off x="1640298" y="3624248"/>
            <a:ext cx="2359297" cy="2359297"/>
          </a:xfrm>
          <a:prstGeom prst="rect">
            <a:avLst/>
          </a:prstGeom>
        </p:spPr>
      </p:pic>
    </p:spTree>
    <p:extLst>
      <p:ext uri="{BB962C8B-B14F-4D97-AF65-F5344CB8AC3E}">
        <p14:creationId xmlns:p14="http://schemas.microsoft.com/office/powerpoint/2010/main" val="438238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4C52-9F88-25A5-39A5-2D984C94425D}"/>
              </a:ext>
            </a:extLst>
          </p:cNvPr>
          <p:cNvSpPr>
            <a:spLocks noGrp="1"/>
          </p:cNvSpPr>
          <p:nvPr>
            <p:ph type="title"/>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C2E240C4-26DE-382A-DF63-7365F493F12F}"/>
              </a:ext>
            </a:extLst>
          </p:cNvPr>
          <p:cNvGraphicFramePr>
            <a:graphicFrameLocks noGrp="1"/>
          </p:cNvGraphicFramePr>
          <p:nvPr>
            <p:ph idx="1"/>
            <p:extLst>
              <p:ext uri="{D42A27DB-BD31-4B8C-83A1-F6EECF244321}">
                <p14:modId xmlns:p14="http://schemas.microsoft.com/office/powerpoint/2010/main" val="227506288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Range of moods sticky notes">
            <a:extLst>
              <a:ext uri="{FF2B5EF4-FFF2-40B4-BE49-F238E27FC236}">
                <a16:creationId xmlns:a16="http://schemas.microsoft.com/office/drawing/2014/main" id="{9688BA94-4C59-6B3C-341B-5780FD663E9A}"/>
              </a:ext>
            </a:extLst>
          </p:cNvPr>
          <p:cNvPicPr>
            <a:picLocks noChangeAspect="1"/>
          </p:cNvPicPr>
          <p:nvPr/>
        </p:nvPicPr>
        <p:blipFill>
          <a:blip r:embed="rId8"/>
          <a:stretch>
            <a:fillRect/>
          </a:stretch>
        </p:blipFill>
        <p:spPr>
          <a:xfrm>
            <a:off x="505052" y="2408210"/>
            <a:ext cx="5338909" cy="3282011"/>
          </a:xfrm>
          <a:prstGeom prst="rect">
            <a:avLst/>
          </a:prstGeom>
        </p:spPr>
      </p:pic>
      <p:sp>
        <p:nvSpPr>
          <p:cNvPr id="7" name="TextBox 6">
            <a:extLst>
              <a:ext uri="{FF2B5EF4-FFF2-40B4-BE49-F238E27FC236}">
                <a16:creationId xmlns:a16="http://schemas.microsoft.com/office/drawing/2014/main" id="{884435E7-33E0-942E-EB6E-A56CE78AA6B0}"/>
              </a:ext>
            </a:extLst>
          </p:cNvPr>
          <p:cNvSpPr txBox="1"/>
          <p:nvPr/>
        </p:nvSpPr>
        <p:spPr>
          <a:xfrm>
            <a:off x="2689411" y="986117"/>
            <a:ext cx="7924800" cy="923330"/>
          </a:xfrm>
          <a:prstGeom prst="rect">
            <a:avLst/>
          </a:prstGeom>
          <a:noFill/>
        </p:spPr>
        <p:txBody>
          <a:bodyPr wrap="square" rtlCol="0">
            <a:spAutoFit/>
          </a:bodyPr>
          <a:lstStyle/>
          <a:p>
            <a:r>
              <a:rPr lang="en-US" sz="5400" dirty="0"/>
              <a:t>Give Us Your Feedback!</a:t>
            </a:r>
          </a:p>
        </p:txBody>
      </p:sp>
      <p:sp>
        <p:nvSpPr>
          <p:cNvPr id="3" name="TextBox 2">
            <a:extLst>
              <a:ext uri="{FF2B5EF4-FFF2-40B4-BE49-F238E27FC236}">
                <a16:creationId xmlns:a16="http://schemas.microsoft.com/office/drawing/2014/main" id="{BE6B858D-A7AC-F828-EF8B-AA5B7A1F7D80}"/>
              </a:ext>
            </a:extLst>
          </p:cNvPr>
          <p:cNvSpPr txBox="1"/>
          <p:nvPr/>
        </p:nvSpPr>
        <p:spPr>
          <a:xfrm>
            <a:off x="6401719" y="4965179"/>
            <a:ext cx="5431102" cy="369332"/>
          </a:xfrm>
          <a:prstGeom prst="rect">
            <a:avLst/>
          </a:prstGeom>
          <a:noFill/>
        </p:spPr>
        <p:txBody>
          <a:bodyPr wrap="none" rtlCol="0">
            <a:spAutoFit/>
          </a:bodyPr>
          <a:lstStyle/>
          <a:p>
            <a:r>
              <a:rPr lang="en-US" dirty="0"/>
              <a:t>Scan the QR code to sign out, or use the link in the chat.</a:t>
            </a:r>
          </a:p>
        </p:txBody>
      </p:sp>
      <p:pic>
        <p:nvPicPr>
          <p:cNvPr id="1026" name="Picture 2">
            <a:extLst>
              <a:ext uri="{FF2B5EF4-FFF2-40B4-BE49-F238E27FC236}">
                <a16:creationId xmlns:a16="http://schemas.microsoft.com/office/drawing/2014/main" id="{DEA0282E-8CE7-7A41-B9E3-4C84F3D9E0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7710" y="2395741"/>
            <a:ext cx="2459874" cy="245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5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A0066D-CB53-4F57-926D-F7F18C31FD7E}"/>
              </a:ext>
            </a:extLst>
          </p:cNvPr>
          <p:cNvSpPr>
            <a:spLocks noGrp="1"/>
          </p:cNvSpPr>
          <p:nvPr>
            <p:ph type="body" sz="quarter" idx="11"/>
          </p:nvPr>
        </p:nvSpPr>
        <p:spPr>
          <a:xfrm>
            <a:off x="5808126" y="939425"/>
            <a:ext cx="6224318" cy="4367720"/>
          </a:xfrm>
        </p:spPr>
        <p:txBody>
          <a:bodyPr/>
          <a:lstStyle/>
          <a:p>
            <a:r>
              <a:rPr lang="en-US" sz="2800" dirty="0">
                <a:solidFill>
                  <a:schemeClr val="tx1"/>
                </a:solidFill>
              </a:rPr>
              <a:t>Developers:</a:t>
            </a:r>
          </a:p>
          <a:p>
            <a:r>
              <a:rPr lang="en-US" sz="2800" dirty="0"/>
              <a:t>	</a:t>
            </a:r>
            <a:r>
              <a:rPr lang="en-US" sz="2800" b="0" dirty="0">
                <a:solidFill>
                  <a:schemeClr val="tx1"/>
                </a:solidFill>
              </a:rPr>
              <a:t>Ginny Sprang, Ph.D.</a:t>
            </a:r>
          </a:p>
          <a:p>
            <a:r>
              <a:rPr lang="en-US" sz="2800" b="0" dirty="0">
                <a:solidFill>
                  <a:schemeClr val="tx1"/>
                </a:solidFill>
              </a:rPr>
              <a:t>	Stephanie Gusler, Ph.D.</a:t>
            </a:r>
          </a:p>
          <a:p>
            <a:r>
              <a:rPr lang="en-US" sz="2800" b="0" dirty="0">
                <a:solidFill>
                  <a:schemeClr val="tx1"/>
                </a:solidFill>
              </a:rPr>
              <a:t>	Jessica Eslinger, Ph.D.</a:t>
            </a:r>
          </a:p>
          <a:p>
            <a:r>
              <a:rPr lang="en-US" sz="2800" dirty="0">
                <a:solidFill>
                  <a:schemeClr val="tx1"/>
                </a:solidFill>
              </a:rPr>
              <a:t>Reviewers:</a:t>
            </a:r>
          </a:p>
          <a:p>
            <a:r>
              <a:rPr lang="en-US" sz="2800" b="0" dirty="0">
                <a:solidFill>
                  <a:schemeClr val="tx1"/>
                </a:solidFill>
              </a:rPr>
              <a:t>	Alison Hendricks, LCSW</a:t>
            </a:r>
          </a:p>
          <a:p>
            <a:r>
              <a:rPr lang="en-US" sz="2800" b="0" dirty="0">
                <a:solidFill>
                  <a:schemeClr val="tx1"/>
                </a:solidFill>
              </a:rPr>
              <a:t>	Cambria Walsh, LCSW</a:t>
            </a:r>
          </a:p>
          <a:p>
            <a:endParaRPr lang="en-US" sz="2800" dirty="0"/>
          </a:p>
          <a:p>
            <a:pPr algn="ctr"/>
            <a:r>
              <a:rPr lang="en-US" sz="2800" dirty="0"/>
              <a:t>	</a:t>
            </a:r>
            <a:r>
              <a:rPr lang="en-US" sz="2800" dirty="0">
                <a:solidFill>
                  <a:schemeClr val="tx1"/>
                </a:solidFill>
              </a:rPr>
              <a:t>UK</a:t>
            </a:r>
            <a:r>
              <a:rPr lang="en-US" sz="2800" dirty="0"/>
              <a:t> </a:t>
            </a:r>
            <a:r>
              <a:rPr lang="en-US" sz="2800" dirty="0">
                <a:solidFill>
                  <a:schemeClr val="tx1"/>
                </a:solidFill>
              </a:rPr>
              <a:t>Center on Trauma and Children 2024</a:t>
            </a:r>
          </a:p>
        </p:txBody>
      </p:sp>
      <p:pic>
        <p:nvPicPr>
          <p:cNvPr id="5" name="Picture 4">
            <a:extLst>
              <a:ext uri="{FF2B5EF4-FFF2-40B4-BE49-F238E27FC236}">
                <a16:creationId xmlns:a16="http://schemas.microsoft.com/office/drawing/2014/main" id="{CE8EAF27-DD08-4CB8-B172-FA2AF167E0DA}"/>
              </a:ext>
            </a:extLst>
          </p:cNvPr>
          <p:cNvPicPr>
            <a:picLocks noChangeAspect="1"/>
          </p:cNvPicPr>
          <p:nvPr/>
        </p:nvPicPr>
        <p:blipFill>
          <a:blip r:embed="rId3"/>
          <a:stretch>
            <a:fillRect/>
          </a:stretch>
        </p:blipFill>
        <p:spPr>
          <a:xfrm>
            <a:off x="-172568" y="2036849"/>
            <a:ext cx="5980694" cy="4340728"/>
          </a:xfrm>
          <a:prstGeom prst="rect">
            <a:avLst/>
          </a:prstGeom>
        </p:spPr>
      </p:pic>
      <p:pic>
        <p:nvPicPr>
          <p:cNvPr id="2" name="Picture 1">
            <a:extLst>
              <a:ext uri="{FF2B5EF4-FFF2-40B4-BE49-F238E27FC236}">
                <a16:creationId xmlns:a16="http://schemas.microsoft.com/office/drawing/2014/main" id="{AE2B7F41-FA8B-44F4-82D3-EFC6F1BFE643}"/>
              </a:ext>
            </a:extLst>
          </p:cNvPr>
          <p:cNvPicPr>
            <a:picLocks noChangeAspect="1"/>
          </p:cNvPicPr>
          <p:nvPr/>
        </p:nvPicPr>
        <p:blipFill>
          <a:blip r:embed="rId4"/>
          <a:stretch>
            <a:fillRect/>
          </a:stretch>
        </p:blipFill>
        <p:spPr>
          <a:xfrm>
            <a:off x="6633968" y="5061706"/>
            <a:ext cx="365760" cy="365760"/>
          </a:xfrm>
          <a:prstGeom prst="rect">
            <a:avLst/>
          </a:prstGeom>
        </p:spPr>
      </p:pic>
    </p:spTree>
    <p:extLst>
      <p:ext uri="{BB962C8B-B14F-4D97-AF65-F5344CB8AC3E}">
        <p14:creationId xmlns:p14="http://schemas.microsoft.com/office/powerpoint/2010/main" val="290131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27DC9364-BC4F-48F9-B668-3AD78D44E741}"/>
              </a:ext>
            </a:extLst>
          </p:cNvPr>
          <p:cNvGraphicFramePr>
            <a:graphicFrameLocks/>
          </p:cNvGraphicFramePr>
          <p:nvPr>
            <p:extLst>
              <p:ext uri="{D42A27DB-BD31-4B8C-83A1-F6EECF244321}">
                <p14:modId xmlns:p14="http://schemas.microsoft.com/office/powerpoint/2010/main" val="3187485212"/>
              </p:ext>
            </p:extLst>
          </p:nvPr>
        </p:nvGraphicFramePr>
        <p:xfrm>
          <a:off x="2789791" y="1664657"/>
          <a:ext cx="8776639" cy="457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4BBEDFC-0258-4E4C-B529-25EAC122AF2B}"/>
              </a:ext>
            </a:extLst>
          </p:cNvPr>
          <p:cNvSpPr txBox="1"/>
          <p:nvPr/>
        </p:nvSpPr>
        <p:spPr>
          <a:xfrm>
            <a:off x="3757614" y="684211"/>
            <a:ext cx="8052654" cy="923330"/>
          </a:xfrm>
          <a:prstGeom prst="rect">
            <a:avLst/>
          </a:prstGeom>
          <a:noFill/>
        </p:spPr>
        <p:txBody>
          <a:bodyPr wrap="none" rtlCol="0">
            <a:spAutoFit/>
          </a:bodyPr>
          <a:lstStyle/>
          <a:p>
            <a:r>
              <a:rPr lang="en-US" sz="5400" b="1" dirty="0"/>
              <a:t>Secondary Traumatic Stress</a:t>
            </a:r>
          </a:p>
        </p:txBody>
      </p:sp>
      <p:sp>
        <p:nvSpPr>
          <p:cNvPr id="7" name="TextBox 6">
            <a:extLst>
              <a:ext uri="{FF2B5EF4-FFF2-40B4-BE49-F238E27FC236}">
                <a16:creationId xmlns:a16="http://schemas.microsoft.com/office/drawing/2014/main" id="{36707004-B41B-496E-B9B8-767FF2721070}"/>
              </a:ext>
            </a:extLst>
          </p:cNvPr>
          <p:cNvSpPr txBox="1"/>
          <p:nvPr/>
        </p:nvSpPr>
        <p:spPr>
          <a:xfrm>
            <a:off x="1243013" y="6072188"/>
            <a:ext cx="1983685" cy="369332"/>
          </a:xfrm>
          <a:prstGeom prst="rect">
            <a:avLst/>
          </a:prstGeom>
          <a:noFill/>
        </p:spPr>
        <p:txBody>
          <a:bodyPr wrap="none" rtlCol="0">
            <a:spAutoFit/>
          </a:bodyPr>
          <a:lstStyle/>
          <a:p>
            <a:r>
              <a:rPr lang="en-US" dirty="0"/>
              <a:t>Sprang et al.,, 2022</a:t>
            </a:r>
          </a:p>
        </p:txBody>
      </p:sp>
    </p:spTree>
    <p:extLst>
      <p:ext uri="{BB962C8B-B14F-4D97-AF65-F5344CB8AC3E}">
        <p14:creationId xmlns:p14="http://schemas.microsoft.com/office/powerpoint/2010/main" val="11752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F40D5BD5-DFF8-4888-9DED-0CF5BE6070B1}"/>
                                            </p:graphicEl>
                                          </p:spTgt>
                                        </p:tgtEl>
                                        <p:attrNameLst>
                                          <p:attrName>style.visibility</p:attrName>
                                        </p:attrNameLst>
                                      </p:cBhvr>
                                      <p:to>
                                        <p:strVal val="visible"/>
                                      </p:to>
                                    </p:set>
                                    <p:animEffect transition="in" filter="wipe(left)">
                                      <p:cBhvr>
                                        <p:cTn id="7" dur="1000"/>
                                        <p:tgtEl>
                                          <p:spTgt spid="5">
                                            <p:graphicEl>
                                              <a:dgm id="{F40D5BD5-DFF8-4888-9DED-0CF5BE6070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ACA31D03-8214-4CEF-A9AF-D719D393EEEE}"/>
                                            </p:graphicEl>
                                          </p:spTgt>
                                        </p:tgtEl>
                                        <p:attrNameLst>
                                          <p:attrName>style.visibility</p:attrName>
                                        </p:attrNameLst>
                                      </p:cBhvr>
                                      <p:to>
                                        <p:strVal val="visible"/>
                                      </p:to>
                                    </p:set>
                                    <p:animEffect transition="in" filter="wipe(left)">
                                      <p:cBhvr>
                                        <p:cTn id="12" dur="1000"/>
                                        <p:tgtEl>
                                          <p:spTgt spid="5">
                                            <p:graphicEl>
                                              <a:dgm id="{ACA31D03-8214-4CEF-A9AF-D719D393EEEE}"/>
                                            </p:graphicEl>
                                          </p:spTgt>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5">
                                            <p:graphicEl>
                                              <a:dgm id="{ACA31D03-8214-4CEF-A9AF-D719D393EEEE}"/>
                                            </p:graphicEl>
                                          </p:spTgt>
                                        </p:tgtEl>
                                      </p:cBhvr>
                                    </p:animEffect>
                                    <p:animScale>
                                      <p:cBhvr>
                                        <p:cTn id="16" dur="250" autoRev="1" fill="hold"/>
                                        <p:tgtEl>
                                          <p:spTgt spid="5">
                                            <p:graphicEl>
                                              <a:dgm id="{ACA31D03-8214-4CEF-A9AF-D719D393EEEE}"/>
                                            </p:graphic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graphicEl>
                                              <a:dgm id="{4D6AE0D1-A454-4CA6-B6BE-4A1BD4913AEA}"/>
                                            </p:graphicEl>
                                          </p:spTgt>
                                        </p:tgtEl>
                                        <p:attrNameLst>
                                          <p:attrName>style.visibility</p:attrName>
                                        </p:attrNameLst>
                                      </p:cBhvr>
                                      <p:to>
                                        <p:strVal val="visible"/>
                                      </p:to>
                                    </p:set>
                                    <p:animEffect transition="in" filter="wipe(left)">
                                      <p:cBhvr>
                                        <p:cTn id="21" dur="1000"/>
                                        <p:tgtEl>
                                          <p:spTgt spid="5">
                                            <p:graphicEl>
                                              <a:dgm id="{4D6AE0D1-A454-4CA6-B6BE-4A1BD4913AEA}"/>
                                            </p:graphicEl>
                                          </p:spTgt>
                                        </p:tgtEl>
                                      </p:cBhvr>
                                    </p:animEffect>
                                  </p:childTnLst>
                                </p:cTn>
                              </p:par>
                            </p:childTnLst>
                          </p:cTn>
                        </p:par>
                        <p:par>
                          <p:cTn id="22" fill="hold">
                            <p:stCondLst>
                              <p:cond delay="1000"/>
                            </p:stCondLst>
                            <p:childTnLst>
                              <p:par>
                                <p:cTn id="23" presetID="26" presetClass="emph" presetSubtype="0" fill="hold" grpId="1" nodeType="afterEffect">
                                  <p:stCondLst>
                                    <p:cond delay="0"/>
                                  </p:stCondLst>
                                  <p:childTnLst>
                                    <p:animEffect transition="out" filter="fade">
                                      <p:cBhvr>
                                        <p:cTn id="24" dur="500" tmFilter="0, 0; .2, .5; .8, .5; 1, 0"/>
                                        <p:tgtEl>
                                          <p:spTgt spid="5">
                                            <p:graphicEl>
                                              <a:dgm id="{4D6AE0D1-A454-4CA6-B6BE-4A1BD4913AEA}"/>
                                            </p:graphicEl>
                                          </p:spTgt>
                                        </p:tgtEl>
                                      </p:cBhvr>
                                    </p:animEffect>
                                    <p:animScale>
                                      <p:cBhvr>
                                        <p:cTn id="25" dur="250" autoRev="1" fill="hold"/>
                                        <p:tgtEl>
                                          <p:spTgt spid="5">
                                            <p:graphicEl>
                                              <a:dgm id="{4D6AE0D1-A454-4CA6-B6BE-4A1BD4913AEA}"/>
                                            </p:graphic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graphicEl>
                                              <a:dgm id="{7BBEA854-7043-47CC-9D67-CAE822DD1EAE}"/>
                                            </p:graphicEl>
                                          </p:spTgt>
                                        </p:tgtEl>
                                        <p:attrNameLst>
                                          <p:attrName>style.visibility</p:attrName>
                                        </p:attrNameLst>
                                      </p:cBhvr>
                                      <p:to>
                                        <p:strVal val="visible"/>
                                      </p:to>
                                    </p:set>
                                    <p:animEffect transition="in" filter="wipe(left)">
                                      <p:cBhvr>
                                        <p:cTn id="30" dur="1000"/>
                                        <p:tgtEl>
                                          <p:spTgt spid="5">
                                            <p:graphicEl>
                                              <a:dgm id="{7BBEA854-7043-47CC-9D67-CAE822DD1EAE}"/>
                                            </p:graphicEl>
                                          </p:spTgt>
                                        </p:tgtEl>
                                      </p:cBhvr>
                                    </p:animEffect>
                                  </p:childTnLst>
                                </p:cTn>
                              </p:par>
                            </p:childTnLst>
                          </p:cTn>
                        </p:par>
                        <p:par>
                          <p:cTn id="31" fill="hold">
                            <p:stCondLst>
                              <p:cond delay="1000"/>
                            </p:stCondLst>
                            <p:childTnLst>
                              <p:par>
                                <p:cTn id="32" presetID="26" presetClass="emph" presetSubtype="0" fill="hold" grpId="1" nodeType="afterEffect">
                                  <p:stCondLst>
                                    <p:cond delay="0"/>
                                  </p:stCondLst>
                                  <p:childTnLst>
                                    <p:animEffect transition="out" filter="fade">
                                      <p:cBhvr>
                                        <p:cTn id="33" dur="500" tmFilter="0, 0; .2, .5; .8, .5; 1, 0"/>
                                        <p:tgtEl>
                                          <p:spTgt spid="5">
                                            <p:graphicEl>
                                              <a:dgm id="{7BBEA854-7043-47CC-9D67-CAE822DD1EAE}"/>
                                            </p:graphicEl>
                                          </p:spTgt>
                                        </p:tgtEl>
                                      </p:cBhvr>
                                    </p:animEffect>
                                    <p:animScale>
                                      <p:cBhvr>
                                        <p:cTn id="34" dur="250" autoRev="1" fill="hold"/>
                                        <p:tgtEl>
                                          <p:spTgt spid="5">
                                            <p:graphicEl>
                                              <a:dgm id="{7BBEA854-7043-47CC-9D67-CAE822DD1EAE}"/>
                                            </p:graphic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3AD30633-F5B3-41D3-8782-FB26B36A01A3}"/>
                                            </p:graphicEl>
                                          </p:spTgt>
                                        </p:tgtEl>
                                        <p:attrNameLst>
                                          <p:attrName>style.visibility</p:attrName>
                                        </p:attrNameLst>
                                      </p:cBhvr>
                                      <p:to>
                                        <p:strVal val="visible"/>
                                      </p:to>
                                    </p:set>
                                    <p:animEffect transition="in" filter="wipe(left)">
                                      <p:cBhvr>
                                        <p:cTn id="39" dur="1000"/>
                                        <p:tgtEl>
                                          <p:spTgt spid="5">
                                            <p:graphicEl>
                                              <a:dgm id="{3AD30633-F5B3-41D3-8782-FB26B36A01A3}"/>
                                            </p:graphicEl>
                                          </p:spTgt>
                                        </p:tgtEl>
                                      </p:cBhvr>
                                    </p:animEffect>
                                  </p:childTnLst>
                                </p:cTn>
                              </p:par>
                            </p:childTnLst>
                          </p:cTn>
                        </p:par>
                        <p:par>
                          <p:cTn id="40" fill="hold">
                            <p:stCondLst>
                              <p:cond delay="1000"/>
                            </p:stCondLst>
                            <p:childTnLst>
                              <p:par>
                                <p:cTn id="41" presetID="26" presetClass="emph" presetSubtype="0" fill="hold" grpId="1" nodeType="afterEffect">
                                  <p:stCondLst>
                                    <p:cond delay="0"/>
                                  </p:stCondLst>
                                  <p:childTnLst>
                                    <p:animEffect transition="out" filter="fade">
                                      <p:cBhvr>
                                        <p:cTn id="42" dur="500" tmFilter="0, 0; .2, .5; .8, .5; 1, 0"/>
                                        <p:tgtEl>
                                          <p:spTgt spid="5">
                                            <p:graphicEl>
                                              <a:dgm id="{3AD30633-F5B3-41D3-8782-FB26B36A01A3}"/>
                                            </p:graphicEl>
                                          </p:spTgt>
                                        </p:tgtEl>
                                      </p:cBhvr>
                                    </p:animEffect>
                                    <p:animScale>
                                      <p:cBhvr>
                                        <p:cTn id="43" dur="250" autoRev="1" fill="hold"/>
                                        <p:tgtEl>
                                          <p:spTgt spid="5">
                                            <p:graphicEl>
                                              <a:dgm id="{3AD30633-F5B3-41D3-8782-FB26B36A01A3}"/>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90975B0-21BD-4959-BAF7-7EAE261AA43E}"/>
              </a:ext>
            </a:extLst>
          </p:cNvPr>
          <p:cNvGraphicFramePr/>
          <p:nvPr>
            <p:extLst>
              <p:ext uri="{D42A27DB-BD31-4B8C-83A1-F6EECF244321}">
                <p14:modId xmlns:p14="http://schemas.microsoft.com/office/powerpoint/2010/main" val="3313902192"/>
              </p:ext>
            </p:extLst>
          </p:nvPr>
        </p:nvGraphicFramePr>
        <p:xfrm>
          <a:off x="3132137" y="9339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04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C95FD0-935F-4F44-8FED-A1DA5C550EF5}"/>
              </a:ext>
            </a:extLst>
          </p:cNvPr>
          <p:cNvPicPr>
            <a:picLocks noChangeAspect="1"/>
          </p:cNvPicPr>
          <p:nvPr/>
        </p:nvPicPr>
        <p:blipFill>
          <a:blip r:embed="rId3"/>
          <a:stretch>
            <a:fillRect/>
          </a:stretch>
        </p:blipFill>
        <p:spPr>
          <a:xfrm>
            <a:off x="1213273" y="1448164"/>
            <a:ext cx="3578662" cy="3572566"/>
          </a:xfrm>
          <a:prstGeom prst="rect">
            <a:avLst/>
          </a:prstGeom>
        </p:spPr>
      </p:pic>
      <p:graphicFrame>
        <p:nvGraphicFramePr>
          <p:cNvPr id="6" name="Content Placeholder 7">
            <a:extLst>
              <a:ext uri="{FF2B5EF4-FFF2-40B4-BE49-F238E27FC236}">
                <a16:creationId xmlns:a16="http://schemas.microsoft.com/office/drawing/2014/main" id="{71099155-30F8-478E-A918-3824AE4B9487}"/>
              </a:ext>
            </a:extLst>
          </p:cNvPr>
          <p:cNvGraphicFramePr>
            <a:graphicFrameLocks/>
          </p:cNvGraphicFramePr>
          <p:nvPr>
            <p:extLst>
              <p:ext uri="{D42A27DB-BD31-4B8C-83A1-F6EECF244321}">
                <p14:modId xmlns:p14="http://schemas.microsoft.com/office/powerpoint/2010/main" val="1220043946"/>
              </p:ext>
            </p:extLst>
          </p:nvPr>
        </p:nvGraphicFramePr>
        <p:xfrm>
          <a:off x="5891720" y="1362041"/>
          <a:ext cx="5235205"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DD686EF0-5A0D-4384-9733-C859944E9FDC}"/>
              </a:ext>
            </a:extLst>
          </p:cNvPr>
          <p:cNvSpPr txBox="1"/>
          <p:nvPr/>
        </p:nvSpPr>
        <p:spPr>
          <a:xfrm>
            <a:off x="7507071" y="1712068"/>
            <a:ext cx="2288682" cy="646331"/>
          </a:xfrm>
          <a:prstGeom prst="rect">
            <a:avLst/>
          </a:prstGeom>
          <a:noFill/>
        </p:spPr>
        <p:txBody>
          <a:bodyPr wrap="square" rtlCol="0">
            <a:spAutoFit/>
          </a:bodyPr>
          <a:lstStyle/>
          <a:p>
            <a:pPr algn="ctr"/>
            <a:r>
              <a:rPr lang="en-US"/>
              <a:t>Socioecological and Systemic Context</a:t>
            </a:r>
          </a:p>
        </p:txBody>
      </p:sp>
      <p:sp>
        <p:nvSpPr>
          <p:cNvPr id="8" name="TextBox 7">
            <a:extLst>
              <a:ext uri="{FF2B5EF4-FFF2-40B4-BE49-F238E27FC236}">
                <a16:creationId xmlns:a16="http://schemas.microsoft.com/office/drawing/2014/main" id="{83202DF8-67C4-4463-9E1D-9013941BBDCC}"/>
              </a:ext>
            </a:extLst>
          </p:cNvPr>
          <p:cNvSpPr txBox="1"/>
          <p:nvPr/>
        </p:nvSpPr>
        <p:spPr>
          <a:xfrm>
            <a:off x="346954" y="262110"/>
            <a:ext cx="5544766" cy="707886"/>
          </a:xfrm>
          <a:prstGeom prst="rect">
            <a:avLst/>
          </a:prstGeom>
          <a:noFill/>
        </p:spPr>
        <p:txBody>
          <a:bodyPr wrap="square" rtlCol="0">
            <a:spAutoFit/>
          </a:bodyPr>
          <a:lstStyle/>
          <a:p>
            <a:r>
              <a:rPr lang="en-US" sz="4000"/>
              <a:t>Conceptual Approach</a:t>
            </a:r>
          </a:p>
        </p:txBody>
      </p:sp>
    </p:spTree>
    <p:extLst>
      <p:ext uri="{BB962C8B-B14F-4D97-AF65-F5344CB8AC3E}">
        <p14:creationId xmlns:p14="http://schemas.microsoft.com/office/powerpoint/2010/main" val="73465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84633" y="1908764"/>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Goal: To improve the worker’s relationship to their work, and to facilitate positive, energy enhancing supports in the workplace.</a:t>
            </a:r>
            <a:endPar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endParaRPr>
          </a:p>
        </p:txBody>
      </p:sp>
      <p:grpSp>
        <p:nvGrpSpPr>
          <p:cNvPr id="4" name="Group 3"/>
          <p:cNvGrpSpPr/>
          <p:nvPr/>
        </p:nvGrpSpPr>
        <p:grpSpPr>
          <a:xfrm>
            <a:off x="4700837" y="1579466"/>
            <a:ext cx="2383796" cy="4269103"/>
            <a:chOff x="3380104" y="1369697"/>
            <a:chExt cx="2383796" cy="4269103"/>
          </a:xfrm>
        </p:grpSpPr>
        <p:sp>
          <p:nvSpPr>
            <p:cNvPr id="5" name="Rectangle 4"/>
            <p:cNvSpPr/>
            <p:nvPr/>
          </p:nvSpPr>
          <p:spPr>
            <a:xfrm>
              <a:off x="3380104" y="1369697"/>
              <a:ext cx="2383796" cy="365759"/>
            </a:xfrm>
            <a:prstGeom prst="rect">
              <a:avLst/>
            </a:prstGeom>
            <a:solidFill>
              <a:schemeClr val="accent3"/>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(Cognitive) Coping</a:t>
              </a:r>
            </a:p>
          </p:txBody>
        </p:sp>
        <p:sp>
          <p:nvSpPr>
            <p:cNvPr id="6" name="Rectangle 5"/>
            <p:cNvSpPr/>
            <p:nvPr/>
          </p:nvSpPr>
          <p:spPr>
            <a:xfrm>
              <a:off x="33801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rPr>
                <a:t>Goal: </a:t>
              </a:r>
              <a:r>
                <a:rPr kumimoji="0" lang="en-US" sz="1600" b="0" i="0" u="none" strike="noStrike" kern="1200" cap="none" spc="0" normalizeH="0" baseline="0" noProof="0">
                  <a:ln>
                    <a:noFill/>
                  </a:ln>
                  <a:solidFill>
                    <a:srgbClr val="000000"/>
                  </a:solidFill>
                  <a:effectLst/>
                  <a:uLnTx/>
                  <a:uFillTx/>
                  <a:latin typeface="WordVisi_MSFontService"/>
                  <a:ea typeface="+mn-ea"/>
                  <a:cs typeface="+mn-cs"/>
                </a:rPr>
                <a:t>Manage intrusive thoughts and address unhelpful appraisals in the peri and post-trauma phases to enhance adaptive cognitive coping and reduce distress</a:t>
              </a:r>
              <a:endPar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endParaRPr>
            </a:p>
          </p:txBody>
        </p:sp>
      </p:grpSp>
      <p:grpSp>
        <p:nvGrpSpPr>
          <p:cNvPr id="7" name="Group 6"/>
          <p:cNvGrpSpPr/>
          <p:nvPr/>
        </p:nvGrpSpPr>
        <p:grpSpPr>
          <a:xfrm>
            <a:off x="9468429" y="1586527"/>
            <a:ext cx="2383796" cy="4239699"/>
            <a:chOff x="6919488" y="821350"/>
            <a:chExt cx="2383796" cy="4239699"/>
          </a:xfrm>
        </p:grpSpPr>
        <p:sp>
          <p:nvSpPr>
            <p:cNvPr id="9" name="Rectangle 8"/>
            <p:cNvSpPr/>
            <p:nvPr/>
          </p:nvSpPr>
          <p:spPr>
            <a:xfrm>
              <a:off x="6919488" y="1157705"/>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Goal: To enhance professional competence in handling occupational stress through the use of individual and organizational strategies that increase awareness of personal strengths and resources, and the ability to marshal these assets.  </a:t>
              </a:r>
              <a:endPar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endParaRPr>
            </a:p>
          </p:txBody>
        </p:sp>
        <p:sp>
          <p:nvSpPr>
            <p:cNvPr id="8" name="Rectangle 7"/>
            <p:cNvSpPr/>
            <p:nvPr/>
          </p:nvSpPr>
          <p:spPr>
            <a:xfrm>
              <a:off x="6919488" y="821350"/>
              <a:ext cx="2383796" cy="365759"/>
            </a:xfrm>
            <a:prstGeom prst="rect">
              <a:avLst/>
            </a:prstGeom>
            <a:solidFill>
              <a:schemeClr val="accent6"/>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Calibri"/>
                  <a:ea typeface="+mn-ea"/>
                  <a:cs typeface="+mn-cs"/>
                </a:rPr>
                <a:t>Competency</a:t>
              </a:r>
            </a:p>
          </p:txBody>
        </p:sp>
      </p:grpSp>
      <p:grpSp>
        <p:nvGrpSpPr>
          <p:cNvPr id="10" name="Group 9"/>
          <p:cNvGrpSpPr/>
          <p:nvPr/>
        </p:nvGrpSpPr>
        <p:grpSpPr>
          <a:xfrm>
            <a:off x="2387141" y="1579467"/>
            <a:ext cx="2383796" cy="4269102"/>
            <a:chOff x="588004" y="1369698"/>
            <a:chExt cx="2383796" cy="4269102"/>
          </a:xfrm>
        </p:grpSpPr>
        <p:sp>
          <p:nvSpPr>
            <p:cNvPr id="11" name="Rectangle 10"/>
            <p:cNvSpPr/>
            <p:nvPr/>
          </p:nvSpPr>
          <p:spPr>
            <a:xfrm>
              <a:off x="588004" y="1369698"/>
              <a:ext cx="2383796" cy="365758"/>
            </a:xfrm>
            <a:prstGeom prst="rect">
              <a:avLst/>
            </a:prstGeom>
            <a:solidFill>
              <a:schemeClr val="accent4"/>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a:ea typeface="+mn-ea"/>
                  <a:cs typeface="+mn-cs"/>
                </a:rPr>
                <a:t>Calming</a:t>
              </a:r>
            </a:p>
          </p:txBody>
        </p:sp>
        <p:sp>
          <p:nvSpPr>
            <p:cNvPr id="12" name="Rectangle 11"/>
            <p:cNvSpPr/>
            <p:nvPr/>
          </p:nvSpPr>
          <p:spPr>
            <a:xfrm>
              <a:off x="588004" y="1735456"/>
              <a:ext cx="2383796" cy="390334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Goal: Improve self-regulation, emotional processing and attentional control in the peri-traumatic phase to achieve a calm state that facilitates recovery and prevents destabilizing dysregulation</a:t>
              </a:r>
              <a:endParaRPr kumimoji="0" lang="en-US" sz="1600" b="0" i="0" u="none" strike="noStrike" kern="0" cap="none" spc="0" normalizeH="0" baseline="0" noProof="0">
                <a:ln>
                  <a:noFill/>
                </a:ln>
                <a:solidFill>
                  <a:sysClr val="windowText" lastClr="000000">
                    <a:lumMod val="85000"/>
                    <a:lumOff val="15000"/>
                  </a:sysClr>
                </a:solidFill>
                <a:effectLst/>
                <a:uLnTx/>
                <a:uFillTx/>
                <a:latin typeface="Calibri"/>
                <a:ea typeface="+mn-ea"/>
                <a:cs typeface="+mn-cs"/>
              </a:endParaRPr>
            </a:p>
          </p:txBody>
        </p:sp>
      </p:grpSp>
      <p:sp>
        <p:nvSpPr>
          <p:cNvPr id="13" name="Oval 12"/>
          <p:cNvSpPr/>
          <p:nvPr/>
        </p:nvSpPr>
        <p:spPr>
          <a:xfrm>
            <a:off x="3001069" y="4810115"/>
            <a:ext cx="1164596" cy="1164596"/>
          </a:xfrm>
          <a:prstGeom prst="ellipse">
            <a:avLst/>
          </a:prstGeom>
          <a:solidFill>
            <a:schemeClr val="accent4"/>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1</a:t>
            </a:r>
          </a:p>
        </p:txBody>
      </p:sp>
      <p:sp>
        <p:nvSpPr>
          <p:cNvPr id="14" name="Oval 13"/>
          <p:cNvSpPr/>
          <p:nvPr/>
        </p:nvSpPr>
        <p:spPr>
          <a:xfrm>
            <a:off x="5642539" y="4810115"/>
            <a:ext cx="1164596" cy="1164596"/>
          </a:xfrm>
          <a:prstGeom prst="ellips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2</a:t>
            </a:r>
          </a:p>
        </p:txBody>
      </p:sp>
      <p:sp>
        <p:nvSpPr>
          <p:cNvPr id="15" name="Oval 14"/>
          <p:cNvSpPr/>
          <p:nvPr/>
        </p:nvSpPr>
        <p:spPr>
          <a:xfrm>
            <a:off x="7979209" y="4810115"/>
            <a:ext cx="1164596" cy="1164596"/>
          </a:xfrm>
          <a:prstGeom prst="ellipse">
            <a:avLst/>
          </a:prstGeom>
          <a:solidFill>
            <a:schemeClr val="accent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3</a:t>
            </a:r>
          </a:p>
        </p:txBody>
      </p:sp>
      <p:sp>
        <p:nvSpPr>
          <p:cNvPr id="17" name="Rectangle 16"/>
          <p:cNvSpPr/>
          <p:nvPr/>
        </p:nvSpPr>
        <p:spPr>
          <a:xfrm>
            <a:off x="7084633" y="1579467"/>
            <a:ext cx="2383796" cy="365760"/>
          </a:xfrm>
          <a:prstGeom prst="rect">
            <a:avLst/>
          </a:prstGeom>
          <a:solidFill>
            <a:schemeClr val="accent2"/>
          </a:solidFill>
          <a:ln w="127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Calibri"/>
                <a:ea typeface="+mn-ea"/>
                <a:cs typeface="+mn-cs"/>
              </a:rPr>
              <a:t>Connection</a:t>
            </a:r>
          </a:p>
        </p:txBody>
      </p:sp>
      <p:sp>
        <p:nvSpPr>
          <p:cNvPr id="19" name="Oval 18"/>
          <p:cNvSpPr/>
          <p:nvPr/>
        </p:nvSpPr>
        <p:spPr>
          <a:xfrm>
            <a:off x="10038381" y="4810115"/>
            <a:ext cx="1164596" cy="1164596"/>
          </a:xfrm>
          <a:prstGeom prst="ellipse">
            <a:avLst/>
          </a:prstGeom>
          <a:solidFill>
            <a:schemeClr val="accent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Calibri" pitchFamily="34" charset="0"/>
                <a:ea typeface="+mn-ea"/>
                <a:cs typeface="+mn-cs"/>
              </a:rPr>
              <a:t>4</a:t>
            </a:r>
          </a:p>
        </p:txBody>
      </p:sp>
      <p:sp>
        <p:nvSpPr>
          <p:cNvPr id="3" name="TextBox 2">
            <a:extLst>
              <a:ext uri="{FF2B5EF4-FFF2-40B4-BE49-F238E27FC236}">
                <a16:creationId xmlns:a16="http://schemas.microsoft.com/office/drawing/2014/main" id="{E0683B01-4B2E-4910-9536-821047D2CFAA}"/>
              </a:ext>
            </a:extLst>
          </p:cNvPr>
          <p:cNvSpPr txBox="1"/>
          <p:nvPr/>
        </p:nvSpPr>
        <p:spPr>
          <a:xfrm>
            <a:off x="4391043" y="352990"/>
            <a:ext cx="5387180" cy="707886"/>
          </a:xfrm>
          <a:prstGeom prst="rect">
            <a:avLst/>
          </a:prstGeom>
          <a:noFill/>
        </p:spPr>
        <p:txBody>
          <a:bodyPr wrap="none" rtlCol="0">
            <a:spAutoFit/>
          </a:bodyPr>
          <a:lstStyle/>
          <a:p>
            <a:r>
              <a:rPr lang="en-US" sz="4000"/>
              <a:t>Goals of the Intervention</a:t>
            </a:r>
          </a:p>
        </p:txBody>
      </p:sp>
    </p:spTree>
    <p:extLst>
      <p:ext uri="{BB962C8B-B14F-4D97-AF65-F5344CB8AC3E}">
        <p14:creationId xmlns:p14="http://schemas.microsoft.com/office/powerpoint/2010/main" val="343187026"/>
      </p:ext>
    </p:extLst>
  </p:cSld>
  <p:clrMapOvr>
    <a:masterClrMapping/>
  </p:clrMapOvr>
</p:sld>
</file>

<file path=ppt/theme/theme1.xml><?xml version="1.0" encoding="utf-8"?>
<a:theme xmlns:a="http://schemas.openxmlformats.org/drawingml/2006/main" name="4_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FourC">
      <a:dk1>
        <a:srgbClr val="000000"/>
      </a:dk1>
      <a:lt1>
        <a:srgbClr val="FFFFFF"/>
      </a:lt1>
      <a:dk2>
        <a:srgbClr val="44546A"/>
      </a:dk2>
      <a:lt2>
        <a:srgbClr val="E7E6E6"/>
      </a:lt2>
      <a:accent1>
        <a:srgbClr val="3A9948"/>
      </a:accent1>
      <a:accent2>
        <a:srgbClr val="00A8CB"/>
      </a:accent2>
      <a:accent3>
        <a:srgbClr val="004F6E"/>
      </a:accent3>
      <a:accent4>
        <a:srgbClr val="593693"/>
      </a:accent4>
      <a:accent5>
        <a:srgbClr val="59B7D3"/>
      </a:accent5>
      <a:accent6>
        <a:srgbClr val="7FAA71"/>
      </a:accent6>
      <a:hlink>
        <a:srgbClr val="4E6983"/>
      </a:hlink>
      <a:folHlink>
        <a:srgbClr val="755F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ec7250b-d3b2-4cd7-95b9-a888e4de4c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A11B3F009BE14F87AA51C9C9827C75" ma:contentTypeVersion="19" ma:contentTypeDescription="Create a new document." ma:contentTypeScope="" ma:versionID="5663afd19328f38f31b9cb13d5e191f5">
  <xsd:schema xmlns:xsd="http://www.w3.org/2001/XMLSchema" xmlns:xs="http://www.w3.org/2001/XMLSchema" xmlns:p="http://schemas.microsoft.com/office/2006/metadata/properties" xmlns:ns3="6ec7250b-d3b2-4cd7-95b9-a888e4de4c85" xmlns:ns4="93efdd49-f0f1-4b41-bccb-bb3fd6ad2019" targetNamespace="http://schemas.microsoft.com/office/2006/metadata/properties" ma:root="true" ma:fieldsID="a30d2954edf189bf3decdb25ca8b4feb" ns3:_="" ns4:_="">
    <xsd:import namespace="6ec7250b-d3b2-4cd7-95b9-a888e4de4c85"/>
    <xsd:import namespace="93efdd49-f0f1-4b41-bccb-bb3fd6ad201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c7250b-d3b2-4cd7-95b9-a888e4de4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efdd49-f0f1-4b41-bccb-bb3fd6ad2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140D2-9E9E-472D-9954-93E3CF757534}">
  <ds:schemaRefs>
    <ds:schemaRef ds:uri="93efdd49-f0f1-4b41-bccb-bb3fd6ad2019"/>
    <ds:schemaRef ds:uri="http://schemas.microsoft.com/office/infopath/2007/PartnerControls"/>
    <ds:schemaRef ds:uri="http://purl.org/dc/terms/"/>
    <ds:schemaRef ds:uri="http://purl.org/dc/dcmitype/"/>
    <ds:schemaRef ds:uri="6ec7250b-d3b2-4cd7-95b9-a888e4de4c85"/>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F72E741-E068-4978-AD7D-52B41252AF72}">
  <ds:schemaRefs>
    <ds:schemaRef ds:uri="http://schemas.microsoft.com/sharepoint/v3/contenttype/forms"/>
  </ds:schemaRefs>
</ds:datastoreItem>
</file>

<file path=customXml/itemProps3.xml><?xml version="1.0" encoding="utf-8"?>
<ds:datastoreItem xmlns:ds="http://schemas.openxmlformats.org/officeDocument/2006/customXml" ds:itemID="{8B25F769-7C4B-4206-B166-F171CDB90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c7250b-d3b2-4cd7-95b9-a888e4de4c85"/>
    <ds:schemaRef ds:uri="93efdd49-f0f1-4b41-bccb-bb3fd6ad2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Session 1 FourC Calming final slide deck July 2025</Template>
  <TotalTime>482</TotalTime>
  <Words>6972</Words>
  <Application>Microsoft Office PowerPoint</Application>
  <PresentationFormat>Widescreen</PresentationFormat>
  <Paragraphs>486</Paragraphs>
  <Slides>44</Slides>
  <Notes>44</Notes>
  <HiddenSlides>0</HiddenSlides>
  <MMClips>1</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44</vt:i4>
      </vt:variant>
    </vt:vector>
  </HeadingPairs>
  <TitlesOfParts>
    <vt:vector size="65" baseType="lpstr">
      <vt:lpstr>Meiryo</vt:lpstr>
      <vt:lpstr>Arial</vt:lpstr>
      <vt:lpstr>Arial Black</vt:lpstr>
      <vt:lpstr>Bahnschrift</vt:lpstr>
      <vt:lpstr>Bahnschrift SemiBold</vt:lpstr>
      <vt:lpstr>Calibri</vt:lpstr>
      <vt:lpstr>Calibri Light</vt:lpstr>
      <vt:lpstr>Cambria</vt:lpstr>
      <vt:lpstr>Franklin Gothic Book</vt:lpstr>
      <vt:lpstr>Indeed Sans</vt:lpstr>
      <vt:lpstr>Roboto</vt:lpstr>
      <vt:lpstr>Segoe UI</vt:lpstr>
      <vt:lpstr>Symbol</vt:lpstr>
      <vt:lpstr>Times New Roman</vt:lpstr>
      <vt:lpstr>WordVisi_MSFontService</vt:lpstr>
      <vt:lpstr>4_Custom Design</vt:lpstr>
      <vt:lpstr>5_Custom Design</vt:lpstr>
      <vt:lpstr>Custom Design</vt:lpstr>
      <vt:lpstr>1_Custom Design</vt:lpstr>
      <vt:lpstr>2_Custom Design</vt:lpstr>
      <vt:lpstr>3_Custom Design</vt:lpstr>
      <vt:lpstr>PowerPoint Presentation</vt:lpstr>
      <vt:lpstr>PowerPoint Presentation</vt:lpstr>
      <vt:lpstr>Faculty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                              Calm Yourself with the Physiological Sigh                                          </vt:lpstr>
      <vt:lpstr>PowerPoint Presentation</vt:lpstr>
      <vt:lpstr>    </vt:lpstr>
      <vt:lpstr>PowerPoint Presentation</vt:lpstr>
      <vt:lpstr>PowerPoint Presentation</vt:lpstr>
      <vt:lpstr>PowerPoint Presentation</vt:lpstr>
      <vt:lpstr>                                           Session 1 Calming</vt:lpstr>
      <vt:lpstr>PowerPoint Presentation</vt:lpstr>
      <vt:lpstr>PowerPoint Presentation</vt:lpstr>
      <vt:lpstr>PowerPoint Presentation</vt:lpstr>
      <vt:lpstr>                                                                                                Session 1 Calming</vt:lpstr>
      <vt:lpstr>PowerPoint Presentation</vt:lpstr>
      <vt:lpstr>PowerPoint Presentation</vt:lpstr>
      <vt:lpstr>     </vt:lpstr>
      <vt:lpstr>Homework Activity #1 Brief End-of-Day “Buddy Reflections”</vt:lpstr>
      <vt:lpstr> More End-of-the-Day “Buddy Reflections”</vt:lpstr>
      <vt:lpstr>Organizational Strategies to Reinforce End-of-the-Day Reflections</vt:lpstr>
      <vt:lpstr>Organizational Efforts to Support End-of-the-Day Reflections- Breakout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Sprang, Ginny</dc:creator>
  <cp:lastModifiedBy>Fisherkeller, Joshua A.</cp:lastModifiedBy>
  <cp:revision>18</cp:revision>
  <dcterms:created xsi:type="dcterms:W3CDTF">2025-12-01T15:33:06Z</dcterms:created>
  <dcterms:modified xsi:type="dcterms:W3CDTF">2026-06-23T17:41:41Z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0x0101006EA11B3F009BE14F87AA51C9C9827C75</vt:lpwstr>
  </property>
</Properties>
</file>